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Lst>
  <p:notesMasterIdLst>
    <p:notesMasterId r:id="rId31"/>
  </p:notesMasterIdLst>
  <p:handoutMasterIdLst>
    <p:handoutMasterId r:id="rId32"/>
  </p:handoutMasterIdLst>
  <p:sldIdLst>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24384000" cy="13716000"/>
  <p:notesSz cx="6858000" cy="9144000"/>
  <p:defaultTextStyle>
    <a:defPPr>
      <a:defRPr lang="en-US"/>
    </a:defPPr>
    <a:lvl1pPr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1pPr>
    <a:lvl2pPr marL="4572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2pPr>
    <a:lvl3pPr marL="9144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3pPr>
    <a:lvl4pPr marL="13716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4pPr>
    <a:lvl5pPr marL="18288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5pPr>
    <a:lvl6pPr marL="22860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6pPr>
    <a:lvl7pPr marL="27432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7pPr>
    <a:lvl8pPr marL="32004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8pPr>
    <a:lvl9pPr marL="36576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5"/>
    <p:restoredTop sz="66575"/>
  </p:normalViewPr>
  <p:slideViewPr>
    <p:cSldViewPr>
      <p:cViewPr varScale="1">
        <p:scale>
          <a:sx n="39" d="100"/>
          <a:sy n="39" d="100"/>
        </p:scale>
        <p:origin x="2224" y="168"/>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424CD1-9658-8D76-1CBE-75D17F92F027}"/>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CB32ED52-60DB-2031-B4F9-2C4C65AAB146}"/>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D97C13CC-9F43-1541-B2E7-EB84CA8C820E}" type="datetimeFigureOut">
              <a:rPr lang="en-US" altLang="en-US"/>
              <a:pPr>
                <a:defRPr/>
              </a:pPr>
              <a:t>4/19/26</a:t>
            </a:fld>
            <a:endParaRPr lang="en-US" altLang="en-US"/>
          </a:p>
        </p:txBody>
      </p:sp>
      <p:sp>
        <p:nvSpPr>
          <p:cNvPr id="4" name="Footer Placeholder 3">
            <a:extLst>
              <a:ext uri="{FF2B5EF4-FFF2-40B4-BE49-F238E27FC236}">
                <a16:creationId xmlns:a16="http://schemas.microsoft.com/office/drawing/2014/main" id="{235E21E9-1031-243D-A6FB-39BA3F10AD64}"/>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88C117BF-CD9B-6783-E2C2-208D88D91F6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29FC7CD-63C5-8649-B78F-334D326E7F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9B2AB270-67E9-145C-E0FF-A3ECBD688372}"/>
              </a:ext>
            </a:extLst>
          </p:cNvPr>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Rectangle 2">
            <a:extLst>
              <a:ext uri="{FF2B5EF4-FFF2-40B4-BE49-F238E27FC236}">
                <a16:creationId xmlns:a16="http://schemas.microsoft.com/office/drawing/2014/main" id="{46D8BE38-BB27-007A-9310-6E59A8CA9217}"/>
              </a:ext>
            </a:extLst>
          </p:cNvPr>
          <p:cNvSpPr>
            <a:spLocks noGrp="1" noChangeArrowheads="1"/>
          </p:cNvSpPr>
          <p:nvPr>
            <p:ph type="body" sz="quarter" idx="1"/>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p>
          <a:p>
            <a:r>
              <a:rPr lang="en-US" b="1" dirty="0"/>
              <a:t>Goal:</a:t>
            </a:r>
            <a:r>
              <a:rPr lang="en-US" dirty="0"/>
              <a:t> Set expectations: slides support teaching; textbook carries depth.</a:t>
            </a:r>
          </a:p>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t>Commentary on Design:</a:t>
            </a:r>
            <a:r>
              <a:rPr lang="en-US" dirty="0"/>
              <a:t> Follow the link to explore real-world examples of these concepts in graphic design, fashion design, industrial design, interior design, media arts and animation, game art and design, and film and video.</a:t>
            </a:r>
          </a:p>
          <a:p>
            <a:endParaRPr lang="en-US" dirty="0"/>
          </a:p>
          <a:p>
            <a:endParaRPr lang="en-US" dirty="0"/>
          </a:p>
        </p:txBody>
      </p:sp>
    </p:spTree>
    <p:extLst>
      <p:ext uri="{BB962C8B-B14F-4D97-AF65-F5344CB8AC3E}">
        <p14:creationId xmlns:p14="http://schemas.microsoft.com/office/powerpoint/2010/main" val="2186235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“As things recede, they often appear lighter and less intense; value can simulate that.</a:t>
            </a:r>
            <a:br>
              <a:rPr lang="en-US" altLang="en-US" dirty="0">
                <a:latin typeface="Gill Sans" panose="020B0502020104020203" pitchFamily="34" charset="-79"/>
              </a:rPr>
            </a:br>
            <a:endParaRPr lang="en-US" altLang="en-US" dirty="0">
              <a:latin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latin typeface="Gill Sans" panose="020B0502020104020203" pitchFamily="34" charset="-79"/>
              </a:rPr>
              <a:t>Ask: </a:t>
            </a:r>
            <a:r>
              <a:rPr lang="en-US" altLang="en-US" dirty="0">
                <a:latin typeface="Gill Sans" panose="020B0502020104020203" pitchFamily="34" charset="-79"/>
              </a:rPr>
              <a:t>What looks closest, and what value clues tell you that?</a:t>
            </a:r>
          </a:p>
          <a:p>
            <a:r>
              <a:rPr lang="en-US" altLang="en-US" b="1" dirty="0">
                <a:latin typeface="Gill Sans" panose="020B0502020104020203" pitchFamily="34" charset="-79"/>
              </a:rPr>
              <a:t>Ask</a:t>
            </a:r>
            <a:r>
              <a:rPr lang="en-US" altLang="en-US" dirty="0">
                <a:latin typeface="Gill Sans" panose="020B0502020104020203" pitchFamily="34" charset="-79"/>
              </a:rPr>
              <a:t>: “Where do you see this in landscapes, games, or product renders?”</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2385743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dirty="0">
                <a:latin typeface="Gill Sans" panose="020B0502020104020203" pitchFamily="34" charset="-79"/>
              </a:rPr>
              <a:t>Without light and shadow, forms look flat. Value is what makes volume believable.</a:t>
            </a:r>
            <a:br>
              <a:rPr lang="en-US" altLang="en-US" dirty="0">
                <a:latin typeface="Gill Sans" panose="020B0502020104020203" pitchFamily="34" charset="-79"/>
              </a:rPr>
            </a:br>
            <a:br>
              <a:rPr lang="en-US" altLang="en-US" dirty="0">
                <a:latin typeface="Gill Sans" panose="020B0502020104020203" pitchFamily="34" charset="-79"/>
              </a:rPr>
            </a:br>
            <a:r>
              <a:rPr lang="en-US" altLang="en-US" b="1" dirty="0">
                <a:latin typeface="Gill Sans" panose="020B0502020104020203" pitchFamily="34" charset="-79"/>
              </a:rPr>
              <a:t>Ask: “</a:t>
            </a:r>
            <a:r>
              <a:rPr lang="en-US" altLang="en-US" dirty="0">
                <a:latin typeface="Gill Sans" panose="020B0502020104020203" pitchFamily="34" charset="-79"/>
              </a:rPr>
              <a:t>How does this apply to 3D modeling, product photos, or character design?</a:t>
            </a:r>
          </a:p>
          <a:p>
            <a:pPr marL="0" marR="0" lvl="0" indent="0" algn="l" defTabSz="914400" rtl="0" eaLnBrk="0" fontAlgn="base" latinLnBrk="0" hangingPunct="0">
              <a:lnSpc>
                <a:spcPct val="100000"/>
              </a:lnSpc>
              <a:spcBef>
                <a:spcPct val="0"/>
              </a:spcBef>
              <a:spcAft>
                <a:spcPct val="0"/>
              </a:spcAft>
              <a:buClrTx/>
              <a:buSzTx/>
              <a:buFontTx/>
              <a:buNone/>
              <a:tabLst/>
              <a:defRPr/>
            </a:pPr>
            <a:br>
              <a:rPr lang="en-US" altLang="en-US" dirty="0">
                <a:latin typeface="Gill Sans" panose="020B0502020104020203" pitchFamily="34" charset="-79"/>
              </a:rPr>
            </a:br>
            <a:r>
              <a:rPr lang="en-US" sz="1200" b="1" kern="1200" dirty="0">
                <a:solidFill>
                  <a:schemeClr val="tx1"/>
                </a:solidFill>
                <a:effectLst/>
                <a:latin typeface="Gill Sans" charset="0"/>
                <a:ea typeface="+mn-ea"/>
                <a:cs typeface="+mn-cs"/>
              </a:rPr>
              <a:t>Transition:</a:t>
            </a:r>
            <a:r>
              <a:rPr lang="en-US" sz="1200" kern="1200" dirty="0">
                <a:solidFill>
                  <a:schemeClr val="tx1"/>
                </a:solidFill>
                <a:effectLst/>
                <a:latin typeface="Gill Sans" charset="0"/>
                <a:ea typeface="+mn-ea"/>
                <a:cs typeface="+mn-cs"/>
              </a:rPr>
              <a:t> Now we’ll apply these concepts to your own design field through </a:t>
            </a:r>
            <a:r>
              <a:rPr lang="en-US" sz="1200" b="1" kern="1200" dirty="0">
                <a:solidFill>
                  <a:schemeClr val="tx1"/>
                </a:solidFill>
                <a:effectLst/>
                <a:latin typeface="Gill Sans" charset="0"/>
                <a:ea typeface="+mn-ea"/>
                <a:cs typeface="+mn-cs"/>
              </a:rPr>
              <a:t>Making the Connection</a:t>
            </a:r>
            <a:r>
              <a:rPr lang="en-US" sz="1200" kern="1200" dirty="0">
                <a:solidFill>
                  <a:schemeClr val="tx1"/>
                </a:solidFill>
                <a:effectLst/>
                <a:latin typeface="Gill Sans" charset="0"/>
                <a:ea typeface="+mn-ea"/>
                <a:cs typeface="+mn-cs"/>
              </a:rPr>
              <a:t> and the </a:t>
            </a:r>
            <a:r>
              <a:rPr lang="en-US" sz="1200" b="1" i="1" kern="1200" dirty="0">
                <a:solidFill>
                  <a:schemeClr val="tx1"/>
                </a:solidFill>
                <a:effectLst/>
                <a:latin typeface="Gill Sans" charset="0"/>
                <a:ea typeface="+mn-ea"/>
                <a:cs typeface="+mn-cs"/>
              </a:rPr>
              <a:t>Commentary on Design</a:t>
            </a:r>
            <a:r>
              <a:rPr lang="en-US" sz="1200" b="1" kern="1200" dirty="0">
                <a:solidFill>
                  <a:schemeClr val="tx1"/>
                </a:solidFill>
                <a:effectLst/>
                <a:latin typeface="Gill Sans" charset="0"/>
                <a:ea typeface="+mn-ea"/>
                <a:cs typeface="+mn-cs"/>
              </a:rPr>
              <a:t> </a:t>
            </a:r>
            <a:r>
              <a:rPr lang="en-US" sz="1200" kern="1200" dirty="0">
                <a:solidFill>
                  <a:schemeClr val="tx1"/>
                </a:solidFill>
                <a:effectLst/>
                <a:latin typeface="Gill Sans" charset="0"/>
                <a:ea typeface="+mn-ea"/>
                <a:cs typeface="+mn-cs"/>
              </a:rPr>
              <a:t>examples.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1041786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b="1" dirty="0">
                <a:latin typeface="Gill Sans" panose="020B0502020104020203" pitchFamily="34" charset="-79"/>
              </a:rPr>
              <a:t>Goal: </a:t>
            </a:r>
            <a:r>
              <a:rPr lang="en-US" altLang="en-US" dirty="0">
                <a:latin typeface="Gill Sans" panose="020B0502020104020203" pitchFamily="34" charset="-79"/>
              </a:rPr>
              <a:t>Turn vocabulary into observation + analysis.</a:t>
            </a:r>
          </a:p>
          <a:p>
            <a:endParaRPr lang="en-US" altLang="en-US" dirty="0">
              <a:latin typeface="Gill Sans" panose="020B0502020104020203" pitchFamily="34" charset="-79"/>
            </a:endParaRPr>
          </a:p>
          <a:p>
            <a:r>
              <a:rPr lang="en-US" altLang="en-US" dirty="0">
                <a:latin typeface="Gill Sans" panose="020B0502020104020203" pitchFamily="34" charset="-79"/>
              </a:rPr>
              <a:t>Your </a:t>
            </a:r>
            <a:r>
              <a:rPr lang="en-US" altLang="en-US" b="0" dirty="0">
                <a:latin typeface="Gill Sans" panose="020B0502020104020203" pitchFamily="34" charset="-79"/>
              </a:rPr>
              <a:t>job is to spot value in the real world and describe it using our terms, key (high-key vs. low-key), contrast (high vs. low), and value structure (where the lightest lights and darkest darks sit, plus how values balance for visual weight, suggest space, and model form), then connect those choices to mood, emphasis, and meaning.</a:t>
            </a:r>
          </a:p>
          <a:p>
            <a:endParaRPr lang="en-US" dirty="0"/>
          </a:p>
        </p:txBody>
      </p:sp>
    </p:spTree>
    <p:extLst>
      <p:ext uri="{BB962C8B-B14F-4D97-AF65-F5344CB8AC3E}">
        <p14:creationId xmlns:p14="http://schemas.microsoft.com/office/powerpoint/2010/main" val="312730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A middle value can look darker near white, and lighter near black, because your eye compares.</a:t>
            </a:r>
            <a:br>
              <a:rPr lang="en-US" altLang="en-US" dirty="0">
                <a:latin typeface="Gill Sans" panose="020B0502020104020203" pitchFamily="34" charset="-79"/>
              </a:rPr>
            </a:br>
            <a:endParaRPr lang="en-US" altLang="en-US" dirty="0">
              <a:latin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latin typeface="Gill Sans" panose="020B0502020104020203" pitchFamily="34" charset="-79"/>
              </a:rPr>
              <a:t>Ask: </a:t>
            </a:r>
            <a:r>
              <a:rPr lang="en-US" altLang="en-US" dirty="0">
                <a:latin typeface="Garamond" panose="02020404030301010803" pitchFamily="18" charset="0"/>
                <a:sym typeface="Garamond" panose="02020404030301010803" pitchFamily="18" charset="0"/>
              </a:rPr>
              <a:t>H</a:t>
            </a:r>
            <a:r>
              <a:rPr lang="en-US" altLang="en-US" dirty="0">
                <a:latin typeface="Gill Sans" panose="020B0502020104020203" pitchFamily="34" charset="-79"/>
              </a:rPr>
              <a:t>ow does a medium value change when placed next to light vs dark?</a:t>
            </a:r>
          </a:p>
          <a:p>
            <a:r>
              <a:rPr lang="en-US" altLang="en-US" b="1" dirty="0">
                <a:latin typeface="Gill Sans" panose="020B0502020104020203" pitchFamily="34" charset="-79"/>
              </a:rPr>
              <a:t>Ask: </a:t>
            </a:r>
            <a:r>
              <a:rPr lang="en-US" altLang="en-US" dirty="0">
                <a:latin typeface="Gill Sans" panose="020B0502020104020203" pitchFamily="34" charset="-79"/>
              </a:rPr>
              <a:t>Why does this matter for logo design, UI readability, or drawing shadows?</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391634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High-key scenes often feel open and peaceful because there’s less darkness and less heaviness.</a:t>
            </a:r>
            <a:br>
              <a:rPr lang="en-US" altLang="en-US" dirty="0">
                <a:latin typeface="Gill Sans" panose="020B0502020104020203" pitchFamily="34" charset="-79"/>
              </a:rPr>
            </a:br>
            <a:endParaRPr lang="en-US" altLang="en-US" dirty="0">
              <a:latin typeface="Gill Sans" panose="020B0502020104020203" pitchFamily="34" charset="-79"/>
            </a:endParaRPr>
          </a:p>
          <a:p>
            <a:pPr marL="171450" indent="-171450">
              <a:buFont typeface="Arial" panose="020B0604020202020204" pitchFamily="34" charset="0"/>
              <a:buChar char="•"/>
            </a:pPr>
            <a:r>
              <a:rPr lang="en-US" altLang="en-US" dirty="0">
                <a:latin typeface="Gill Sans" panose="020B0502020104020203" pitchFamily="34" charset="-79"/>
              </a:rPr>
              <a:t>Describe the mood in 3 words.</a:t>
            </a:r>
          </a:p>
          <a:p>
            <a:endParaRPr lang="en-US" altLang="en-US" dirty="0">
              <a:latin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latin typeface="Gill Sans" panose="020B0502020104020203" pitchFamily="34" charset="-79"/>
              </a:rPr>
              <a:t>Ask: </a:t>
            </a:r>
            <a:r>
              <a:rPr lang="en-US" altLang="en-US" dirty="0">
                <a:latin typeface="Gill Sans" panose="020B0502020104020203" pitchFamily="34" charset="-79"/>
              </a:rPr>
              <a:t>What about this scene feels calm, lightness, open space, or both?</a:t>
            </a:r>
            <a:br>
              <a:rPr lang="en-US" altLang="en-US" dirty="0">
                <a:latin typeface="Gill Sans" panose="020B0502020104020203" pitchFamily="34" charset="-79"/>
              </a:rPr>
            </a:br>
            <a:r>
              <a:rPr lang="en-US" altLang="en-US" b="1" dirty="0">
                <a:latin typeface="Gill Sans" panose="020B0502020104020203" pitchFamily="34" charset="-79"/>
              </a:rPr>
              <a:t>Ask: </a:t>
            </a:r>
            <a:r>
              <a:rPr lang="en-US" altLang="en-US" dirty="0">
                <a:latin typeface="Gill Sans" panose="020B0502020104020203" pitchFamily="34" charset="-79"/>
              </a:rPr>
              <a:t>Where do you see high-key lighting used (product ads, comedies, wellness branding)?</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1099563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Low-key value can make the same subject feel heavier, more intense, even unsettling.</a:t>
            </a:r>
            <a:br>
              <a:rPr lang="en-US" altLang="en-US" dirty="0">
                <a:latin typeface="Gill Sans" panose="020B0502020104020203" pitchFamily="34" charset="-79"/>
              </a:rPr>
            </a:br>
            <a:endParaRPr lang="en-US" altLang="en-US" dirty="0">
              <a:latin typeface="Gill Sans" panose="020B0502020104020203" pitchFamily="34" charset="-79"/>
            </a:endParaRPr>
          </a:p>
          <a:p>
            <a:r>
              <a:rPr lang="en-US" altLang="en-US" b="1" dirty="0">
                <a:latin typeface="Gill Sans" panose="020B0502020104020203" pitchFamily="34" charset="-79"/>
              </a:rPr>
              <a:t>Ask: </a:t>
            </a:r>
            <a:r>
              <a:rPr lang="en-US" altLang="en-US" dirty="0">
                <a:latin typeface="Gill Sans" panose="020B0502020104020203" pitchFamily="34" charset="-79"/>
              </a:rPr>
              <a:t>What does the tree “feel like” now versus high-key?</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latin typeface="Gill Sans" panose="020B0502020104020203" pitchFamily="34" charset="-79"/>
              </a:rPr>
              <a:t>Ask: </a:t>
            </a:r>
            <a:r>
              <a:rPr lang="en-US" altLang="en-US" dirty="0">
                <a:latin typeface="Gill Sans" panose="020B0502020104020203" pitchFamily="34" charset="-79"/>
              </a:rPr>
              <a:t>What changes first, your mood, or where your eye goes?</a:t>
            </a:r>
          </a:p>
          <a:p>
            <a:r>
              <a:rPr lang="en-US" altLang="en-US" b="1" dirty="0">
                <a:latin typeface="Gill Sans" panose="020B0502020104020203" pitchFamily="34" charset="-79"/>
              </a:rPr>
              <a:t>Ask: </a:t>
            </a:r>
            <a:r>
              <a:rPr lang="en-US" altLang="en-US" dirty="0">
                <a:latin typeface="Gill Sans" panose="020B0502020104020203" pitchFamily="34" charset="-79"/>
              </a:rPr>
              <a:t>What genres rely on low-key lighting (thriller, horror, prestige drama)?</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978747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High contrast grabs attention fast. Your eye snaps to the biggest value jump.</a:t>
            </a:r>
            <a:br>
              <a:rPr lang="en-US" altLang="en-US" dirty="0">
                <a:latin typeface="Gill Sans" panose="020B0502020104020203" pitchFamily="34" charset="-79"/>
              </a:rPr>
            </a:br>
            <a:endParaRPr lang="en-US" altLang="en-US" dirty="0">
              <a:latin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latin typeface="Gill Sans" panose="020B0502020104020203" pitchFamily="34" charset="-79"/>
              </a:rPr>
              <a:t>Ask: </a:t>
            </a:r>
            <a:r>
              <a:rPr lang="en-US" altLang="en-US" dirty="0">
                <a:latin typeface="Gill Sans" panose="020B0502020104020203" pitchFamily="34" charset="-79"/>
              </a:rPr>
              <a:t>Where is the strongest contrast, and what does it make you notice first?</a:t>
            </a:r>
          </a:p>
          <a:p>
            <a:r>
              <a:rPr lang="en-US" altLang="en-US" b="1" dirty="0">
                <a:latin typeface="Gill Sans" panose="020B0502020104020203" pitchFamily="34" charset="-79"/>
              </a:rPr>
              <a:t>Ask: </a:t>
            </a:r>
            <a:r>
              <a:rPr lang="en-US" altLang="en-US" dirty="0">
                <a:latin typeface="Gill Sans" panose="020B0502020104020203" pitchFamily="34" charset="-79"/>
              </a:rPr>
              <a:t>Why do posters and thumbnails often push contrast?</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123055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When something glows bright against a heavy dark environment, it can feel unnatural and your brain asks “why?”</a:t>
            </a:r>
            <a:br>
              <a:rPr lang="en-US" altLang="en-US" dirty="0">
                <a:latin typeface="Gill Sans" panose="020B0502020104020203" pitchFamily="34" charset="-79"/>
              </a:rPr>
            </a:br>
            <a:endParaRPr lang="en-US" altLang="en-US" dirty="0">
              <a:latin typeface="Gill Sans" panose="020B0502020104020203" pitchFamily="34" charset="-79"/>
            </a:endParaRPr>
          </a:p>
          <a:p>
            <a:pPr marL="171450" indent="-171450">
              <a:buFont typeface="Arial" panose="020B0604020202020204" pitchFamily="34" charset="0"/>
              <a:buChar char="•"/>
            </a:pPr>
            <a:r>
              <a:rPr lang="en-US" altLang="en-US" dirty="0">
                <a:latin typeface="Gill Sans" panose="020B0502020104020203" pitchFamily="34" charset="-79"/>
              </a:rPr>
              <a:t>Create a one-sentence story for the image.</a:t>
            </a:r>
          </a:p>
          <a:p>
            <a:pPr marL="171450" indent="-171450">
              <a:buFont typeface="Arial" panose="020B0604020202020204" pitchFamily="34" charset="0"/>
              <a:buChar char="•"/>
            </a:pPr>
            <a:r>
              <a:rPr lang="en-US" altLang="en-US" dirty="0">
                <a:latin typeface="Gill Sans" panose="020B0502020104020203" pitchFamily="34" charset="-79"/>
              </a:rPr>
              <a:t>What story question does this contrast create?</a:t>
            </a:r>
          </a:p>
          <a:p>
            <a:endParaRPr lang="en-US" altLang="en-US" dirty="0">
              <a:latin typeface="Gill Sans" panose="020B0502020104020203" pitchFamily="34" charset="-79"/>
            </a:endParaRPr>
          </a:p>
          <a:p>
            <a:r>
              <a:rPr lang="en-US" altLang="en-US" b="1" dirty="0">
                <a:latin typeface="Gill Sans" panose="020B0502020104020203" pitchFamily="34" charset="-79"/>
              </a:rPr>
              <a:t>Ask</a:t>
            </a:r>
            <a:r>
              <a:rPr lang="en-US" altLang="en-US" dirty="0">
                <a:latin typeface="Gill Sans" panose="020B0502020104020203" pitchFamily="34" charset="-79"/>
              </a:rPr>
              <a:t>: How would reducing contrast change the story feeling?</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55191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Low contrast often feels quieter because nothing “shouts” louder than the rest.</a:t>
            </a:r>
            <a:br>
              <a:rPr lang="en-US" altLang="en-US" dirty="0">
                <a:latin typeface="Gill Sans" panose="020B0502020104020203" pitchFamily="34" charset="-79"/>
              </a:rPr>
            </a:br>
            <a:endParaRPr lang="en-US" altLang="en-US" dirty="0">
              <a:latin typeface="Gill Sans" panose="020B0502020104020203" pitchFamily="34" charset="-79"/>
            </a:endParaRPr>
          </a:p>
          <a:p>
            <a:pPr marL="171450" indent="-171450">
              <a:buFont typeface="Arial" panose="020B0604020202020204" pitchFamily="34" charset="0"/>
              <a:buChar char="•"/>
            </a:pPr>
            <a:r>
              <a:rPr lang="en-US" altLang="en-US" dirty="0">
                <a:latin typeface="Gill Sans" panose="020B0502020104020203" pitchFamily="34" charset="-79"/>
              </a:rPr>
              <a:t>Squint test: what stays visible and what disappears.</a:t>
            </a:r>
          </a:p>
          <a:p>
            <a:pPr marL="171450" indent="-171450">
              <a:buFont typeface="Arial" panose="020B0604020202020204" pitchFamily="34" charset="0"/>
              <a:buChar char="•"/>
            </a:pPr>
            <a:r>
              <a:rPr lang="en-US" altLang="en-US" dirty="0">
                <a:latin typeface="Gill Sans" panose="020B0502020104020203" pitchFamily="34" charset="-79"/>
              </a:rPr>
              <a:t>Does your eye move slower in low contrast? Why?</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dirty="0">
              <a:latin typeface="Gill Sans" panose="020B0502020104020203" pitchFamily="34" charset="-79"/>
            </a:endParaRPr>
          </a:p>
          <a:p>
            <a:r>
              <a:rPr lang="en-US" altLang="en-US" b="1" dirty="0">
                <a:latin typeface="Gill Sans" panose="020B0502020104020203" pitchFamily="34" charset="-79"/>
              </a:rPr>
              <a:t>Ask: </a:t>
            </a:r>
            <a:r>
              <a:rPr lang="en-US" altLang="en-US" dirty="0">
                <a:latin typeface="Gill Sans" panose="020B0502020104020203" pitchFamily="34" charset="-79"/>
              </a:rPr>
              <a:t>Where is low contrast useful (backgrounds, subtle branding, calm interiors)?</a:t>
            </a:r>
            <a:br>
              <a:rPr lang="en-US" altLang="en-US" dirty="0">
                <a:latin typeface="Gill Sans" panose="020B0502020104020203" pitchFamily="34" charset="-79"/>
              </a:rPr>
            </a:br>
            <a:endParaRPr lang="en-US" altLang="en-US" dirty="0">
              <a:latin typeface="Gill Sans" panose="020B0502020104020203" pitchFamily="34" charset="-79"/>
            </a:endParaRPr>
          </a:p>
          <a:p>
            <a:endParaRPr lang="en-US" dirty="0"/>
          </a:p>
        </p:txBody>
      </p:sp>
    </p:spTree>
    <p:extLst>
      <p:ext uri="{BB962C8B-B14F-4D97-AF65-F5344CB8AC3E}">
        <p14:creationId xmlns:p14="http://schemas.microsoft.com/office/powerpoint/2010/main" val="3041526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Contrast is difference; key is overall lightness/darkness. You can be low contrast and still low-key.</a:t>
            </a:r>
            <a:br>
              <a:rPr lang="en-US" altLang="en-US" dirty="0">
                <a:latin typeface="Gill Sans" panose="020B0502020104020203" pitchFamily="34" charset="-79"/>
              </a:rPr>
            </a:br>
            <a:endParaRPr lang="en-US" altLang="en-US" dirty="0">
              <a:latin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latin typeface="Gill Sans" panose="020B0502020104020203" pitchFamily="34" charset="-79"/>
              </a:rPr>
              <a:t>Ask: </a:t>
            </a:r>
            <a:r>
              <a:rPr lang="en-US" altLang="en-US" dirty="0">
                <a:latin typeface="Gill Sans" panose="020B0502020104020203" pitchFamily="34" charset="-79"/>
              </a:rPr>
              <a:t>How can something feel both calm and gloomy at the same time?</a:t>
            </a:r>
          </a:p>
          <a:p>
            <a:r>
              <a:rPr lang="en-US" altLang="en-US" b="1" dirty="0">
                <a:latin typeface="Gill Sans" panose="020B0502020104020203" pitchFamily="34" charset="-79"/>
              </a:rPr>
              <a:t>Ask: </a:t>
            </a:r>
            <a:r>
              <a:rPr lang="en-US" altLang="en-US" dirty="0">
                <a:latin typeface="Gill Sans" panose="020B0502020104020203" pitchFamily="34" charset="-79"/>
              </a:rPr>
              <a:t>In film, what’s the difference between “soft lighting” and “dark lighting”?</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612354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A small dark shape can balance a larger light one because darkness carries weight.</a:t>
            </a:r>
          </a:p>
          <a:p>
            <a:endParaRPr lang="en-US" altLang="en-US" dirty="0">
              <a:latin typeface="Gill Sans" panose="020B0502020104020203" pitchFamily="34" charset="-79"/>
            </a:endParaRPr>
          </a:p>
          <a:p>
            <a:pPr marL="171450" indent="-171450">
              <a:buFont typeface="Arial" panose="020B0604020202020204" pitchFamily="34" charset="0"/>
              <a:buChar char="•"/>
            </a:pPr>
            <a:r>
              <a:rPr lang="en-US" altLang="en-US" dirty="0">
                <a:latin typeface="Gill Sans" panose="020B0502020104020203" pitchFamily="34" charset="-79"/>
              </a:rPr>
              <a:t>Cover one tree at a time: does the composition feel lopsided?</a:t>
            </a:r>
          </a:p>
          <a:p>
            <a:pPr marL="171450" indent="-171450">
              <a:buFont typeface="Arial" panose="020B0604020202020204" pitchFamily="34" charset="0"/>
              <a:buChar char="•"/>
            </a:pPr>
            <a:r>
              <a:rPr lang="en-US" altLang="en-US" dirty="0">
                <a:latin typeface="Gill Sans" panose="020B0502020104020203" pitchFamily="34" charset="-79"/>
              </a:rPr>
              <a:t>Which side feels heavier, and is it because of size, value, or both?</a:t>
            </a:r>
          </a:p>
          <a:p>
            <a:endParaRPr lang="en-US" altLang="en-US" dirty="0">
              <a:latin typeface="Gill Sans" panose="020B0502020104020203" pitchFamily="34" charset="-79"/>
            </a:endParaRPr>
          </a:p>
          <a:p>
            <a:r>
              <a:rPr lang="en-US" altLang="en-US" b="1" dirty="0">
                <a:latin typeface="Gill Sans" panose="020B0502020104020203" pitchFamily="34" charset="-79"/>
              </a:rPr>
              <a:t>Ask</a:t>
            </a:r>
            <a:r>
              <a:rPr lang="en-US" altLang="en-US" dirty="0">
                <a:latin typeface="Gill Sans" panose="020B0502020104020203" pitchFamily="34" charset="-79"/>
              </a:rPr>
              <a:t>: How does this show up in graphic design (text blocks), UI (buttons), or photography (silhouettes)?</a:t>
            </a:r>
            <a:br>
              <a:rPr lang="en-US" altLang="en-US" dirty="0">
                <a:latin typeface="Gill Sans" panose="020B0502020104020203" pitchFamily="34" charset="-79"/>
              </a:rPr>
            </a:br>
            <a:endParaRPr lang="en-US" altLang="en-US" dirty="0">
              <a:latin typeface="Gill Sans" panose="020B0502020104020203" pitchFamily="34" charset="-79"/>
            </a:endParaRPr>
          </a:p>
          <a:p>
            <a:endParaRPr lang="en-US" altLang="en-US" dirty="0">
              <a:latin typeface="Gill Sans" panose="020B0502020104020203" pitchFamily="34" charset="-79"/>
            </a:endParaRPr>
          </a:p>
          <a:p>
            <a:endParaRPr lang="en-US" dirty="0"/>
          </a:p>
        </p:txBody>
      </p:sp>
    </p:spTree>
    <p:extLst>
      <p:ext uri="{BB962C8B-B14F-4D97-AF65-F5344CB8AC3E}">
        <p14:creationId xmlns:p14="http://schemas.microsoft.com/office/powerpoint/2010/main" val="332463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TD Footer">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88E4D975-A922-9CDF-13F9-D8564A463B39}"/>
              </a:ext>
            </a:extLst>
          </p:cNvPr>
          <p:cNvSpPr txBox="1">
            <a:spLocks/>
          </p:cNvSpPr>
          <p:nvPr userDrawn="1"/>
        </p:nvSpPr>
        <p:spPr>
          <a:xfrm>
            <a:off x="293688" y="12801600"/>
            <a:ext cx="23796625" cy="561975"/>
          </a:xfrm>
          <a:prstGeom prst="rect">
            <a:avLst/>
          </a:prstGeom>
        </p:spPr>
        <p:txBody>
          <a:bodyPr/>
          <a:lstStyle>
            <a:defPPr>
              <a:defRPr lang="en-US"/>
            </a:defPPr>
            <a:lvl1pPr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1pPr>
            <a:lvl2pPr marL="4572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2pPr>
            <a:lvl3pPr marL="9144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3pPr>
            <a:lvl4pPr marL="13716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4pPr>
            <a:lvl5pPr marL="18288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5pPr>
            <a:lvl6pPr marL="22860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6pPr>
            <a:lvl7pPr marL="27432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7pPr>
            <a:lvl8pPr marL="32004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8pPr>
            <a:lvl9pPr marL="36576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ctr">
              <a:defRPr/>
            </a:pPr>
            <a:r>
              <a:rPr lang="en-US" sz="2800" i="1" dirty="0">
                <a:solidFill>
                  <a:schemeClr val="bg2">
                    <a:lumMod val="50000"/>
                  </a:schemeClr>
                </a:solidFill>
                <a:latin typeface="Calibri" panose="020F0502020204030204" pitchFamily="34" charset="0"/>
                <a:cs typeface="Calibri" panose="020F0502020204030204" pitchFamily="34" charset="0"/>
              </a:rPr>
              <a:t>Connecting to Design, Second Edition, </a:t>
            </a:r>
            <a:r>
              <a:rPr lang="en-US" sz="2800" dirty="0">
                <a:solidFill>
                  <a:schemeClr val="bg2">
                    <a:lumMod val="50000"/>
                  </a:schemeClr>
                </a:solidFill>
                <a:latin typeface="Calibri" panose="020F0502020204030204" pitchFamily="34" charset="0"/>
                <a:cs typeface="Calibri" panose="020F0502020204030204" pitchFamily="34" charset="0"/>
              </a:rPr>
              <a:t>by Tracy Goodman  © 2026 e-Ink and Paper | Instructor use only. Unauthorized reproduction or distribution prohibited.</a:t>
            </a:r>
          </a:p>
        </p:txBody>
      </p:sp>
    </p:spTree>
    <p:extLst>
      <p:ext uri="{BB962C8B-B14F-4D97-AF65-F5344CB8AC3E}">
        <p14:creationId xmlns:p14="http://schemas.microsoft.com/office/powerpoint/2010/main" val="4878760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5138543"/>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3643053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847663"/>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9899649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8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851555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578359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06739172"/>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637058"/>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57173891"/>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8086490"/>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436665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0"/>
            <a:ext cx="5229225"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15535275"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706965"/>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0600" y="0"/>
            <a:ext cx="3136900"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9258300"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61335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2810306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793136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167201389"/>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215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06478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84053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7372334"/>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567094"/>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36012910"/>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869728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16678107"/>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7102101"/>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1666308"/>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60978119"/>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3278301"/>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89825915"/>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215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6266123"/>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331550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9399608"/>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83548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4441107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2030020"/>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80709496"/>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259664"/>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3997305"/>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03835996"/>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6348837"/>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086683198"/>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71500" y="3802063"/>
            <a:ext cx="45974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021300" y="3802063"/>
            <a:ext cx="45974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4780427"/>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0072601"/>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4283156"/>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04875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330903119"/>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88808322"/>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3303453"/>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0183485"/>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9708304"/>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42084875"/>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0900492"/>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81132166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1038225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3802063"/>
            <a:ext cx="1038225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4384927"/>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817361"/>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1673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911600"/>
            <a:ext cx="10382250" cy="98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3911600"/>
            <a:ext cx="10382250" cy="98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5587635"/>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180950"/>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60380512"/>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092190"/>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8369951"/>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9750377"/>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Box 3">
            <a:extLst>
              <a:ext uri="{FF2B5EF4-FFF2-40B4-BE49-F238E27FC236}">
                <a16:creationId xmlns:a16="http://schemas.microsoft.com/office/drawing/2014/main" id="{D146D4D5-3DB6-0060-9334-000BA592EE42}"/>
              </a:ext>
            </a:extLst>
          </p:cNvPr>
          <p:cNvSpPr txBox="1">
            <a:spLocks noGrp="1" noChangeArrowheads="1"/>
          </p:cNvSpPr>
          <p:nvPr>
            <p:ph type="sldNum" sz="quarter" idx="10"/>
          </p:nvPr>
        </p:nvSpPr>
        <p:spPr>
          <a:ln/>
        </p:spPr>
        <p:txBody>
          <a:bodyPr/>
          <a:lstStyle>
            <a:lvl1pPr>
              <a:defRPr/>
            </a:lvl1pPr>
          </a:lstStyle>
          <a:p>
            <a:pPr>
              <a:defRPr/>
            </a:pPr>
            <a:fld id="{05D16E10-87EC-B54D-8BDE-B27DF6499B82}" type="slidenum">
              <a:rPr lang="en-US" altLang="en-US"/>
              <a:pPr>
                <a:defRPr/>
              </a:pPr>
              <a:t>‹#›</a:t>
            </a:fld>
            <a:endParaRPr lang="en-US" altLang="en-US"/>
          </a:p>
        </p:txBody>
      </p:sp>
    </p:spTree>
    <p:extLst>
      <p:ext uri="{BB962C8B-B14F-4D97-AF65-F5344CB8AC3E}">
        <p14:creationId xmlns:p14="http://schemas.microsoft.com/office/powerpoint/2010/main" val="164985321"/>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28845241-EC85-0489-607C-A90866AF4C1C}"/>
              </a:ext>
            </a:extLst>
          </p:cNvPr>
          <p:cNvSpPr txBox="1">
            <a:spLocks noGrp="1" noChangeArrowheads="1"/>
          </p:cNvSpPr>
          <p:nvPr>
            <p:ph type="sldNum" sz="quarter" idx="10"/>
          </p:nvPr>
        </p:nvSpPr>
        <p:spPr>
          <a:ln/>
        </p:spPr>
        <p:txBody>
          <a:bodyPr/>
          <a:lstStyle>
            <a:lvl1pPr>
              <a:defRPr/>
            </a:lvl1pPr>
          </a:lstStyle>
          <a:p>
            <a:pPr>
              <a:defRPr/>
            </a:pPr>
            <a:fld id="{060294F6-D0B4-AD4E-A5FF-B465B9173700}" type="slidenum">
              <a:rPr lang="en-US" altLang="en-US"/>
              <a:pPr>
                <a:defRPr/>
              </a:pPr>
              <a:t>‹#›</a:t>
            </a:fld>
            <a:endParaRPr lang="en-US" altLang="en-US"/>
          </a:p>
        </p:txBody>
      </p:sp>
    </p:spTree>
    <p:extLst>
      <p:ext uri="{BB962C8B-B14F-4D97-AF65-F5344CB8AC3E}">
        <p14:creationId xmlns:p14="http://schemas.microsoft.com/office/powerpoint/2010/main" val="3423961029"/>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Text Box 3">
            <a:extLst>
              <a:ext uri="{FF2B5EF4-FFF2-40B4-BE49-F238E27FC236}">
                <a16:creationId xmlns:a16="http://schemas.microsoft.com/office/drawing/2014/main" id="{AB755721-A6E2-8F28-2B2E-95248B94FD49}"/>
              </a:ext>
            </a:extLst>
          </p:cNvPr>
          <p:cNvSpPr txBox="1">
            <a:spLocks noGrp="1" noChangeArrowheads="1"/>
          </p:cNvSpPr>
          <p:nvPr>
            <p:ph type="sldNum" sz="quarter" idx="10"/>
          </p:nvPr>
        </p:nvSpPr>
        <p:spPr>
          <a:ln/>
        </p:spPr>
        <p:txBody>
          <a:bodyPr/>
          <a:lstStyle>
            <a:lvl1pPr>
              <a:defRPr/>
            </a:lvl1pPr>
          </a:lstStyle>
          <a:p>
            <a:pPr>
              <a:defRPr/>
            </a:pPr>
            <a:fld id="{A89909D0-BAD4-B040-8B72-A86CD7C5F30B}" type="slidenum">
              <a:rPr lang="en-US" altLang="en-US"/>
              <a:pPr>
                <a:defRPr/>
              </a:pPr>
              <a:t>‹#›</a:t>
            </a:fld>
            <a:endParaRPr lang="en-US" altLang="en-US"/>
          </a:p>
        </p:txBody>
      </p:sp>
    </p:spTree>
    <p:extLst>
      <p:ext uri="{BB962C8B-B14F-4D97-AF65-F5344CB8AC3E}">
        <p14:creationId xmlns:p14="http://schemas.microsoft.com/office/powerpoint/2010/main" val="3602590829"/>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19600" y="3962400"/>
            <a:ext cx="7696200" cy="975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962400"/>
            <a:ext cx="7696200" cy="975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14C27412-A1F1-960F-F1D4-8A6E0E00966F}"/>
              </a:ext>
            </a:extLst>
          </p:cNvPr>
          <p:cNvSpPr txBox="1">
            <a:spLocks noGrp="1" noChangeArrowheads="1"/>
          </p:cNvSpPr>
          <p:nvPr>
            <p:ph type="sldNum" sz="quarter" idx="10"/>
          </p:nvPr>
        </p:nvSpPr>
        <p:spPr>
          <a:ln/>
        </p:spPr>
        <p:txBody>
          <a:bodyPr/>
          <a:lstStyle>
            <a:lvl1pPr>
              <a:defRPr/>
            </a:lvl1pPr>
          </a:lstStyle>
          <a:p>
            <a:pPr>
              <a:defRPr/>
            </a:pPr>
            <a:fld id="{38A3F2DF-BC79-FC4B-8632-BA3FFCFE927D}" type="slidenum">
              <a:rPr lang="en-US" altLang="en-US"/>
              <a:pPr>
                <a:defRPr/>
              </a:pPr>
              <a:t>‹#›</a:t>
            </a:fld>
            <a:endParaRPr lang="en-US" altLang="en-US"/>
          </a:p>
        </p:txBody>
      </p:sp>
    </p:spTree>
    <p:extLst>
      <p:ext uri="{BB962C8B-B14F-4D97-AF65-F5344CB8AC3E}">
        <p14:creationId xmlns:p14="http://schemas.microsoft.com/office/powerpoint/2010/main" val="1684776853"/>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2F81C9F3-CB26-5AAF-3E7A-4329CB892297}"/>
              </a:ext>
            </a:extLst>
          </p:cNvPr>
          <p:cNvSpPr txBox="1">
            <a:spLocks noGrp="1" noChangeArrowheads="1"/>
          </p:cNvSpPr>
          <p:nvPr>
            <p:ph type="sldNum" sz="quarter" idx="10"/>
          </p:nvPr>
        </p:nvSpPr>
        <p:spPr>
          <a:ln/>
        </p:spPr>
        <p:txBody>
          <a:bodyPr/>
          <a:lstStyle>
            <a:lvl1pPr>
              <a:defRPr/>
            </a:lvl1pPr>
          </a:lstStyle>
          <a:p>
            <a:pPr>
              <a:defRPr/>
            </a:pPr>
            <a:fld id="{94503380-B2C8-7A4A-8BCC-F58B91CF30CF}" type="slidenum">
              <a:rPr lang="en-US" altLang="en-US"/>
              <a:pPr>
                <a:defRPr/>
              </a:pPr>
              <a:t>‹#›</a:t>
            </a:fld>
            <a:endParaRPr lang="en-US" altLang="en-US"/>
          </a:p>
        </p:txBody>
      </p:sp>
    </p:spTree>
    <p:extLst>
      <p:ext uri="{BB962C8B-B14F-4D97-AF65-F5344CB8AC3E}">
        <p14:creationId xmlns:p14="http://schemas.microsoft.com/office/powerpoint/2010/main" val="19522052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5833885"/>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EA1301C1-2A38-0B7E-6BB8-9CCC21774B6F}"/>
              </a:ext>
            </a:extLst>
          </p:cNvPr>
          <p:cNvSpPr txBox="1">
            <a:spLocks noGrp="1" noChangeArrowheads="1"/>
          </p:cNvSpPr>
          <p:nvPr>
            <p:ph type="sldNum" sz="quarter" idx="10"/>
          </p:nvPr>
        </p:nvSpPr>
        <p:spPr>
          <a:ln/>
        </p:spPr>
        <p:txBody>
          <a:bodyPr/>
          <a:lstStyle>
            <a:lvl1pPr>
              <a:defRPr/>
            </a:lvl1pPr>
          </a:lstStyle>
          <a:p>
            <a:pPr>
              <a:defRPr/>
            </a:pPr>
            <a:fld id="{CCFE0F2D-1B79-1846-AEB8-8E332F974419}" type="slidenum">
              <a:rPr lang="en-US" altLang="en-US"/>
              <a:pPr>
                <a:defRPr/>
              </a:pPr>
              <a:t>‹#›</a:t>
            </a:fld>
            <a:endParaRPr lang="en-US" altLang="en-US"/>
          </a:p>
        </p:txBody>
      </p:sp>
    </p:spTree>
    <p:extLst>
      <p:ext uri="{BB962C8B-B14F-4D97-AF65-F5344CB8AC3E}">
        <p14:creationId xmlns:p14="http://schemas.microsoft.com/office/powerpoint/2010/main" val="3763300044"/>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A1ADB2A1-6CAC-C943-EEC9-B47A737C36B9}"/>
              </a:ext>
            </a:extLst>
          </p:cNvPr>
          <p:cNvSpPr txBox="1">
            <a:spLocks noGrp="1" noChangeArrowheads="1"/>
          </p:cNvSpPr>
          <p:nvPr>
            <p:ph type="sldNum" sz="quarter" idx="10"/>
          </p:nvPr>
        </p:nvSpPr>
        <p:spPr>
          <a:ln/>
        </p:spPr>
        <p:txBody>
          <a:bodyPr/>
          <a:lstStyle>
            <a:lvl1pPr>
              <a:defRPr/>
            </a:lvl1pPr>
          </a:lstStyle>
          <a:p>
            <a:pPr>
              <a:defRPr/>
            </a:pPr>
            <a:fld id="{83904A41-08FF-1C4A-A076-79B49E936F11}" type="slidenum">
              <a:rPr lang="en-US" altLang="en-US"/>
              <a:pPr>
                <a:defRPr/>
              </a:pPr>
              <a:t>‹#›</a:t>
            </a:fld>
            <a:endParaRPr lang="en-US" altLang="en-US"/>
          </a:p>
        </p:txBody>
      </p:sp>
    </p:spTree>
    <p:extLst>
      <p:ext uri="{BB962C8B-B14F-4D97-AF65-F5344CB8AC3E}">
        <p14:creationId xmlns:p14="http://schemas.microsoft.com/office/powerpoint/2010/main" val="1333374522"/>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E2FAA2A2-1FB5-88CA-1798-35682832D4C2}"/>
              </a:ext>
            </a:extLst>
          </p:cNvPr>
          <p:cNvSpPr txBox="1">
            <a:spLocks noGrp="1" noChangeArrowheads="1"/>
          </p:cNvSpPr>
          <p:nvPr>
            <p:ph type="sldNum" sz="quarter" idx="10"/>
          </p:nvPr>
        </p:nvSpPr>
        <p:spPr>
          <a:ln/>
        </p:spPr>
        <p:txBody>
          <a:bodyPr/>
          <a:lstStyle>
            <a:lvl1pPr>
              <a:defRPr/>
            </a:lvl1pPr>
          </a:lstStyle>
          <a:p>
            <a:pPr>
              <a:defRPr/>
            </a:pPr>
            <a:fld id="{75540371-55FB-AC4F-99A6-D5F0E4146115}" type="slidenum">
              <a:rPr lang="en-US" altLang="en-US"/>
              <a:pPr>
                <a:defRPr/>
              </a:pPr>
              <a:t>‹#›</a:t>
            </a:fld>
            <a:endParaRPr lang="en-US" altLang="en-US"/>
          </a:p>
        </p:txBody>
      </p:sp>
    </p:spTree>
    <p:extLst>
      <p:ext uri="{BB962C8B-B14F-4D97-AF65-F5344CB8AC3E}">
        <p14:creationId xmlns:p14="http://schemas.microsoft.com/office/powerpoint/2010/main" val="2648728500"/>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Times New Roman"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3B9E25B4-17F3-7736-7637-0A4409E82F2F}"/>
              </a:ext>
            </a:extLst>
          </p:cNvPr>
          <p:cNvSpPr txBox="1">
            <a:spLocks noGrp="1" noChangeArrowheads="1"/>
          </p:cNvSpPr>
          <p:nvPr>
            <p:ph type="sldNum" sz="quarter" idx="10"/>
          </p:nvPr>
        </p:nvSpPr>
        <p:spPr>
          <a:ln/>
        </p:spPr>
        <p:txBody>
          <a:bodyPr/>
          <a:lstStyle>
            <a:lvl1pPr>
              <a:defRPr/>
            </a:lvl1pPr>
          </a:lstStyle>
          <a:p>
            <a:pPr>
              <a:defRPr/>
            </a:pPr>
            <a:fld id="{F613E0D9-E574-B844-A7A7-B569F1A961FA}" type="slidenum">
              <a:rPr lang="en-US" altLang="en-US"/>
              <a:pPr>
                <a:defRPr/>
              </a:pPr>
              <a:t>‹#›</a:t>
            </a:fld>
            <a:endParaRPr lang="en-US" altLang="en-US"/>
          </a:p>
        </p:txBody>
      </p:sp>
    </p:spTree>
    <p:extLst>
      <p:ext uri="{BB962C8B-B14F-4D97-AF65-F5344CB8AC3E}">
        <p14:creationId xmlns:p14="http://schemas.microsoft.com/office/powerpoint/2010/main" val="3661267289"/>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39D10CEE-996F-F22F-891B-DB9EDDE2E3EA}"/>
              </a:ext>
            </a:extLst>
          </p:cNvPr>
          <p:cNvSpPr txBox="1">
            <a:spLocks noGrp="1" noChangeArrowheads="1"/>
          </p:cNvSpPr>
          <p:nvPr>
            <p:ph type="sldNum" sz="quarter" idx="10"/>
          </p:nvPr>
        </p:nvSpPr>
        <p:spPr>
          <a:ln/>
        </p:spPr>
        <p:txBody>
          <a:bodyPr/>
          <a:lstStyle>
            <a:lvl1pPr>
              <a:defRPr/>
            </a:lvl1pPr>
          </a:lstStyle>
          <a:p>
            <a:pPr>
              <a:defRPr/>
            </a:pPr>
            <a:fld id="{955BA71B-B692-754C-A666-713E99E787C2}" type="slidenum">
              <a:rPr lang="en-US" altLang="en-US"/>
              <a:pPr>
                <a:defRPr/>
              </a:pPr>
              <a:t>‹#›</a:t>
            </a:fld>
            <a:endParaRPr lang="en-US" altLang="en-US"/>
          </a:p>
        </p:txBody>
      </p:sp>
    </p:spTree>
    <p:extLst>
      <p:ext uri="{BB962C8B-B14F-4D97-AF65-F5344CB8AC3E}">
        <p14:creationId xmlns:p14="http://schemas.microsoft.com/office/powerpoint/2010/main" val="3299878208"/>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078200" y="762000"/>
            <a:ext cx="3886200" cy="1295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19600" y="762000"/>
            <a:ext cx="11506200" cy="1295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619CCAB0-1E06-4CFD-E427-3C1DC778FC5B}"/>
              </a:ext>
            </a:extLst>
          </p:cNvPr>
          <p:cNvSpPr txBox="1">
            <a:spLocks noGrp="1" noChangeArrowheads="1"/>
          </p:cNvSpPr>
          <p:nvPr>
            <p:ph type="sldNum" sz="quarter" idx="10"/>
          </p:nvPr>
        </p:nvSpPr>
        <p:spPr>
          <a:ln/>
        </p:spPr>
        <p:txBody>
          <a:bodyPr/>
          <a:lstStyle>
            <a:lvl1pPr>
              <a:defRPr/>
            </a:lvl1pPr>
          </a:lstStyle>
          <a:p>
            <a:pPr>
              <a:defRPr/>
            </a:pPr>
            <a:fld id="{FD8948A5-E736-2546-8E46-4FE59FC74605}" type="slidenum">
              <a:rPr lang="en-US" altLang="en-US"/>
              <a:pPr>
                <a:defRPr/>
              </a:pPr>
              <a:t>‹#›</a:t>
            </a:fld>
            <a:endParaRPr lang="en-US" altLang="en-US"/>
          </a:p>
        </p:txBody>
      </p:sp>
    </p:spTree>
    <p:extLst>
      <p:ext uri="{BB962C8B-B14F-4D97-AF65-F5344CB8AC3E}">
        <p14:creationId xmlns:p14="http://schemas.microsoft.com/office/powerpoint/2010/main" val="374074143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420777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7333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407831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216979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741904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563002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203200"/>
            <a:ext cx="5229225" cy="13512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203200"/>
            <a:ext cx="15535275" cy="13512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259172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8511088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567329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47207525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739900" y="1778000"/>
            <a:ext cx="10382250" cy="1014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1778000"/>
            <a:ext cx="10382250" cy="1014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827622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106760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845924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5701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461368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7676106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6743754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340231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195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621000" cy="11195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515867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0378503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722533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89028331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558402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154772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767757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21851261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72113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4456796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7159884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282466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621000" cy="11623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283165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2389341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357736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04634713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07492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2358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7061200"/>
            <a:ext cx="10382250" cy="665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7061200"/>
            <a:ext cx="10382250" cy="665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0778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765815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4777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8050098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7910675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03863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42900"/>
            <a:ext cx="5257800" cy="12011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42900"/>
            <a:ext cx="15621000" cy="12011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806280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1177145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80920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00688783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87066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689519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088375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48544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48519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68324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0462833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8540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8702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362576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5909504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094630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610188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894899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375180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245678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50796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48978"/>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7546838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0922212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828030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9112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91122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545005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5700693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88140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2396436"/>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81959746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287557"/>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046119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1815342"/>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8522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4561839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9633343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508849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9112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91122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01244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427658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06509777"/>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079839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59015685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8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912650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5787016"/>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625185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35587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84138328"/>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14267085"/>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644687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0600" y="0"/>
            <a:ext cx="3136900"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9258300"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69666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ECDC6E67-D90B-E864-DE82-CB41467973A4}"/>
              </a:ext>
            </a:extLst>
          </p:cNvPr>
          <p:cNvSpPr>
            <a:spLocks noGrp="1" noChangeArrowheads="1"/>
          </p:cNvSpPr>
          <p:nvPr>
            <p:ph type="title"/>
          </p:nvPr>
        </p:nvSpPr>
        <p:spPr bwMode="auto">
          <a:xfrm>
            <a:off x="1739900" y="0"/>
            <a:ext cx="209169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027" name="Rectangle 2">
            <a:extLst>
              <a:ext uri="{FF2B5EF4-FFF2-40B4-BE49-F238E27FC236}">
                <a16:creationId xmlns:a16="http://schemas.microsoft.com/office/drawing/2014/main" id="{DC14A693-5605-BD1F-9EF3-3B1DFB6A1889}"/>
              </a:ext>
            </a:extLst>
          </p:cNvPr>
          <p:cNvSpPr>
            <a:spLocks noGrp="1" noChangeArrowheads="1"/>
          </p:cNvSpPr>
          <p:nvPr>
            <p:ph type="body" idx="1"/>
          </p:nvPr>
        </p:nvSpPr>
        <p:spPr bwMode="auto">
          <a:xfrm>
            <a:off x="1739900" y="7061200"/>
            <a:ext cx="209169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70" r:id="rId1"/>
    <p:sldLayoutId id="2147483664" r:id="rId2"/>
    <p:sldLayoutId id="2147483665" r:id="rId3"/>
    <p:sldLayoutId id="2147483666" r:id="rId4"/>
    <p:sldLayoutId id="2147483667" r:id="rId5"/>
    <p:sldLayoutId id="2147483668" r:id="rId6"/>
    <p:sldLayoutId id="2147483669" r:id="rId7"/>
    <p:sldLayoutId id="2147483671" r:id="rId8"/>
    <p:sldLayoutId id="2147483672" r:id="rId9"/>
    <p:sldLayoutId id="2147483673" r:id="rId10"/>
    <p:sldLayoutId id="2147483674"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5016D55D-65DB-0D6F-02E8-B7BC1625E8A8}"/>
              </a:ext>
            </a:extLst>
          </p:cNvPr>
          <p:cNvSpPr>
            <a:spLocks noGrp="1" noChangeArrowheads="1"/>
          </p:cNvSpPr>
          <p:nvPr>
            <p:ph type="title"/>
          </p:nvPr>
        </p:nvSpPr>
        <p:spPr bwMode="auto">
          <a:xfrm>
            <a:off x="1739900" y="0"/>
            <a:ext cx="12547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0243" name="Rectangle 2">
            <a:extLst>
              <a:ext uri="{FF2B5EF4-FFF2-40B4-BE49-F238E27FC236}">
                <a16:creationId xmlns:a16="http://schemas.microsoft.com/office/drawing/2014/main" id="{3961B3F9-8888-36F1-90B0-A06F305A6DF4}"/>
              </a:ext>
            </a:extLst>
          </p:cNvPr>
          <p:cNvSpPr>
            <a:spLocks noGrp="1" noChangeArrowheads="1"/>
          </p:cNvSpPr>
          <p:nvPr>
            <p:ph type="body" idx="1"/>
          </p:nvPr>
        </p:nvSpPr>
        <p:spPr bwMode="auto">
          <a:xfrm>
            <a:off x="1739900" y="6896100"/>
            <a:ext cx="125476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txStyles>
    <p:titleStyle>
      <a:lvl1pPr algn="ctr" rtl="0" eaLnBrk="0" fontAlgn="base" hangingPunct="0">
        <a:spcBef>
          <a:spcPct val="0"/>
        </a:spcBef>
        <a:spcAft>
          <a:spcPct val="0"/>
        </a:spcAft>
        <a:defRPr sz="9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4E5E5F83-A774-0BD5-F3D8-DAB92AE53461}"/>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1267" name="Rectangle 2">
            <a:extLst>
              <a:ext uri="{FF2B5EF4-FFF2-40B4-BE49-F238E27FC236}">
                <a16:creationId xmlns:a16="http://schemas.microsoft.com/office/drawing/2014/main" id="{B901607C-19E7-F411-B02C-83C17562AE0F}"/>
              </a:ext>
            </a:extLst>
          </p:cNvPr>
          <p:cNvSpPr>
            <a:spLocks noGrp="1" noChangeArrowheads="1"/>
          </p:cNvSpPr>
          <p:nvPr>
            <p:ph type="body" idx="1"/>
          </p:nvPr>
        </p:nvSpPr>
        <p:spPr bwMode="auto">
          <a:xfrm>
            <a:off x="1739900" y="3802063"/>
            <a:ext cx="102108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D92F5F0C-6651-1240-6427-1F08BA311E79}"/>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2291" name="Rectangle 2">
            <a:extLst>
              <a:ext uri="{FF2B5EF4-FFF2-40B4-BE49-F238E27FC236}">
                <a16:creationId xmlns:a16="http://schemas.microsoft.com/office/drawing/2014/main" id="{3C8C1B21-1FBB-74E9-A58C-28D009BD0F00}"/>
              </a:ext>
            </a:extLst>
          </p:cNvPr>
          <p:cNvSpPr>
            <a:spLocks noGrp="1" noChangeArrowheads="1"/>
          </p:cNvSpPr>
          <p:nvPr>
            <p:ph type="body" idx="1"/>
          </p:nvPr>
        </p:nvSpPr>
        <p:spPr bwMode="auto">
          <a:xfrm>
            <a:off x="1739900" y="3802063"/>
            <a:ext cx="102108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947453FD-CC24-BF83-0AF1-16030FA4079C}"/>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3315" name="Rectangle 2">
            <a:extLst>
              <a:ext uri="{FF2B5EF4-FFF2-40B4-BE49-F238E27FC236}">
                <a16:creationId xmlns:a16="http://schemas.microsoft.com/office/drawing/2014/main" id="{4F019521-7766-548D-5E33-EB4812DBDD9B}"/>
              </a:ext>
            </a:extLst>
          </p:cNvPr>
          <p:cNvSpPr>
            <a:spLocks noGrp="1" noChangeArrowheads="1"/>
          </p:cNvSpPr>
          <p:nvPr>
            <p:ph type="body" idx="1"/>
          </p:nvPr>
        </p:nvSpPr>
        <p:spPr bwMode="auto">
          <a:xfrm>
            <a:off x="13271500" y="3802063"/>
            <a:ext cx="93472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A5F70DAA-341F-3BAE-AA2B-B53D45E74DD3}"/>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4339" name="Rectangle 2">
            <a:extLst>
              <a:ext uri="{FF2B5EF4-FFF2-40B4-BE49-F238E27FC236}">
                <a16:creationId xmlns:a16="http://schemas.microsoft.com/office/drawing/2014/main" id="{9916E0AC-FA04-B953-7AD2-72F881687CDF}"/>
              </a:ext>
            </a:extLst>
          </p:cNvPr>
          <p:cNvSpPr>
            <a:spLocks noGrp="1" noChangeArrowheads="1"/>
          </p:cNvSpPr>
          <p:nvPr>
            <p:ph type="body" idx="1"/>
          </p:nvPr>
        </p:nvSpPr>
        <p:spPr bwMode="auto">
          <a:xfrm>
            <a:off x="1739900" y="3802063"/>
            <a:ext cx="209169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016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4605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1905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3495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794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B0BC2FFA-D665-4D80-D43F-71443603A649}"/>
              </a:ext>
            </a:extLst>
          </p:cNvPr>
          <p:cNvSpPr>
            <a:spLocks noGrp="1" noChangeArrowheads="1"/>
          </p:cNvSpPr>
          <p:nvPr>
            <p:ph type="title"/>
          </p:nvPr>
        </p:nvSpPr>
        <p:spPr bwMode="auto">
          <a:xfrm>
            <a:off x="4419600" y="762000"/>
            <a:ext cx="1554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101600" rIns="182858" bIns="101600"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15363" name="Rectangle 2">
            <a:extLst>
              <a:ext uri="{FF2B5EF4-FFF2-40B4-BE49-F238E27FC236}">
                <a16:creationId xmlns:a16="http://schemas.microsoft.com/office/drawing/2014/main" id="{EB1DA892-C90D-56FE-AD8A-11A236FB2F8F}"/>
              </a:ext>
            </a:extLst>
          </p:cNvPr>
          <p:cNvSpPr>
            <a:spLocks noGrp="1" noChangeArrowheads="1"/>
          </p:cNvSpPr>
          <p:nvPr>
            <p:ph type="body" idx="1"/>
          </p:nvPr>
        </p:nvSpPr>
        <p:spPr bwMode="auto">
          <a:xfrm>
            <a:off x="4419600" y="3962400"/>
            <a:ext cx="1554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101600" rIns="182858" bIns="101600" numCol="1" anchor="t" anchorCtr="0" compatLnSpc="1">
            <a:prstTxWarp prst="textNoShape">
              <a:avLst/>
            </a:prstTxWarp>
          </a:bodyPr>
          <a:lstStyle/>
          <a:p>
            <a:pPr lvl="0"/>
            <a:r>
              <a:rPr lang="en-US" altLang="en-US">
                <a:sym typeface="Times New Roman" panose="02020603050405020304" pitchFamily="18" charset="0"/>
              </a:rPr>
              <a:t>Click to edit Master text styles</a:t>
            </a:r>
          </a:p>
          <a:p>
            <a:pPr lvl="1"/>
            <a:r>
              <a:rPr lang="en-US" altLang="en-US">
                <a:sym typeface="Times New Roman" panose="02020603050405020304" pitchFamily="18" charset="0"/>
              </a:rPr>
              <a:t>Second level</a:t>
            </a:r>
          </a:p>
          <a:p>
            <a:pPr lvl="2"/>
            <a:r>
              <a:rPr lang="en-US" altLang="en-US">
                <a:sym typeface="Times New Roman" panose="02020603050405020304" pitchFamily="18" charset="0"/>
              </a:rPr>
              <a:t>Third level</a:t>
            </a:r>
          </a:p>
          <a:p>
            <a:pPr lvl="3"/>
            <a:r>
              <a:rPr lang="en-US" altLang="en-US">
                <a:sym typeface="Times New Roman" panose="02020603050405020304" pitchFamily="18" charset="0"/>
              </a:rPr>
              <a:t>Fourth level</a:t>
            </a:r>
          </a:p>
          <a:p>
            <a:pPr lvl="4"/>
            <a:r>
              <a:rPr lang="en-US" altLang="en-US">
                <a:sym typeface="Times New Roman" panose="02020603050405020304" pitchFamily="18" charset="0"/>
              </a:rPr>
              <a:t>Fifth level</a:t>
            </a:r>
          </a:p>
        </p:txBody>
      </p:sp>
      <p:sp>
        <p:nvSpPr>
          <p:cNvPr id="16387" name="Text Box 3">
            <a:extLst>
              <a:ext uri="{FF2B5EF4-FFF2-40B4-BE49-F238E27FC236}">
                <a16:creationId xmlns:a16="http://schemas.microsoft.com/office/drawing/2014/main" id="{D05D9016-8C61-F2F2-02B9-4614F7346E72}"/>
              </a:ext>
            </a:extLst>
          </p:cNvPr>
          <p:cNvSpPr txBox="1">
            <a:spLocks noGrp="1" noChangeArrowheads="1"/>
          </p:cNvSpPr>
          <p:nvPr>
            <p:ph type="sldNum" sz="quarter" idx="4"/>
          </p:nvPr>
        </p:nvSpPr>
        <p:spPr bwMode="auto">
          <a:xfrm>
            <a:off x="17824450" y="12496800"/>
            <a:ext cx="469900" cy="495300"/>
          </a:xfrm>
          <a:prstGeom prst="rect">
            <a:avLst/>
          </a:prstGeom>
          <a:noFill/>
          <a:ln>
            <a:noFill/>
          </a:ln>
          <a:effectLst/>
        </p:spPr>
        <p:txBody>
          <a:bodyPr vert="horz" wrap="none" lIns="91440" tIns="45720" rIns="91440" bIns="45720" numCol="1" anchor="t" anchorCtr="0" compatLnSpc="1">
            <a:prstTxWarp prst="textNoShape">
              <a:avLst/>
            </a:prstTxWarp>
          </a:bodyPr>
          <a:lstStyle>
            <a:lvl1pPr algn="ctr" eaLnBrk="1" hangingPunct="1">
              <a:defRPr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defRPr>
            </a:lvl1pPr>
          </a:lstStyle>
          <a:p>
            <a:pPr>
              <a:defRPr/>
            </a:pPr>
            <a:fld id="{707112B1-DBC3-A34A-9466-F6946BDE3B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p:hf hdr="0" ftr="0" dt="0"/>
  <p:txStyles>
    <p:titleStyle>
      <a:lvl1pPr algn="ctr" rtl="0" eaLnBrk="0" fontAlgn="base" hangingPunct="0">
        <a:spcBef>
          <a:spcPct val="0"/>
        </a:spcBef>
        <a:spcAft>
          <a:spcPct val="0"/>
        </a:spcAft>
        <a:defRPr sz="8800" kern="1200">
          <a:solidFill>
            <a:schemeClr val="tx1"/>
          </a:solidFill>
          <a:latin typeface="+mj-lt"/>
          <a:ea typeface="+mj-ea"/>
          <a:cs typeface="+mj-cs"/>
          <a:sym typeface="Times New Roman" panose="02020603050405020304" pitchFamily="18" charset="0"/>
        </a:defRPr>
      </a:lvl1pPr>
      <a:lvl2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2pPr>
      <a:lvl3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3pPr>
      <a:lvl4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4pPr>
      <a:lvl5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5pPr>
      <a:lvl6pPr marL="4572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6pPr>
      <a:lvl7pPr marL="9144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7pPr>
      <a:lvl8pPr marL="13716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8pPr>
      <a:lvl9pPr marL="18288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9pPr>
    </p:titleStyle>
    <p:bodyStyle>
      <a:lvl1pPr marL="722313" indent="-682625" algn="l" rtl="0" eaLnBrk="0" fontAlgn="base" hangingPunct="0">
        <a:spcBef>
          <a:spcPts val="1500"/>
        </a:spcBef>
        <a:spcAft>
          <a:spcPct val="0"/>
        </a:spcAft>
        <a:buClr>
          <a:srgbClr val="000000"/>
        </a:buClr>
        <a:buSzPct val="100000"/>
        <a:buFont typeface="Times New Roman" panose="02020603050405020304" pitchFamily="18" charset="0"/>
        <a:buChar char="•"/>
        <a:defRPr sz="6400" kern="1200">
          <a:solidFill>
            <a:schemeClr val="tx1"/>
          </a:solidFill>
          <a:latin typeface="+mn-lt"/>
          <a:ea typeface="+mn-ea"/>
          <a:cs typeface="+mn-cs"/>
          <a:sym typeface="Times New Roman" panose="02020603050405020304" pitchFamily="18" charset="0"/>
        </a:defRPr>
      </a:lvl1pPr>
      <a:lvl2pPr marL="862013" indent="-568325" algn="l" rtl="0" eaLnBrk="0" fontAlgn="base" hangingPunct="0">
        <a:spcBef>
          <a:spcPts val="1300"/>
        </a:spcBef>
        <a:spcAft>
          <a:spcPct val="0"/>
        </a:spcAft>
        <a:buClr>
          <a:srgbClr val="000000"/>
        </a:buClr>
        <a:buSzPct val="100000"/>
        <a:buFont typeface="Times New Roman" panose="02020603050405020304" pitchFamily="18" charset="0"/>
        <a:buChar char="–"/>
        <a:defRPr sz="5600" kern="1200">
          <a:solidFill>
            <a:schemeClr val="tx1"/>
          </a:solidFill>
          <a:latin typeface="+mn-lt"/>
          <a:ea typeface="+mn-ea"/>
          <a:cs typeface="+mn-cs"/>
          <a:sym typeface="Times New Roman" panose="02020603050405020304" pitchFamily="18" charset="0"/>
        </a:defRPr>
      </a:lvl2pPr>
      <a:lvl3pPr marL="1204913" indent="-454025" algn="l" rtl="0" eaLnBrk="0" fontAlgn="base" hangingPunct="0">
        <a:spcBef>
          <a:spcPts val="1100"/>
        </a:spcBef>
        <a:spcAft>
          <a:spcPct val="0"/>
        </a:spcAft>
        <a:buClr>
          <a:srgbClr val="000000"/>
        </a:buClr>
        <a:buSzPct val="100000"/>
        <a:buFont typeface="Times New Roman" panose="02020603050405020304" pitchFamily="18" charset="0"/>
        <a:buChar char="•"/>
        <a:defRPr sz="4800" kern="1200">
          <a:solidFill>
            <a:schemeClr val="tx1"/>
          </a:solidFill>
          <a:latin typeface="+mn-lt"/>
          <a:ea typeface="+mn-ea"/>
          <a:cs typeface="+mn-cs"/>
          <a:sym typeface="Times New Roman" panose="02020603050405020304" pitchFamily="18" charset="0"/>
        </a:defRPr>
      </a:lvl3pPr>
      <a:lvl4pPr marL="1662113" indent="-454025" algn="l" rtl="0" eaLnBrk="0" fontAlgn="base" hangingPunct="0">
        <a:spcBef>
          <a:spcPts val="900"/>
        </a:spcBef>
        <a:spcAft>
          <a:spcPct val="0"/>
        </a:spcAft>
        <a:buClr>
          <a:srgbClr val="000000"/>
        </a:buClr>
        <a:buSzPct val="100000"/>
        <a:buFont typeface="Times New Roman" panose="02020603050405020304" pitchFamily="18" charset="0"/>
        <a:buChar char="–"/>
        <a:defRPr sz="4000" kern="1200">
          <a:solidFill>
            <a:schemeClr val="tx1"/>
          </a:solidFill>
          <a:latin typeface="+mn-lt"/>
          <a:ea typeface="+mn-ea"/>
          <a:cs typeface="+mn-cs"/>
          <a:sym typeface="Times New Roman" panose="02020603050405020304" pitchFamily="18" charset="0"/>
        </a:defRPr>
      </a:lvl4pPr>
      <a:lvl5pPr marL="2119313" indent="-454025" algn="l" rtl="0" eaLnBrk="0" fontAlgn="base" hangingPunct="0">
        <a:spcBef>
          <a:spcPts val="900"/>
        </a:spcBef>
        <a:spcAft>
          <a:spcPct val="0"/>
        </a:spcAft>
        <a:buClr>
          <a:srgbClr val="000000"/>
        </a:buClr>
        <a:buSzPct val="100000"/>
        <a:buFont typeface="Times New Roman" panose="02020603050405020304" pitchFamily="18" charset="0"/>
        <a:buChar char="»"/>
        <a:defRPr sz="4000" kern="1200">
          <a:solidFill>
            <a:schemeClr val="tx1"/>
          </a:solidFill>
          <a:latin typeface="+mn-lt"/>
          <a:ea typeface="+mn-ea"/>
          <a:cs typeface="+mn-cs"/>
          <a:sym typeface="Times New Roman" panose="02020603050405020304"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8E7AA144-314E-F619-96D5-0812C3AC5300}"/>
              </a:ext>
            </a:extLst>
          </p:cNvPr>
          <p:cNvSpPr>
            <a:spLocks noGrp="1" noChangeArrowheads="1"/>
          </p:cNvSpPr>
          <p:nvPr>
            <p:ph type="title"/>
          </p:nvPr>
        </p:nvSpPr>
        <p:spPr bwMode="auto">
          <a:xfrm>
            <a:off x="1739900" y="203200"/>
            <a:ext cx="209169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2051" name="Rectangle 2">
            <a:extLst>
              <a:ext uri="{FF2B5EF4-FFF2-40B4-BE49-F238E27FC236}">
                <a16:creationId xmlns:a16="http://schemas.microsoft.com/office/drawing/2014/main" id="{8424AC78-870B-325C-3510-EC0ECBA74EA9}"/>
              </a:ext>
            </a:extLst>
          </p:cNvPr>
          <p:cNvSpPr>
            <a:spLocks noGrp="1" noChangeArrowheads="1"/>
          </p:cNvSpPr>
          <p:nvPr>
            <p:ph type="body" idx="1"/>
          </p:nvPr>
        </p:nvSpPr>
        <p:spPr bwMode="auto">
          <a:xfrm>
            <a:off x="1739900" y="3911600"/>
            <a:ext cx="20916900" cy="980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4B811BC4-70FD-556E-1A93-E82DA1832626}"/>
              </a:ext>
            </a:extLst>
          </p:cNvPr>
          <p:cNvSpPr>
            <a:spLocks noGrp="1" noChangeArrowheads="1"/>
          </p:cNvSpPr>
          <p:nvPr>
            <p:ph type="body" idx="1"/>
          </p:nvPr>
        </p:nvSpPr>
        <p:spPr bwMode="auto">
          <a:xfrm>
            <a:off x="1739900" y="1778000"/>
            <a:ext cx="20916900" cy="1014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marL="39688"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968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540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4112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684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016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4605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1905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3495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794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marL="39688"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968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540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4112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684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157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601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2046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490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935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DB3A3805-1DA9-B2E4-E104-F5B58E4A7FF5}"/>
              </a:ext>
            </a:extLst>
          </p:cNvPr>
          <p:cNvSpPr>
            <a:spLocks noGrp="1" noChangeArrowheads="1"/>
          </p:cNvSpPr>
          <p:nvPr>
            <p:ph type="title"/>
          </p:nvPr>
        </p:nvSpPr>
        <p:spPr bwMode="auto">
          <a:xfrm>
            <a:off x="2489200" y="342900"/>
            <a:ext cx="19405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157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601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2046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490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935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C3917242-D615-7B2E-DD49-2E6B1CA058B6}"/>
              </a:ext>
            </a:extLst>
          </p:cNvPr>
          <p:cNvSpPr>
            <a:spLocks noGrp="1" noChangeArrowheads="1"/>
          </p:cNvSpPr>
          <p:nvPr>
            <p:ph type="title"/>
          </p:nvPr>
        </p:nvSpPr>
        <p:spPr bwMode="auto">
          <a:xfrm>
            <a:off x="1739900" y="4178300"/>
            <a:ext cx="209169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C8790A36-6F86-F4C3-075A-AD9614C13B68}"/>
              </a:ext>
            </a:extLst>
          </p:cNvPr>
          <p:cNvSpPr>
            <a:spLocks noGrp="1" noChangeArrowheads="1"/>
          </p:cNvSpPr>
          <p:nvPr>
            <p:ph type="title"/>
          </p:nvPr>
        </p:nvSpPr>
        <p:spPr bwMode="auto">
          <a:xfrm>
            <a:off x="1739900" y="10363200"/>
            <a:ext cx="20916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221EB480-022E-594E-A152-69EDDF471B62}"/>
              </a:ext>
            </a:extLst>
          </p:cNvPr>
          <p:cNvSpPr>
            <a:spLocks noGrp="1" noChangeArrowheads="1"/>
          </p:cNvSpPr>
          <p:nvPr>
            <p:ph type="title"/>
          </p:nvPr>
        </p:nvSpPr>
        <p:spPr bwMode="auto">
          <a:xfrm>
            <a:off x="1739900" y="10363200"/>
            <a:ext cx="20916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D74826AA-AC26-07AD-5A1F-C48B89846278}"/>
              </a:ext>
            </a:extLst>
          </p:cNvPr>
          <p:cNvSpPr>
            <a:spLocks noGrp="1" noChangeArrowheads="1"/>
          </p:cNvSpPr>
          <p:nvPr>
            <p:ph type="title"/>
          </p:nvPr>
        </p:nvSpPr>
        <p:spPr bwMode="auto">
          <a:xfrm>
            <a:off x="1739900" y="0"/>
            <a:ext cx="12547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9219" name="Rectangle 2">
            <a:extLst>
              <a:ext uri="{FF2B5EF4-FFF2-40B4-BE49-F238E27FC236}">
                <a16:creationId xmlns:a16="http://schemas.microsoft.com/office/drawing/2014/main" id="{10E36625-9072-69B1-0410-C0620934B9E4}"/>
              </a:ext>
            </a:extLst>
          </p:cNvPr>
          <p:cNvSpPr>
            <a:spLocks noGrp="1" noChangeArrowheads="1"/>
          </p:cNvSpPr>
          <p:nvPr>
            <p:ph type="body" idx="1"/>
          </p:nvPr>
        </p:nvSpPr>
        <p:spPr bwMode="auto">
          <a:xfrm>
            <a:off x="1739900" y="6896100"/>
            <a:ext cx="125476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txStyles>
    <p:titleStyle>
      <a:lvl1pPr algn="ctr" rtl="0" eaLnBrk="0" fontAlgn="base" hangingPunct="0">
        <a:spcBef>
          <a:spcPct val="0"/>
        </a:spcBef>
        <a:spcAft>
          <a:spcPct val="0"/>
        </a:spcAft>
        <a:defRPr sz="9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www.einkandpaper.com/valu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8BB03B-7D58-F2BA-14F7-C625C8123777}"/>
              </a:ext>
            </a:extLst>
          </p:cNvPr>
          <p:cNvSpPr>
            <a:spLocks/>
          </p:cNvSpPr>
          <p:nvPr/>
        </p:nvSpPr>
        <p:spPr bwMode="auto">
          <a:xfrm>
            <a:off x="6057900" y="5321300"/>
            <a:ext cx="122666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a:solidFill>
                  <a:srgbClr val="5C743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Connecting to Design </a:t>
            </a:r>
            <a:r>
              <a:rPr lang="en-US" altLang="en-US" sz="6400">
                <a:solidFill>
                  <a:srgbClr val="FF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t>
            </a:r>
            <a:r>
              <a:rPr lang="en-US" altLang="en-US" sz="6400">
                <a:solidFill>
                  <a:srgbClr val="5C743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 VALUE</a:t>
            </a:r>
          </a:p>
        </p:txBody>
      </p:sp>
      <p:grpSp>
        <p:nvGrpSpPr>
          <p:cNvPr id="3" name="Group 4">
            <a:extLst>
              <a:ext uri="{FF2B5EF4-FFF2-40B4-BE49-F238E27FC236}">
                <a16:creationId xmlns:a16="http://schemas.microsoft.com/office/drawing/2014/main" id="{47351E35-0CAC-FD92-5643-254C6DD60134}"/>
              </a:ext>
            </a:extLst>
          </p:cNvPr>
          <p:cNvGrpSpPr>
            <a:grpSpLocks/>
          </p:cNvGrpSpPr>
          <p:nvPr/>
        </p:nvGrpSpPr>
        <p:grpSpPr bwMode="auto">
          <a:xfrm>
            <a:off x="1709738" y="1311275"/>
            <a:ext cx="20962937" cy="10804525"/>
            <a:chOff x="0" y="0"/>
            <a:chExt cx="13205" cy="7736"/>
          </a:xfrm>
        </p:grpSpPr>
        <p:sp>
          <p:nvSpPr>
            <p:cNvPr id="4" name="Freeform 2">
              <a:extLst>
                <a:ext uri="{FF2B5EF4-FFF2-40B4-BE49-F238E27FC236}">
                  <a16:creationId xmlns:a16="http://schemas.microsoft.com/office/drawing/2014/main" id="{26E1D0E1-67F1-140F-FB2A-18DBAED03ECD}"/>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6 h 21600"/>
                <a:gd name="T6" fmla="*/ 0 w 21600"/>
                <a:gd name="T7" fmla="*/ 6 h 21600"/>
                <a:gd name="T8" fmla="*/ 0 w 21600"/>
                <a:gd name="T9" fmla="*/ 5 h 21600"/>
                <a:gd name="T10" fmla="*/ 0 w 21600"/>
                <a:gd name="T11" fmla="*/ 5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75923C"/>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5" name="Freeform 3">
              <a:extLst>
                <a:ext uri="{FF2B5EF4-FFF2-40B4-BE49-F238E27FC236}">
                  <a16:creationId xmlns:a16="http://schemas.microsoft.com/office/drawing/2014/main" id="{0749E814-C1A9-6EA6-7B06-D547D61C576B}"/>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6 h 21600"/>
                <a:gd name="T6" fmla="*/ 0 w 21600"/>
                <a:gd name="T7" fmla="*/ 6 h 21600"/>
                <a:gd name="T8" fmla="*/ 0 w 21600"/>
                <a:gd name="T9" fmla="*/ 5 h 21600"/>
                <a:gd name="T10" fmla="*/ 0 w 21600"/>
                <a:gd name="T11" fmla="*/ 5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75923C"/>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160978131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81F5F-7F85-C8F2-F2B9-6EE0B59CB48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9F49A0-328E-1B82-C6DE-3FA50B5493E4}"/>
              </a:ext>
            </a:extLst>
          </p:cNvPr>
          <p:cNvSpPr>
            <a:spLocks noChangeArrowheads="1"/>
          </p:cNvSpPr>
          <p:nvPr/>
        </p:nvSpPr>
        <p:spPr bwMode="auto">
          <a:xfrm>
            <a:off x="13331825" y="2259013"/>
            <a:ext cx="905351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57200" bIns="0" anchor="ctr"/>
          <a:lstStyle>
            <a:lvl1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latin typeface="Century Gothic" panose="020B0502020202020204" pitchFamily="34" charset="0"/>
              </a:rPr>
              <a:t>CONTENT</a:t>
            </a:r>
          </a:p>
          <a:p>
            <a:pPr algn="l" eaLnBrk="1" hangingPunct="1">
              <a:buFontTx/>
              <a:buChar char="•"/>
            </a:pPr>
            <a:r>
              <a:rPr lang="en-US" altLang="en-US" sz="3600">
                <a:latin typeface="Century Gothic" panose="020B0502020202020204" pitchFamily="34" charset="0"/>
              </a:rPr>
              <a:t>Dense / heavy</a:t>
            </a:r>
          </a:p>
          <a:p>
            <a:pPr algn="l" eaLnBrk="1" hangingPunct="1">
              <a:buFontTx/>
              <a:buChar char="•"/>
            </a:pPr>
            <a:r>
              <a:rPr lang="en-US" altLang="en-US" sz="3600">
                <a:latin typeface="Century Gothic" panose="020B0502020202020204" pitchFamily="34" charset="0"/>
              </a:rPr>
              <a:t>Gloomy / subdued</a:t>
            </a:r>
          </a:p>
          <a:p>
            <a:pPr algn="l" eaLnBrk="1" hangingPunct="1">
              <a:buFontTx/>
              <a:buChar char="•"/>
            </a:pPr>
            <a:r>
              <a:rPr lang="en-US" altLang="en-US" sz="3600">
                <a:latin typeface="Century Gothic" panose="020B0502020202020204" pitchFamily="34" charset="0"/>
              </a:rPr>
              <a:t>Still calm/quiet (but weighted)</a:t>
            </a:r>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3" name="Rectangle 2">
            <a:extLst>
              <a:ext uri="{FF2B5EF4-FFF2-40B4-BE49-F238E27FC236}">
                <a16:creationId xmlns:a16="http://schemas.microsoft.com/office/drawing/2014/main" id="{04E1851B-85AF-6748-2013-2A28771A0A71}"/>
              </a:ext>
            </a:extLst>
          </p:cNvPr>
          <p:cNvSpPr/>
          <p:nvPr/>
        </p:nvSpPr>
        <p:spPr bwMode="auto">
          <a:xfrm>
            <a:off x="-28575" y="0"/>
            <a:ext cx="24412575" cy="1371600"/>
          </a:xfrm>
          <a:prstGeom prst="rect">
            <a:avLst/>
          </a:prstGeom>
          <a:solidFill>
            <a:srgbClr val="75923D"/>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4" name="Rectangle 1">
            <a:extLst>
              <a:ext uri="{FF2B5EF4-FFF2-40B4-BE49-F238E27FC236}">
                <a16:creationId xmlns:a16="http://schemas.microsoft.com/office/drawing/2014/main" id="{F8241709-28AA-E3C7-A190-27E1B4D5A6D8}"/>
              </a:ext>
            </a:extLst>
          </p:cNvPr>
          <p:cNvSpPr>
            <a:spLocks/>
          </p:cNvSpPr>
          <p:nvPr/>
        </p:nvSpPr>
        <p:spPr bwMode="auto">
          <a:xfrm>
            <a:off x="758825" y="182563"/>
            <a:ext cx="72628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low contrast | low value</a:t>
            </a:r>
          </a:p>
        </p:txBody>
      </p:sp>
      <p:pic>
        <p:nvPicPr>
          <p:cNvPr id="5" name="Picture 5" descr="A group of geometric shapes&#10;&#10;AI-generated content may be incorrect.">
            <a:extLst>
              <a:ext uri="{FF2B5EF4-FFF2-40B4-BE49-F238E27FC236}">
                <a16:creationId xmlns:a16="http://schemas.microsoft.com/office/drawing/2014/main" id="{10E34AEC-1B4A-DE64-41FF-CEE17701A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5" y="5121275"/>
            <a:ext cx="9053513" cy="63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A tree with a flower in the middle of a field&#10;&#10;AI-generated content may be incorrect.">
            <a:extLst>
              <a:ext uri="{FF2B5EF4-FFF2-40B4-BE49-F238E27FC236}">
                <a16:creationId xmlns:a16="http://schemas.microsoft.com/office/drawing/2014/main" id="{59F13139-5428-B0E5-0DEE-32CD056288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2600" y="5224463"/>
            <a:ext cx="9053513" cy="63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6721074D-DC42-239A-BA96-9A91E4ED7F99}"/>
              </a:ext>
            </a:extLst>
          </p:cNvPr>
          <p:cNvSpPr>
            <a:spLocks noChangeArrowheads="1"/>
          </p:cNvSpPr>
          <p:nvPr/>
        </p:nvSpPr>
        <p:spPr bwMode="auto">
          <a:xfrm>
            <a:off x="1984375" y="2259013"/>
            <a:ext cx="905351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04800" bIns="0" anchor="ctr"/>
          <a:lstStyle>
            <a:lvl1pPr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latin typeface="Century Gothic" panose="020B0502020202020204" pitchFamily="34" charset="0"/>
              </a:rPr>
              <a:t>FORM</a:t>
            </a:r>
          </a:p>
          <a:p>
            <a:pPr algn="l" eaLnBrk="1" hangingPunct="1">
              <a:buFontTx/>
              <a:buChar char="•"/>
            </a:pPr>
            <a:r>
              <a:rPr lang="en-US" altLang="en-US" sz="3600">
                <a:latin typeface="Century Gothic" panose="020B0502020202020204" pitchFamily="34" charset="0"/>
              </a:rPr>
              <a:t>Range of middle to low values</a:t>
            </a:r>
          </a:p>
          <a:p>
            <a:pPr algn="l" eaLnBrk="1" hangingPunct="1">
              <a:buFontTx/>
              <a:buChar char="•"/>
            </a:pPr>
            <a:r>
              <a:rPr lang="en-US" altLang="en-US" sz="3600">
                <a:latin typeface="Century Gothic" panose="020B0502020202020204" pitchFamily="34" charset="0"/>
              </a:rPr>
              <a:t>Small value jumps </a:t>
            </a:r>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algn="l" eaLnBrk="1" hangingPunct="1"/>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Tree>
    <p:extLst>
      <p:ext uri="{BB962C8B-B14F-4D97-AF65-F5344CB8AC3E}">
        <p14:creationId xmlns:p14="http://schemas.microsoft.com/office/powerpoint/2010/main" val="11227424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0E5D4-4B82-7E0F-6D4E-B8FC19EC8D3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2277F6F-3811-AEDF-97C9-E5146DFA217F}"/>
              </a:ext>
            </a:extLst>
          </p:cNvPr>
          <p:cNvSpPr>
            <a:spLocks/>
          </p:cNvSpPr>
          <p:nvPr/>
        </p:nvSpPr>
        <p:spPr bwMode="auto">
          <a:xfrm>
            <a:off x="8302625" y="5840413"/>
            <a:ext cx="77549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value as visual weight</a:t>
            </a:r>
          </a:p>
        </p:txBody>
      </p:sp>
      <p:sp>
        <p:nvSpPr>
          <p:cNvPr id="3" name="Rectangle 2">
            <a:extLst>
              <a:ext uri="{FF2B5EF4-FFF2-40B4-BE49-F238E27FC236}">
                <a16:creationId xmlns:a16="http://schemas.microsoft.com/office/drawing/2014/main" id="{AEE5E629-D162-1760-AD62-D8FB7F257ACC}"/>
              </a:ext>
            </a:extLst>
          </p:cNvPr>
          <p:cNvSpPr>
            <a:spLocks/>
          </p:cNvSpPr>
          <p:nvPr/>
        </p:nvSpPr>
        <p:spPr bwMode="auto">
          <a:xfrm>
            <a:off x="6861175" y="7389813"/>
            <a:ext cx="10639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value and the illusion of space</a:t>
            </a:r>
          </a:p>
        </p:txBody>
      </p:sp>
      <p:sp>
        <p:nvSpPr>
          <p:cNvPr id="4" name="Rectangle 3">
            <a:extLst>
              <a:ext uri="{FF2B5EF4-FFF2-40B4-BE49-F238E27FC236}">
                <a16:creationId xmlns:a16="http://schemas.microsoft.com/office/drawing/2014/main" id="{8E2E3237-D55B-5C8B-A484-483E56BDF327}"/>
              </a:ext>
            </a:extLst>
          </p:cNvPr>
          <p:cNvSpPr>
            <a:spLocks/>
          </p:cNvSpPr>
          <p:nvPr/>
        </p:nvSpPr>
        <p:spPr bwMode="auto">
          <a:xfrm>
            <a:off x="7151688" y="8926513"/>
            <a:ext cx="10080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value and the illusion of form</a:t>
            </a:r>
          </a:p>
        </p:txBody>
      </p:sp>
      <p:sp>
        <p:nvSpPr>
          <p:cNvPr id="5" name="Rectangle 4">
            <a:extLst>
              <a:ext uri="{FF2B5EF4-FFF2-40B4-BE49-F238E27FC236}">
                <a16:creationId xmlns:a16="http://schemas.microsoft.com/office/drawing/2014/main" id="{901377F7-F281-CD71-8F2E-D84BFABF0AB8}"/>
              </a:ext>
            </a:extLst>
          </p:cNvPr>
          <p:cNvSpPr>
            <a:spLocks/>
          </p:cNvSpPr>
          <p:nvPr/>
        </p:nvSpPr>
        <p:spPr bwMode="auto">
          <a:xfrm>
            <a:off x="6211888" y="3355975"/>
            <a:ext cx="119586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5400">
                <a:solidFill>
                  <a:srgbClr val="5C743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VALUE COMPOSITIONAL STRATEGIES</a:t>
            </a:r>
          </a:p>
        </p:txBody>
      </p:sp>
      <p:grpSp>
        <p:nvGrpSpPr>
          <p:cNvPr id="6" name="Group 4">
            <a:extLst>
              <a:ext uri="{FF2B5EF4-FFF2-40B4-BE49-F238E27FC236}">
                <a16:creationId xmlns:a16="http://schemas.microsoft.com/office/drawing/2014/main" id="{3958C783-0905-6935-B4E3-EEA4A2B14F25}"/>
              </a:ext>
            </a:extLst>
          </p:cNvPr>
          <p:cNvGrpSpPr>
            <a:grpSpLocks/>
          </p:cNvGrpSpPr>
          <p:nvPr/>
        </p:nvGrpSpPr>
        <p:grpSpPr bwMode="auto">
          <a:xfrm>
            <a:off x="1709738" y="1311275"/>
            <a:ext cx="20962937" cy="10804525"/>
            <a:chOff x="0" y="0"/>
            <a:chExt cx="13205" cy="7736"/>
          </a:xfrm>
        </p:grpSpPr>
        <p:sp>
          <p:nvSpPr>
            <p:cNvPr id="7" name="Freeform 2">
              <a:extLst>
                <a:ext uri="{FF2B5EF4-FFF2-40B4-BE49-F238E27FC236}">
                  <a16:creationId xmlns:a16="http://schemas.microsoft.com/office/drawing/2014/main" id="{B0797284-CCAC-8918-9A0B-18FD8E1E3677}"/>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6 h 21600"/>
                <a:gd name="T6" fmla="*/ 0 w 21600"/>
                <a:gd name="T7" fmla="*/ 6 h 21600"/>
                <a:gd name="T8" fmla="*/ 0 w 21600"/>
                <a:gd name="T9" fmla="*/ 5 h 21600"/>
                <a:gd name="T10" fmla="*/ 0 w 21600"/>
                <a:gd name="T11" fmla="*/ 5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75923C"/>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8" name="Freeform 3">
              <a:extLst>
                <a:ext uri="{FF2B5EF4-FFF2-40B4-BE49-F238E27FC236}">
                  <a16:creationId xmlns:a16="http://schemas.microsoft.com/office/drawing/2014/main" id="{AD16AF9D-F8B6-2028-887F-1E6647534115}"/>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6 h 21600"/>
                <a:gd name="T6" fmla="*/ 0 w 21600"/>
                <a:gd name="T7" fmla="*/ 6 h 21600"/>
                <a:gd name="T8" fmla="*/ 0 w 21600"/>
                <a:gd name="T9" fmla="*/ 5 h 21600"/>
                <a:gd name="T10" fmla="*/ 0 w 21600"/>
                <a:gd name="T11" fmla="*/ 5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75923C"/>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19618531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6B00E-1A64-34C5-4543-9B39DD881F0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0476ECE-37EC-3AD4-D2E0-38EFBAC26327}"/>
              </a:ext>
            </a:extLst>
          </p:cNvPr>
          <p:cNvSpPr>
            <a:spLocks noChangeArrowheads="1"/>
          </p:cNvSpPr>
          <p:nvPr/>
        </p:nvSpPr>
        <p:spPr bwMode="auto">
          <a:xfrm>
            <a:off x="1984375" y="2259013"/>
            <a:ext cx="90535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04800" bIns="0" anchor="ctr"/>
          <a:lstStyle>
            <a:lvl1pPr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latin typeface="Century Gothic" panose="020B0502020202020204" pitchFamily="34" charset="0"/>
              </a:rPr>
              <a:t>FORM</a:t>
            </a:r>
          </a:p>
          <a:p>
            <a:pPr algn="l" eaLnBrk="1" hangingPunct="1">
              <a:buFontTx/>
              <a:buChar char="•"/>
            </a:pPr>
            <a:r>
              <a:rPr lang="en-US" altLang="en-US" sz="3600">
                <a:latin typeface="Century Gothic" panose="020B0502020202020204" pitchFamily="34" charset="0"/>
              </a:rPr>
              <a:t>Lower values feel heavier</a:t>
            </a:r>
          </a:p>
          <a:p>
            <a:pPr algn="l" eaLnBrk="1" hangingPunct="1">
              <a:buFontTx/>
              <a:buChar char="•"/>
            </a:pPr>
            <a:r>
              <a:rPr lang="en-US" altLang="en-US" sz="3600">
                <a:latin typeface="Century Gothic" panose="020B0502020202020204" pitchFamily="34" charset="0"/>
              </a:rPr>
              <a:t>Higher values feel lighter</a:t>
            </a:r>
          </a:p>
        </p:txBody>
      </p:sp>
      <p:sp>
        <p:nvSpPr>
          <p:cNvPr id="3" name="Rectangle 2">
            <a:extLst>
              <a:ext uri="{FF2B5EF4-FFF2-40B4-BE49-F238E27FC236}">
                <a16:creationId xmlns:a16="http://schemas.microsoft.com/office/drawing/2014/main" id="{445391E6-751B-1C05-BFCE-84500FE7EA2E}"/>
              </a:ext>
            </a:extLst>
          </p:cNvPr>
          <p:cNvSpPr>
            <a:spLocks noChangeArrowheads="1"/>
          </p:cNvSpPr>
          <p:nvPr/>
        </p:nvSpPr>
        <p:spPr bwMode="auto">
          <a:xfrm>
            <a:off x="13331825" y="2259013"/>
            <a:ext cx="90535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latin typeface="Century Gothic" panose="020B0502020202020204" pitchFamily="34" charset="0"/>
              </a:rPr>
              <a:t>CONTENT</a:t>
            </a:r>
          </a:p>
          <a:p>
            <a:pPr algn="l" eaLnBrk="1" hangingPunct="1">
              <a:buFontTx/>
              <a:buChar char="•"/>
            </a:pPr>
            <a:r>
              <a:rPr lang="en-US" altLang="en-US" sz="3600">
                <a:latin typeface="Century Gothic" panose="020B0502020202020204" pitchFamily="34" charset="0"/>
              </a:rPr>
              <a:t>Feels equally weighted</a:t>
            </a:r>
          </a:p>
          <a:p>
            <a:pPr algn="l" eaLnBrk="1" hangingPunct="1">
              <a:buFontTx/>
              <a:buChar char="•"/>
            </a:pPr>
            <a:r>
              <a:rPr lang="en-US" altLang="en-US" sz="3600">
                <a:latin typeface="Century Gothic" panose="020B0502020202020204" pitchFamily="34" charset="0"/>
              </a:rPr>
              <a:t>Feels comfortable / stable when balanced</a:t>
            </a:r>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4" name="Rectangle 3">
            <a:extLst>
              <a:ext uri="{FF2B5EF4-FFF2-40B4-BE49-F238E27FC236}">
                <a16:creationId xmlns:a16="http://schemas.microsoft.com/office/drawing/2014/main" id="{BA70D7CD-6C9D-615C-7FB2-34DEF1489E10}"/>
              </a:ext>
            </a:extLst>
          </p:cNvPr>
          <p:cNvSpPr/>
          <p:nvPr/>
        </p:nvSpPr>
        <p:spPr bwMode="auto">
          <a:xfrm>
            <a:off x="-28575" y="-30163"/>
            <a:ext cx="24412575" cy="1371601"/>
          </a:xfrm>
          <a:prstGeom prst="rect">
            <a:avLst/>
          </a:prstGeom>
          <a:solidFill>
            <a:srgbClr val="75923D"/>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925521D7-9EF7-D9D8-959A-BD7BEB5036DC}"/>
              </a:ext>
            </a:extLst>
          </p:cNvPr>
          <p:cNvSpPr>
            <a:spLocks/>
          </p:cNvSpPr>
          <p:nvPr/>
        </p:nvSpPr>
        <p:spPr bwMode="auto">
          <a:xfrm>
            <a:off x="758825" y="182563"/>
            <a:ext cx="38227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visual weight</a:t>
            </a:r>
          </a:p>
        </p:txBody>
      </p:sp>
      <p:pic>
        <p:nvPicPr>
          <p:cNvPr id="6" name="Picture 5" descr="A black and white rectangle&#10;&#10;AI-generated content may be incorrect.">
            <a:extLst>
              <a:ext uri="{FF2B5EF4-FFF2-40B4-BE49-F238E27FC236}">
                <a16:creationId xmlns:a16="http://schemas.microsoft.com/office/drawing/2014/main" id="{32248D2A-2D64-7DE8-5B36-BCECA25480F0}"/>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tree with brown and brown branches&#10;&#10;AI-generated content may be incorrect.">
            <a:extLst>
              <a:ext uri="{FF2B5EF4-FFF2-40B4-BE49-F238E27FC236}">
                <a16:creationId xmlns:a16="http://schemas.microsoft.com/office/drawing/2014/main" id="{10A5567C-B5DC-C3EF-8D91-C64ABE12C892}"/>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38189540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45B2E-DE7D-B338-0FC2-78DDC5A683B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31887FCA-7F3C-6ACE-D8BF-057D90F6E07B}"/>
              </a:ext>
            </a:extLst>
          </p:cNvPr>
          <p:cNvSpPr>
            <a:spLocks noChangeArrowheads="1"/>
          </p:cNvSpPr>
          <p:nvPr/>
        </p:nvSpPr>
        <p:spPr bwMode="auto">
          <a:xfrm>
            <a:off x="1984375" y="2259013"/>
            <a:ext cx="90392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04800" bIns="0" anchor="ctr"/>
          <a:lstStyle>
            <a:lvl1pPr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latin typeface="Century Gothic" panose="020B0502020202020204" pitchFamily="34" charset="0"/>
              </a:rPr>
              <a:t>FORM</a:t>
            </a:r>
          </a:p>
          <a:p>
            <a:pPr algn="l" eaLnBrk="1" hangingPunct="1">
              <a:buFontTx/>
              <a:buChar char="•"/>
            </a:pPr>
            <a:r>
              <a:rPr lang="en-US" altLang="en-US" sz="3600">
                <a:latin typeface="Century Gothic" panose="020B0502020202020204" pitchFamily="34" charset="0"/>
              </a:rPr>
              <a:t>Gradual value shift creates “steps”</a:t>
            </a:r>
          </a:p>
          <a:p>
            <a:pPr algn="l" eaLnBrk="1" hangingPunct="1">
              <a:buFontTx/>
              <a:buChar char="•"/>
            </a:pPr>
            <a:r>
              <a:rPr lang="en-US" altLang="en-US" sz="3600">
                <a:latin typeface="Century Gothic" panose="020B0502020202020204" pitchFamily="34" charset="0"/>
              </a:rPr>
              <a:t>Lower values read as closer</a:t>
            </a:r>
          </a:p>
          <a:p>
            <a:pPr algn="l" eaLnBrk="1" hangingPunct="1">
              <a:buFontTx/>
              <a:buChar char="•"/>
            </a:pPr>
            <a:r>
              <a:rPr lang="en-US" altLang="en-US" sz="3600">
                <a:latin typeface="Century Gothic" panose="020B0502020202020204" pitchFamily="34" charset="0"/>
              </a:rPr>
              <a:t>Higher values read as farther</a:t>
            </a:r>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3" name="Rectangle 3">
            <a:extLst>
              <a:ext uri="{FF2B5EF4-FFF2-40B4-BE49-F238E27FC236}">
                <a16:creationId xmlns:a16="http://schemas.microsoft.com/office/drawing/2014/main" id="{81F503F7-F734-460D-CC90-1050BC1CC696}"/>
              </a:ext>
            </a:extLst>
          </p:cNvPr>
          <p:cNvSpPr>
            <a:spLocks noChangeArrowheads="1"/>
          </p:cNvSpPr>
          <p:nvPr/>
        </p:nvSpPr>
        <p:spPr bwMode="auto">
          <a:xfrm>
            <a:off x="13331825" y="2259013"/>
            <a:ext cx="1075848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latin typeface="Century Gothic" panose="020B0502020202020204" pitchFamily="34" charset="0"/>
              </a:rPr>
              <a:t>CONTENT</a:t>
            </a:r>
          </a:p>
          <a:p>
            <a:pPr algn="l" eaLnBrk="1" hangingPunct="1">
              <a:buFontTx/>
              <a:buChar char="•"/>
            </a:pPr>
            <a:r>
              <a:rPr lang="en-US" altLang="en-US" sz="3600">
                <a:latin typeface="Century Gothic" panose="020B0502020202020204" pitchFamily="34" charset="0"/>
              </a:rPr>
              <a:t>Pulls the eye back into the picture plane</a:t>
            </a:r>
          </a:p>
          <a:p>
            <a:pPr algn="l" eaLnBrk="1" hangingPunct="1">
              <a:buFontTx/>
              <a:buChar char="•"/>
            </a:pPr>
            <a:r>
              <a:rPr lang="en-US" altLang="en-US" sz="3600">
                <a:latin typeface="Century Gothic" panose="020B0502020202020204" pitchFamily="34" charset="0"/>
              </a:rPr>
              <a:t>Suggests distance between foreground and background</a:t>
            </a:r>
          </a:p>
        </p:txBody>
      </p:sp>
      <p:sp>
        <p:nvSpPr>
          <p:cNvPr id="4" name="Rectangle 3">
            <a:extLst>
              <a:ext uri="{FF2B5EF4-FFF2-40B4-BE49-F238E27FC236}">
                <a16:creationId xmlns:a16="http://schemas.microsoft.com/office/drawing/2014/main" id="{D3657DDD-58F7-791A-9F57-F8B3EA89574D}"/>
              </a:ext>
            </a:extLst>
          </p:cNvPr>
          <p:cNvSpPr/>
          <p:nvPr/>
        </p:nvSpPr>
        <p:spPr bwMode="auto">
          <a:xfrm>
            <a:off x="-28575" y="0"/>
            <a:ext cx="24412575" cy="1371600"/>
          </a:xfrm>
          <a:prstGeom prst="rect">
            <a:avLst/>
          </a:prstGeom>
          <a:solidFill>
            <a:srgbClr val="75923D"/>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6A53CB55-8858-8909-5892-4AE2F0463F71}"/>
              </a:ext>
            </a:extLst>
          </p:cNvPr>
          <p:cNvSpPr>
            <a:spLocks/>
          </p:cNvSpPr>
          <p:nvPr/>
        </p:nvSpPr>
        <p:spPr bwMode="auto">
          <a:xfrm>
            <a:off x="758825" y="182563"/>
            <a:ext cx="46974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illusion of space</a:t>
            </a:r>
          </a:p>
        </p:txBody>
      </p:sp>
      <p:pic>
        <p:nvPicPr>
          <p:cNvPr id="6" name="Picture 5" descr="A black and grey squares&#10;&#10;AI-generated content may be incorrect.">
            <a:extLst>
              <a:ext uri="{FF2B5EF4-FFF2-40B4-BE49-F238E27FC236}">
                <a16:creationId xmlns:a16="http://schemas.microsoft.com/office/drawing/2014/main" id="{582C8856-6B1E-B31E-BF7C-F3C3F3314F12}"/>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landscape with trees and flowers&#10;&#10;AI-generated content may be incorrect.">
            <a:extLst>
              <a:ext uri="{FF2B5EF4-FFF2-40B4-BE49-F238E27FC236}">
                <a16:creationId xmlns:a16="http://schemas.microsoft.com/office/drawing/2014/main" id="{0BBD3B60-49E3-F716-737F-2855BF23A517}"/>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24761189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CBB0E-FF8A-C4DD-6484-7A8306461049}"/>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49D751A2-5067-EB99-6240-EA4BC3331DA2}"/>
              </a:ext>
            </a:extLst>
          </p:cNvPr>
          <p:cNvSpPr>
            <a:spLocks noChangeArrowheads="1"/>
          </p:cNvSpPr>
          <p:nvPr/>
        </p:nvSpPr>
        <p:spPr bwMode="auto">
          <a:xfrm>
            <a:off x="1984375" y="2259013"/>
            <a:ext cx="9053513"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latin typeface="Century Gothic" panose="020B0502020202020204" pitchFamily="34" charset="0"/>
              </a:rPr>
              <a:t>FORM</a:t>
            </a:r>
          </a:p>
          <a:p>
            <a:pPr algn="l" eaLnBrk="1" hangingPunct="1">
              <a:buFontTx/>
              <a:buChar char="•"/>
            </a:pPr>
            <a:r>
              <a:rPr lang="en-US" altLang="en-US" sz="3600">
                <a:latin typeface="Century Gothic" panose="020B0502020202020204" pitchFamily="34" charset="0"/>
              </a:rPr>
              <a:t>High values = light-facing planes</a:t>
            </a:r>
          </a:p>
          <a:p>
            <a:pPr algn="l" eaLnBrk="1" hangingPunct="1">
              <a:buFontTx/>
              <a:buChar char="•"/>
            </a:pPr>
            <a:r>
              <a:rPr lang="en-US" altLang="en-US" sz="3600">
                <a:latin typeface="Century Gothic" panose="020B0502020202020204" pitchFamily="34" charset="0"/>
              </a:rPr>
              <a:t>Low values = shadow planes</a:t>
            </a:r>
          </a:p>
          <a:p>
            <a:pPr algn="l" eaLnBrk="1" hangingPunct="1">
              <a:buFontTx/>
              <a:buChar char="•"/>
            </a:pPr>
            <a:r>
              <a:rPr lang="en-US" altLang="en-US" sz="3600">
                <a:latin typeface="Century Gothic" panose="020B0502020202020204" pitchFamily="34" charset="0"/>
              </a:rPr>
              <a:t>Value modeling suggests volume</a:t>
            </a:r>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3" name="Rectangle 3">
            <a:extLst>
              <a:ext uri="{FF2B5EF4-FFF2-40B4-BE49-F238E27FC236}">
                <a16:creationId xmlns:a16="http://schemas.microsoft.com/office/drawing/2014/main" id="{0A13B0C5-2BEB-514A-FC12-9F51B8106829}"/>
              </a:ext>
            </a:extLst>
          </p:cNvPr>
          <p:cNvSpPr>
            <a:spLocks noChangeArrowheads="1"/>
          </p:cNvSpPr>
          <p:nvPr/>
        </p:nvSpPr>
        <p:spPr bwMode="auto">
          <a:xfrm>
            <a:off x="13331825" y="2259013"/>
            <a:ext cx="9075738"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latin typeface="Century Gothic" panose="020B0502020202020204" pitchFamily="34" charset="0"/>
              </a:rPr>
              <a:t>CONTENT</a:t>
            </a:r>
          </a:p>
          <a:p>
            <a:pPr algn="l" eaLnBrk="1" hangingPunct="1">
              <a:buFontTx/>
              <a:buChar char="•"/>
            </a:pPr>
            <a:r>
              <a:rPr lang="en-US" altLang="en-US" sz="3600">
                <a:latin typeface="Century Gothic" panose="020B0502020202020204" pitchFamily="34" charset="0"/>
              </a:rPr>
              <a:t>Creates believable light source</a:t>
            </a:r>
          </a:p>
          <a:p>
            <a:pPr algn="l" eaLnBrk="1" hangingPunct="1">
              <a:buFontTx/>
              <a:buChar char="•"/>
            </a:pPr>
            <a:r>
              <a:rPr lang="en-US" altLang="en-US" sz="3600">
                <a:latin typeface="Century Gothic" panose="020B0502020202020204" pitchFamily="34" charset="0"/>
              </a:rPr>
              <a:t>Adds realism and dimensionality</a:t>
            </a:r>
            <a:endParaRPr lang="en-US" altLang="en-US" sz="34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4" name="Rectangle 3">
            <a:extLst>
              <a:ext uri="{FF2B5EF4-FFF2-40B4-BE49-F238E27FC236}">
                <a16:creationId xmlns:a16="http://schemas.microsoft.com/office/drawing/2014/main" id="{E778D808-801A-F200-4197-EEA1ADFE8243}"/>
              </a:ext>
            </a:extLst>
          </p:cNvPr>
          <p:cNvSpPr/>
          <p:nvPr/>
        </p:nvSpPr>
        <p:spPr bwMode="auto">
          <a:xfrm>
            <a:off x="-28575" y="0"/>
            <a:ext cx="24412575" cy="1371600"/>
          </a:xfrm>
          <a:prstGeom prst="rect">
            <a:avLst/>
          </a:prstGeom>
          <a:solidFill>
            <a:srgbClr val="75923D"/>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1E4DE32E-3F2D-63F5-73DB-72BA30E7D1DC}"/>
              </a:ext>
            </a:extLst>
          </p:cNvPr>
          <p:cNvSpPr>
            <a:spLocks/>
          </p:cNvSpPr>
          <p:nvPr/>
        </p:nvSpPr>
        <p:spPr bwMode="auto">
          <a:xfrm>
            <a:off x="758825" y="182563"/>
            <a:ext cx="41798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illusion of form</a:t>
            </a:r>
          </a:p>
        </p:txBody>
      </p:sp>
      <p:pic>
        <p:nvPicPr>
          <p:cNvPr id="6" name="Picture 5" descr="A black and white circles&#10;&#10;AI-generated content may be incorrect.">
            <a:extLst>
              <a:ext uri="{FF2B5EF4-FFF2-40B4-BE49-F238E27FC236}">
                <a16:creationId xmlns:a16="http://schemas.microsoft.com/office/drawing/2014/main" id="{6D1774C4-A1FE-FB33-0BC7-84419446EDF6}"/>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landscape with trees and flowers&#10;&#10;AI-generated content may be incorrect.">
            <a:extLst>
              <a:ext uri="{FF2B5EF4-FFF2-40B4-BE49-F238E27FC236}">
                <a16:creationId xmlns:a16="http://schemas.microsoft.com/office/drawing/2014/main" id="{B1154AED-B123-2792-2606-47EBC92F5830}"/>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31395685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8780D-39C7-598A-E3B5-27A42D3B8DF9}"/>
            </a:ext>
          </a:extLst>
        </p:cNvPr>
        <p:cNvGrpSpPr/>
        <p:nvPr/>
      </p:nvGrpSpPr>
      <p:grpSpPr>
        <a:xfrm>
          <a:off x="0" y="0"/>
          <a:ext cx="0" cy="0"/>
          <a:chOff x="0" y="0"/>
          <a:chExt cx="0" cy="0"/>
        </a:xfrm>
      </p:grpSpPr>
      <p:grpSp>
        <p:nvGrpSpPr>
          <p:cNvPr id="3" name="Group 4">
            <a:extLst>
              <a:ext uri="{FF2B5EF4-FFF2-40B4-BE49-F238E27FC236}">
                <a16:creationId xmlns:a16="http://schemas.microsoft.com/office/drawing/2014/main" id="{AFF20675-A667-2D2E-DE0C-8540E3B0642F}"/>
              </a:ext>
            </a:extLst>
          </p:cNvPr>
          <p:cNvGrpSpPr>
            <a:grpSpLocks/>
          </p:cNvGrpSpPr>
          <p:nvPr/>
        </p:nvGrpSpPr>
        <p:grpSpPr bwMode="auto">
          <a:xfrm>
            <a:off x="1701800" y="1371600"/>
            <a:ext cx="20962938" cy="10515600"/>
            <a:chOff x="0" y="0"/>
            <a:chExt cx="13205" cy="7736"/>
          </a:xfrm>
        </p:grpSpPr>
        <p:sp>
          <p:nvSpPr>
            <p:cNvPr id="4" name="Freeform 2">
              <a:extLst>
                <a:ext uri="{FF2B5EF4-FFF2-40B4-BE49-F238E27FC236}">
                  <a16:creationId xmlns:a16="http://schemas.microsoft.com/office/drawing/2014/main" id="{40BFC9FE-1A7E-EB83-FD68-3240A2529A27}"/>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6 h 21600"/>
                <a:gd name="T6" fmla="*/ 0 w 21600"/>
                <a:gd name="T7" fmla="*/ 6 h 21600"/>
                <a:gd name="T8" fmla="*/ 0 w 21600"/>
                <a:gd name="T9" fmla="*/ 5 h 21600"/>
                <a:gd name="T10" fmla="*/ 0 w 21600"/>
                <a:gd name="T11" fmla="*/ 5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107F80"/>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5" name="Freeform 3">
              <a:extLst>
                <a:ext uri="{FF2B5EF4-FFF2-40B4-BE49-F238E27FC236}">
                  <a16:creationId xmlns:a16="http://schemas.microsoft.com/office/drawing/2014/main" id="{845E4FC6-05B2-9457-B4C5-B391C93CD30A}"/>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6 h 21600"/>
                <a:gd name="T6" fmla="*/ 0 w 21600"/>
                <a:gd name="T7" fmla="*/ 6 h 21600"/>
                <a:gd name="T8" fmla="*/ 0 w 21600"/>
                <a:gd name="T9" fmla="*/ 5 h 21600"/>
                <a:gd name="T10" fmla="*/ 0 w 21600"/>
                <a:gd name="T11" fmla="*/ 5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107F80"/>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
        <p:nvSpPr>
          <p:cNvPr id="6" name="Rectangle 5">
            <a:extLst>
              <a:ext uri="{FF2B5EF4-FFF2-40B4-BE49-F238E27FC236}">
                <a16:creationId xmlns:a16="http://schemas.microsoft.com/office/drawing/2014/main" id="{063D71C1-736C-C95A-36D2-06F2FDDD1C94}"/>
              </a:ext>
            </a:extLst>
          </p:cNvPr>
          <p:cNvSpPr>
            <a:spLocks/>
          </p:cNvSpPr>
          <p:nvPr/>
        </p:nvSpPr>
        <p:spPr bwMode="auto">
          <a:xfrm>
            <a:off x="4089136" y="2514600"/>
            <a:ext cx="162560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just" eaLnBrk="1" hangingPunct="1"/>
            <a:r>
              <a:rPr lang="en-US" altLang="en-US" sz="4000" b="1" dirty="0">
                <a:solidFill>
                  <a:srgbClr val="0E7F80"/>
                </a:solidFill>
                <a:latin typeface="Century Gothic" panose="020B0502020202020204" pitchFamily="34" charset="0"/>
                <a:cs typeface="Arial" panose="020B0604020202020204" pitchFamily="34" charset="0"/>
                <a:sym typeface="Arial" panose="020B0604020202020204" pitchFamily="34" charset="0"/>
              </a:rPr>
              <a:t>MAKING THE CONNECTION</a:t>
            </a:r>
          </a:p>
          <a:p>
            <a:pPr algn="just" eaLnBrk="1" hangingPunct="1"/>
            <a:endParaRPr lang="en-US" altLang="en-US" sz="1000" b="1" dirty="0">
              <a:solidFill>
                <a:srgbClr val="0E7F80"/>
              </a:solidFill>
              <a:latin typeface="Century Gothic" panose="020B0502020202020204" pitchFamily="34" charset="0"/>
              <a:cs typeface="Arial" panose="020B0604020202020204" pitchFamily="34" charset="0"/>
              <a:sym typeface="Arial" panose="020B0604020202020204" pitchFamily="34" charset="0"/>
            </a:endParaRPr>
          </a:p>
          <a:p>
            <a:pPr algn="just" eaLnBrk="1" hangingPunct="1"/>
            <a:endParaRPr lang="en-US" altLang="en-US" sz="1000" dirty="0">
              <a:latin typeface="Arial" panose="020B0604020202020204" pitchFamily="34" charset="0"/>
              <a:cs typeface="Arial" panose="020B0604020202020204" pitchFamily="34" charset="0"/>
              <a:sym typeface="Arial" panose="020B0604020202020204" pitchFamily="34" charset="0"/>
            </a:endParaRP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You now have an understanding of how the element </a:t>
            </a:r>
            <a:r>
              <a:rPr lang="en-US" altLang="en-US" sz="3600" i="1"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line</a:t>
            </a: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 feels and what it can communicate; now take it a step further, strengthen your comprehension by applying this knowledge to your area of design! </a:t>
            </a:r>
          </a:p>
          <a:p>
            <a:pPr algn="just" eaLnBrk="1" hangingPunct="1"/>
            <a:endPar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algn="just" eaLnBrk="1" hangingPunct="1"/>
            <a:endPar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algn="just" eaLnBrk="1" hangingPunct="1"/>
            <a:r>
              <a:rPr lang="en-US" altLang="en-US" sz="3800" b="1" dirty="0">
                <a:solidFill>
                  <a:srgbClr val="0E7F80"/>
                </a:solidFill>
                <a:latin typeface="Century Gothic" panose="020B0502020202020204" pitchFamily="34" charset="0"/>
                <a:cs typeface="Arial" panose="020B0604020202020204" pitchFamily="34" charset="0"/>
                <a:sym typeface="Arial" panose="020B0604020202020204" pitchFamily="34" charset="0"/>
              </a:rPr>
              <a:t>COMMENTARY ON DESIGN</a:t>
            </a:r>
          </a:p>
          <a:p>
            <a:pPr algn="just" eaLnBrk="1" hangingPunct="1"/>
            <a:endParaRPr lang="en-US" altLang="en-US" sz="2000" dirty="0">
              <a:latin typeface="Century Gothic" panose="020B0502020202020204" pitchFamily="34" charset="0"/>
              <a:cs typeface="Arial" panose="020B0604020202020204" pitchFamily="34" charset="0"/>
              <a:sym typeface="Arial" panose="020B0604020202020204" pitchFamily="34" charset="0"/>
            </a:endParaRP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Visit </a:t>
            </a:r>
            <a:r>
              <a:rPr lang="en-US" altLang="en-US" sz="3600" b="1" dirty="0">
                <a:solidFill>
                  <a:srgbClr val="FF0000"/>
                </a:solidFill>
                <a:latin typeface="Century Gothic" panose="020B0502020202020204" pitchFamily="34" charset="0"/>
                <a:ea typeface="Garamond" panose="02020404030301010803" pitchFamily="18" charset="0"/>
                <a:cs typeface="Arial" panose="020B0604020202020204" pitchFamily="34" charset="0"/>
                <a:sym typeface="Garamond" panose="02020404030301010803" pitchFamily="18" charset="0"/>
                <a:hlinkClick r:id="rId3">
                  <a:extLst>
                    <a:ext uri="{A12FA001-AC4F-418D-AE19-62706E023703}">
                      <ahyp:hlinkClr xmlns:ahyp="http://schemas.microsoft.com/office/drawing/2018/hyperlinkcolor" val="tx"/>
                    </a:ext>
                  </a:extLst>
                </a:hlinkClick>
              </a:rPr>
              <a:t>Commentary on Design</a:t>
            </a:r>
            <a:r>
              <a:rPr lang="en-US" altLang="en-US" sz="3600" b="1" dirty="0">
                <a:solidFill>
                  <a:srgbClr val="FF0000"/>
                </a:solidFill>
                <a:latin typeface="Century Gothic" panose="020B0502020202020204" pitchFamily="34" charset="0"/>
                <a:ea typeface="Garamond" panose="02020404030301010803" pitchFamily="18" charset="0"/>
                <a:cs typeface="Arial" panose="020B0604020202020204" pitchFamily="34" charset="0"/>
                <a:sym typeface="Garamond" panose="02020404030301010803" pitchFamily="18" charset="0"/>
              </a:rPr>
              <a:t> </a:t>
            </a: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for inspiration. </a:t>
            </a: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You will discover how designers in the real world are employing the elements and principles of design in a variety of design fields!</a:t>
            </a:r>
          </a:p>
        </p:txBody>
      </p:sp>
    </p:spTree>
    <p:extLst>
      <p:ext uri="{BB962C8B-B14F-4D97-AF65-F5344CB8AC3E}">
        <p14:creationId xmlns:p14="http://schemas.microsoft.com/office/powerpoint/2010/main" val="37877817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E6B61-53F4-B8C5-770B-947E909CABD2}"/>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B7E8AC7F-EE26-7DAA-5976-EA6371471549}"/>
              </a:ext>
            </a:extLst>
          </p:cNvPr>
          <p:cNvSpPr>
            <a:spLocks/>
          </p:cNvSpPr>
          <p:nvPr/>
        </p:nvSpPr>
        <p:spPr bwMode="auto">
          <a:xfrm>
            <a:off x="8772525" y="3937000"/>
            <a:ext cx="686276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a:solidFill>
                  <a:srgbClr val="5C743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element </a:t>
            </a:r>
            <a:r>
              <a:rPr lang="en-US" altLang="en-US" sz="6400">
                <a:solidFill>
                  <a:srgbClr val="FF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t>
            </a:r>
            <a:r>
              <a:rPr lang="en-US" altLang="en-US" sz="6400">
                <a:solidFill>
                  <a:srgbClr val="5C743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 VALUE</a:t>
            </a:r>
          </a:p>
        </p:txBody>
      </p:sp>
      <p:sp>
        <p:nvSpPr>
          <p:cNvPr id="5" name="Rectangle 2">
            <a:extLst>
              <a:ext uri="{FF2B5EF4-FFF2-40B4-BE49-F238E27FC236}">
                <a16:creationId xmlns:a16="http://schemas.microsoft.com/office/drawing/2014/main" id="{1B2FBDA2-B530-A5DB-0CE1-9D3BFA9D306D}"/>
              </a:ext>
            </a:extLst>
          </p:cNvPr>
          <p:cNvSpPr>
            <a:spLocks/>
          </p:cNvSpPr>
          <p:nvPr/>
        </p:nvSpPr>
        <p:spPr bwMode="auto">
          <a:xfrm>
            <a:off x="4071938" y="5486400"/>
            <a:ext cx="16238537"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04800" bIns="0" anchor="ctr"/>
          <a:lstStyle>
            <a:lvl1pPr algn="ctr">
              <a:tabLst>
                <a:tab pos="241300" algn="l"/>
                <a:tab pos="482600" algn="l"/>
                <a:tab pos="723900" algn="l"/>
                <a:tab pos="965200" algn="l"/>
                <a:tab pos="1206500" algn="l"/>
                <a:tab pos="1435100" algn="l"/>
                <a:tab pos="1676400" algn="l"/>
                <a:tab pos="1917700" algn="l"/>
                <a:tab pos="2159000" algn="l"/>
                <a:tab pos="2400300" algn="l"/>
                <a:tab pos="2641600" algn="l"/>
                <a:tab pos="2882900" algn="l"/>
                <a:tab pos="36576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tabLst>
                <a:tab pos="241300" algn="l"/>
                <a:tab pos="482600" algn="l"/>
                <a:tab pos="723900" algn="l"/>
                <a:tab pos="965200" algn="l"/>
                <a:tab pos="1206500" algn="l"/>
                <a:tab pos="1435100" algn="l"/>
                <a:tab pos="1676400" algn="l"/>
                <a:tab pos="1917700" algn="l"/>
                <a:tab pos="2159000" algn="l"/>
                <a:tab pos="2400300" algn="l"/>
                <a:tab pos="2641600" algn="l"/>
                <a:tab pos="2882900" algn="l"/>
                <a:tab pos="36576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tabLst>
                <a:tab pos="241300" algn="l"/>
                <a:tab pos="482600" algn="l"/>
                <a:tab pos="723900" algn="l"/>
                <a:tab pos="965200" algn="l"/>
                <a:tab pos="1206500" algn="l"/>
                <a:tab pos="1435100" algn="l"/>
                <a:tab pos="1676400" algn="l"/>
                <a:tab pos="1917700" algn="l"/>
                <a:tab pos="2159000" algn="l"/>
                <a:tab pos="2400300" algn="l"/>
                <a:tab pos="2641600" algn="l"/>
                <a:tab pos="2882900" algn="l"/>
                <a:tab pos="36576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tabLst>
                <a:tab pos="241300" algn="l"/>
                <a:tab pos="482600" algn="l"/>
                <a:tab pos="723900" algn="l"/>
                <a:tab pos="965200" algn="l"/>
                <a:tab pos="1206500" algn="l"/>
                <a:tab pos="1435100" algn="l"/>
                <a:tab pos="1676400" algn="l"/>
                <a:tab pos="1917700" algn="l"/>
                <a:tab pos="2159000" algn="l"/>
                <a:tab pos="2400300" algn="l"/>
                <a:tab pos="2641600" algn="l"/>
                <a:tab pos="2882900" algn="l"/>
                <a:tab pos="36576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tabLst>
                <a:tab pos="241300" algn="l"/>
                <a:tab pos="482600" algn="l"/>
                <a:tab pos="723900" algn="l"/>
                <a:tab pos="965200" algn="l"/>
                <a:tab pos="1206500" algn="l"/>
                <a:tab pos="1435100" algn="l"/>
                <a:tab pos="1676400" algn="l"/>
                <a:tab pos="1917700" algn="l"/>
                <a:tab pos="2159000" algn="l"/>
                <a:tab pos="2400300" algn="l"/>
                <a:tab pos="2641600" algn="l"/>
                <a:tab pos="2882900" algn="l"/>
                <a:tab pos="36576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tabLst>
                <a:tab pos="241300" algn="l"/>
                <a:tab pos="482600" algn="l"/>
                <a:tab pos="723900" algn="l"/>
                <a:tab pos="965200" algn="l"/>
                <a:tab pos="1206500" algn="l"/>
                <a:tab pos="1435100" algn="l"/>
                <a:tab pos="1676400" algn="l"/>
                <a:tab pos="1917700" algn="l"/>
                <a:tab pos="2159000" algn="l"/>
                <a:tab pos="2400300" algn="l"/>
                <a:tab pos="2641600" algn="l"/>
                <a:tab pos="2882900" algn="l"/>
                <a:tab pos="36576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tabLst>
                <a:tab pos="241300" algn="l"/>
                <a:tab pos="482600" algn="l"/>
                <a:tab pos="723900" algn="l"/>
                <a:tab pos="965200" algn="l"/>
                <a:tab pos="1206500" algn="l"/>
                <a:tab pos="1435100" algn="l"/>
                <a:tab pos="1676400" algn="l"/>
                <a:tab pos="1917700" algn="l"/>
                <a:tab pos="2159000" algn="l"/>
                <a:tab pos="2400300" algn="l"/>
                <a:tab pos="2641600" algn="l"/>
                <a:tab pos="2882900" algn="l"/>
                <a:tab pos="36576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tabLst>
                <a:tab pos="241300" algn="l"/>
                <a:tab pos="482600" algn="l"/>
                <a:tab pos="723900" algn="l"/>
                <a:tab pos="965200" algn="l"/>
                <a:tab pos="1206500" algn="l"/>
                <a:tab pos="1435100" algn="l"/>
                <a:tab pos="1676400" algn="l"/>
                <a:tab pos="1917700" algn="l"/>
                <a:tab pos="2159000" algn="l"/>
                <a:tab pos="2400300" algn="l"/>
                <a:tab pos="2641600" algn="l"/>
                <a:tab pos="2882900" algn="l"/>
                <a:tab pos="36576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tabLst>
                <a:tab pos="241300" algn="l"/>
                <a:tab pos="482600" algn="l"/>
                <a:tab pos="723900" algn="l"/>
                <a:tab pos="965200" algn="l"/>
                <a:tab pos="1206500" algn="l"/>
                <a:tab pos="1435100" algn="l"/>
                <a:tab pos="1676400" algn="l"/>
                <a:tab pos="1917700" algn="l"/>
                <a:tab pos="2159000" algn="l"/>
                <a:tab pos="2400300" algn="l"/>
                <a:tab pos="2641600" algn="l"/>
                <a:tab pos="2882900" algn="l"/>
                <a:tab pos="36576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150000"/>
              </a:lnSpc>
            </a:pPr>
            <a:r>
              <a:rPr lang="en-US" altLang="en-US" sz="3600" b="1" dirty="0">
                <a:solidFill>
                  <a:srgbClr val="FB0106"/>
                </a:solidFill>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Value</a:t>
            </a: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 is the relative degree of lightness or darkness in a given context. </a:t>
            </a:r>
          </a:p>
          <a:p>
            <a:pPr eaLnBrk="1" hangingPunct="1">
              <a:lnSpc>
                <a:spcPct val="150000"/>
              </a:lnSpc>
            </a:pPr>
            <a:endParaRPr lang="en-US" altLang="en-US" sz="14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eaLnBrk="1" hangingPunct="1">
              <a:lnSpc>
                <a:spcPct val="150000"/>
              </a:lnSpc>
            </a:pP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We make judgments as to whether an object is light or dark </a:t>
            </a:r>
          </a:p>
          <a:p>
            <a:pPr eaLnBrk="1" hangingPunct="1">
              <a:lnSpc>
                <a:spcPct val="150000"/>
              </a:lnSpc>
            </a:pP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by comparing it to its surroundings. </a:t>
            </a:r>
          </a:p>
        </p:txBody>
      </p:sp>
      <p:grpSp>
        <p:nvGrpSpPr>
          <p:cNvPr id="6" name="Group 4">
            <a:extLst>
              <a:ext uri="{FF2B5EF4-FFF2-40B4-BE49-F238E27FC236}">
                <a16:creationId xmlns:a16="http://schemas.microsoft.com/office/drawing/2014/main" id="{5327FC49-590D-64BF-6363-3D04FE041553}"/>
              </a:ext>
            </a:extLst>
          </p:cNvPr>
          <p:cNvGrpSpPr>
            <a:grpSpLocks/>
          </p:cNvGrpSpPr>
          <p:nvPr/>
        </p:nvGrpSpPr>
        <p:grpSpPr bwMode="auto">
          <a:xfrm>
            <a:off x="1709738" y="1311275"/>
            <a:ext cx="20962937" cy="10804525"/>
            <a:chOff x="0" y="0"/>
            <a:chExt cx="13205" cy="7736"/>
          </a:xfrm>
        </p:grpSpPr>
        <p:sp>
          <p:nvSpPr>
            <p:cNvPr id="7" name="Freeform 2">
              <a:extLst>
                <a:ext uri="{FF2B5EF4-FFF2-40B4-BE49-F238E27FC236}">
                  <a16:creationId xmlns:a16="http://schemas.microsoft.com/office/drawing/2014/main" id="{EED99224-A24F-15C7-700A-B910D9BF28CB}"/>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6 h 21600"/>
                <a:gd name="T6" fmla="*/ 0 w 21600"/>
                <a:gd name="T7" fmla="*/ 6 h 21600"/>
                <a:gd name="T8" fmla="*/ 0 w 21600"/>
                <a:gd name="T9" fmla="*/ 5 h 21600"/>
                <a:gd name="T10" fmla="*/ 0 w 21600"/>
                <a:gd name="T11" fmla="*/ 5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75923C"/>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8" name="Freeform 3">
              <a:extLst>
                <a:ext uri="{FF2B5EF4-FFF2-40B4-BE49-F238E27FC236}">
                  <a16:creationId xmlns:a16="http://schemas.microsoft.com/office/drawing/2014/main" id="{4E439136-707C-CAA5-DCFC-794BAAF9FDDD}"/>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6 h 21600"/>
                <a:gd name="T6" fmla="*/ 0 w 21600"/>
                <a:gd name="T7" fmla="*/ 6 h 21600"/>
                <a:gd name="T8" fmla="*/ 0 w 21600"/>
                <a:gd name="T9" fmla="*/ 5 h 21600"/>
                <a:gd name="T10" fmla="*/ 0 w 21600"/>
                <a:gd name="T11" fmla="*/ 5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75923C"/>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3991877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E9A0C-DF61-E18E-2001-675AE384143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E3E9CFF-D5F3-553B-A5DE-988AF63A123C}"/>
              </a:ext>
            </a:extLst>
          </p:cNvPr>
          <p:cNvSpPr>
            <a:spLocks/>
          </p:cNvSpPr>
          <p:nvPr/>
        </p:nvSpPr>
        <p:spPr bwMode="auto">
          <a:xfrm>
            <a:off x="8385175" y="3203575"/>
            <a:ext cx="7613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5400">
                <a:solidFill>
                  <a:srgbClr val="5C743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VALUE AND CONTRAST</a:t>
            </a:r>
          </a:p>
        </p:txBody>
      </p:sp>
      <p:sp>
        <p:nvSpPr>
          <p:cNvPr id="3" name="Rectangle 2">
            <a:extLst>
              <a:ext uri="{FF2B5EF4-FFF2-40B4-BE49-F238E27FC236}">
                <a16:creationId xmlns:a16="http://schemas.microsoft.com/office/drawing/2014/main" id="{A51D7F7A-6DCC-C9B5-CCC7-A7C9355442D0}"/>
              </a:ext>
            </a:extLst>
          </p:cNvPr>
          <p:cNvSpPr>
            <a:spLocks/>
          </p:cNvSpPr>
          <p:nvPr/>
        </p:nvSpPr>
        <p:spPr bwMode="auto">
          <a:xfrm>
            <a:off x="10015538" y="5688013"/>
            <a:ext cx="4330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value scale</a:t>
            </a:r>
          </a:p>
        </p:txBody>
      </p:sp>
      <p:sp>
        <p:nvSpPr>
          <p:cNvPr id="4" name="Rectangle 3">
            <a:extLst>
              <a:ext uri="{FF2B5EF4-FFF2-40B4-BE49-F238E27FC236}">
                <a16:creationId xmlns:a16="http://schemas.microsoft.com/office/drawing/2014/main" id="{165AFC1A-4A9E-2461-696C-21F6186C7094}"/>
              </a:ext>
            </a:extLst>
          </p:cNvPr>
          <p:cNvSpPr>
            <a:spLocks/>
          </p:cNvSpPr>
          <p:nvPr/>
        </p:nvSpPr>
        <p:spPr bwMode="auto">
          <a:xfrm>
            <a:off x="9042400" y="7237413"/>
            <a:ext cx="62753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high-key, low-key</a:t>
            </a:r>
          </a:p>
        </p:txBody>
      </p:sp>
      <p:sp>
        <p:nvSpPr>
          <p:cNvPr id="5" name="Rectangle 4">
            <a:extLst>
              <a:ext uri="{FF2B5EF4-FFF2-40B4-BE49-F238E27FC236}">
                <a16:creationId xmlns:a16="http://schemas.microsoft.com/office/drawing/2014/main" id="{38034C9F-8839-830C-A210-401E2A246928}"/>
              </a:ext>
            </a:extLst>
          </p:cNvPr>
          <p:cNvSpPr>
            <a:spLocks/>
          </p:cNvSpPr>
          <p:nvPr/>
        </p:nvSpPr>
        <p:spPr bwMode="auto">
          <a:xfrm>
            <a:off x="7532688" y="8774113"/>
            <a:ext cx="93154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high contrast, low contrast</a:t>
            </a:r>
          </a:p>
        </p:txBody>
      </p:sp>
      <p:grpSp>
        <p:nvGrpSpPr>
          <p:cNvPr id="6" name="Group 4">
            <a:extLst>
              <a:ext uri="{FF2B5EF4-FFF2-40B4-BE49-F238E27FC236}">
                <a16:creationId xmlns:a16="http://schemas.microsoft.com/office/drawing/2014/main" id="{7420A9CD-29F1-1FE5-BC62-F2419A05976E}"/>
              </a:ext>
            </a:extLst>
          </p:cNvPr>
          <p:cNvGrpSpPr>
            <a:grpSpLocks/>
          </p:cNvGrpSpPr>
          <p:nvPr/>
        </p:nvGrpSpPr>
        <p:grpSpPr bwMode="auto">
          <a:xfrm>
            <a:off x="1709738" y="1311275"/>
            <a:ext cx="20962937" cy="10804525"/>
            <a:chOff x="0" y="0"/>
            <a:chExt cx="13205" cy="7736"/>
          </a:xfrm>
        </p:grpSpPr>
        <p:sp>
          <p:nvSpPr>
            <p:cNvPr id="7" name="Freeform 2">
              <a:extLst>
                <a:ext uri="{FF2B5EF4-FFF2-40B4-BE49-F238E27FC236}">
                  <a16:creationId xmlns:a16="http://schemas.microsoft.com/office/drawing/2014/main" id="{2A966796-7ECD-BABE-8486-38E62BCC001D}"/>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6 h 21600"/>
                <a:gd name="T6" fmla="*/ 0 w 21600"/>
                <a:gd name="T7" fmla="*/ 6 h 21600"/>
                <a:gd name="T8" fmla="*/ 0 w 21600"/>
                <a:gd name="T9" fmla="*/ 5 h 21600"/>
                <a:gd name="T10" fmla="*/ 0 w 21600"/>
                <a:gd name="T11" fmla="*/ 5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75923C"/>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8" name="Freeform 3">
              <a:extLst>
                <a:ext uri="{FF2B5EF4-FFF2-40B4-BE49-F238E27FC236}">
                  <a16:creationId xmlns:a16="http://schemas.microsoft.com/office/drawing/2014/main" id="{FE752DA3-77D3-A595-94AE-FFC7B3D9C8E9}"/>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6 h 21600"/>
                <a:gd name="T6" fmla="*/ 0 w 21600"/>
                <a:gd name="T7" fmla="*/ 6 h 21600"/>
                <a:gd name="T8" fmla="*/ 0 w 21600"/>
                <a:gd name="T9" fmla="*/ 5 h 21600"/>
                <a:gd name="T10" fmla="*/ 0 w 21600"/>
                <a:gd name="T11" fmla="*/ 5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75923C"/>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1461725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B00DE-76FA-2D43-4FEF-009A0F10391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58E520A-22F5-F4F9-8A1A-2BA1D88FDCFB}"/>
              </a:ext>
            </a:extLst>
          </p:cNvPr>
          <p:cNvSpPr/>
          <p:nvPr/>
        </p:nvSpPr>
        <p:spPr bwMode="auto">
          <a:xfrm>
            <a:off x="-28575" y="0"/>
            <a:ext cx="24412575" cy="1371600"/>
          </a:xfrm>
          <a:prstGeom prst="rect">
            <a:avLst/>
          </a:prstGeom>
          <a:solidFill>
            <a:srgbClr val="75923D"/>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3" name="Rectangle 1">
            <a:extLst>
              <a:ext uri="{FF2B5EF4-FFF2-40B4-BE49-F238E27FC236}">
                <a16:creationId xmlns:a16="http://schemas.microsoft.com/office/drawing/2014/main" id="{CDDD355B-CBB2-5D04-17C0-7CCA614BF7BB}"/>
              </a:ext>
            </a:extLst>
          </p:cNvPr>
          <p:cNvSpPr>
            <a:spLocks/>
          </p:cNvSpPr>
          <p:nvPr/>
        </p:nvSpPr>
        <p:spPr bwMode="auto">
          <a:xfrm>
            <a:off x="758825" y="182563"/>
            <a:ext cx="34099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value scale</a:t>
            </a:r>
          </a:p>
        </p:txBody>
      </p:sp>
      <p:pic>
        <p:nvPicPr>
          <p:cNvPr id="4" name="Picture 3" descr="A diagram of a color chart&#10;&#10;AI-generated content may be incorrect.">
            <a:extLst>
              <a:ext uri="{FF2B5EF4-FFF2-40B4-BE49-F238E27FC236}">
                <a16:creationId xmlns:a16="http://schemas.microsoft.com/office/drawing/2014/main" id="{9DD85445-BC44-2521-6FC3-9E9A9F8CC9C9}"/>
              </a:ext>
            </a:extLst>
          </p:cNvPr>
          <p:cNvPicPr>
            <a:picLocks noChangeAspect="1"/>
          </p:cNvPicPr>
          <p:nvPr/>
        </p:nvPicPr>
        <p:blipFill>
          <a:blip r:embed="rId3"/>
          <a:stretch>
            <a:fillRect/>
          </a:stretch>
        </p:blipFill>
        <p:spPr>
          <a:xfrm>
            <a:off x="4278313" y="4114800"/>
            <a:ext cx="15827375" cy="6888163"/>
          </a:xfrm>
          <a:prstGeom prst="rect">
            <a:avLst/>
          </a:prstGeom>
          <a:ln>
            <a:solidFill>
              <a:schemeClr val="bg2">
                <a:lumMod val="50000"/>
              </a:schemeClr>
            </a:solidFill>
          </a:ln>
        </p:spPr>
      </p:pic>
      <p:sp>
        <p:nvSpPr>
          <p:cNvPr id="5" name="TextBox 6">
            <a:extLst>
              <a:ext uri="{FF2B5EF4-FFF2-40B4-BE49-F238E27FC236}">
                <a16:creationId xmlns:a16="http://schemas.microsoft.com/office/drawing/2014/main" id="{B2591649-FECF-514F-F28A-2F89F2BB31C3}"/>
              </a:ext>
            </a:extLst>
          </p:cNvPr>
          <p:cNvSpPr txBox="1">
            <a:spLocks noChangeArrowheads="1"/>
          </p:cNvSpPr>
          <p:nvPr/>
        </p:nvSpPr>
        <p:spPr bwMode="auto">
          <a:xfrm>
            <a:off x="758825" y="2101850"/>
            <a:ext cx="15047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defRPr sz="54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defRPr sz="54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defRPr sz="54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defRPr sz="54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eaLnBrk="0" fontAlgn="base" hangingPunct="0">
              <a:spcBef>
                <a:spcPct val="0"/>
              </a:spcBef>
              <a:spcAft>
                <a:spcPct val="0"/>
              </a:spcAft>
              <a:defRPr sz="54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eaLnBrk="0" fontAlgn="base" hangingPunct="0">
              <a:spcBef>
                <a:spcPct val="0"/>
              </a:spcBef>
              <a:spcAft>
                <a:spcPct val="0"/>
              </a:spcAft>
              <a:defRPr sz="54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eaLnBrk="0" fontAlgn="base" hangingPunct="0">
              <a:spcBef>
                <a:spcPct val="0"/>
              </a:spcBef>
              <a:spcAft>
                <a:spcPct val="0"/>
              </a:spcAft>
              <a:defRPr sz="54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eaLnBrk="0" fontAlgn="base" hangingPunct="0">
              <a:spcBef>
                <a:spcPct val="0"/>
              </a:spcBef>
              <a:spcAft>
                <a:spcPct val="0"/>
              </a:spcAft>
              <a:defRPr sz="54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9pPr>
          </a:lstStyle>
          <a:p>
            <a:r>
              <a:rPr lang="en-US" altLang="en-US" sz="3200">
                <a:latin typeface="Century Gothic" panose="020B0502020202020204" pitchFamily="34" charset="0"/>
              </a:rPr>
              <a:t>A value scale shows the gradation from light to dark in even-step intervals. </a:t>
            </a:r>
          </a:p>
        </p:txBody>
      </p:sp>
    </p:spTree>
    <p:extLst>
      <p:ext uri="{BB962C8B-B14F-4D97-AF65-F5344CB8AC3E}">
        <p14:creationId xmlns:p14="http://schemas.microsoft.com/office/powerpoint/2010/main" val="11516249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1A3B4-0902-7DF5-4AFF-50E3E819580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22A51B93-0EC6-147D-BDED-5176EA7200FF}"/>
              </a:ext>
            </a:extLst>
          </p:cNvPr>
          <p:cNvSpPr>
            <a:spLocks noChangeArrowheads="1"/>
          </p:cNvSpPr>
          <p:nvPr/>
        </p:nvSpPr>
        <p:spPr bwMode="auto">
          <a:xfrm>
            <a:off x="1984375" y="2259013"/>
            <a:ext cx="905351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04800" bIns="0" anchor="ctr"/>
          <a:lstStyle>
            <a:lvl1pPr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latin typeface="Century Gothic" panose="020B0502020202020204" pitchFamily="34" charset="0"/>
              </a:rPr>
              <a:t>FORM</a:t>
            </a:r>
          </a:p>
          <a:p>
            <a:pPr algn="l" eaLnBrk="1" hangingPunct="1">
              <a:buFontTx/>
              <a:buChar char="•"/>
            </a:pPr>
            <a:r>
              <a:rPr lang="en-US" altLang="en-US" sz="3600">
                <a:latin typeface="Century Gothic" panose="020B0502020202020204" pitchFamily="34" charset="0"/>
              </a:rPr>
              <a:t>Range of high to middle values </a:t>
            </a:r>
            <a:br>
              <a:rPr lang="en-US" altLang="en-US" sz="3600">
                <a:latin typeface="Century Gothic" panose="020B0502020202020204" pitchFamily="34" charset="0"/>
              </a:rPr>
            </a:br>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3" name="Rectangle 3">
            <a:extLst>
              <a:ext uri="{FF2B5EF4-FFF2-40B4-BE49-F238E27FC236}">
                <a16:creationId xmlns:a16="http://schemas.microsoft.com/office/drawing/2014/main" id="{ADDB5BD7-8694-A8E1-70DC-F80063203E9E}"/>
              </a:ext>
            </a:extLst>
          </p:cNvPr>
          <p:cNvSpPr>
            <a:spLocks noChangeArrowheads="1"/>
          </p:cNvSpPr>
          <p:nvPr/>
        </p:nvSpPr>
        <p:spPr bwMode="auto">
          <a:xfrm>
            <a:off x="13331825" y="2259013"/>
            <a:ext cx="905351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latin typeface="Century Gothic" panose="020B0502020202020204" pitchFamily="34" charset="0"/>
              </a:rPr>
              <a:t>CONTENT</a:t>
            </a:r>
          </a:p>
          <a:p>
            <a:pPr algn="l" eaLnBrk="1" hangingPunct="1">
              <a:buFontTx/>
              <a:buChar char="•"/>
            </a:pPr>
            <a:r>
              <a:rPr lang="en-US" altLang="en-US" sz="3600">
                <a:latin typeface="Century Gothic" panose="020B0502020202020204" pitchFamily="34" charset="0"/>
              </a:rPr>
              <a:t>Peaceful / quiet</a:t>
            </a:r>
          </a:p>
          <a:p>
            <a:pPr algn="l" eaLnBrk="1" hangingPunct="1">
              <a:buFontTx/>
              <a:buChar char="•"/>
            </a:pPr>
            <a:r>
              <a:rPr lang="en-US" altLang="en-US" sz="3600">
                <a:latin typeface="Century Gothic" panose="020B0502020202020204" pitchFamily="34" charset="0"/>
              </a:rPr>
              <a:t>Airy / tranquil</a:t>
            </a:r>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4" name="Rectangle 3">
            <a:extLst>
              <a:ext uri="{FF2B5EF4-FFF2-40B4-BE49-F238E27FC236}">
                <a16:creationId xmlns:a16="http://schemas.microsoft.com/office/drawing/2014/main" id="{EF0CE041-88A3-E507-F684-0FF6BD009867}"/>
              </a:ext>
            </a:extLst>
          </p:cNvPr>
          <p:cNvSpPr/>
          <p:nvPr/>
        </p:nvSpPr>
        <p:spPr bwMode="auto">
          <a:xfrm>
            <a:off x="-28575" y="0"/>
            <a:ext cx="24412575" cy="1371600"/>
          </a:xfrm>
          <a:prstGeom prst="rect">
            <a:avLst/>
          </a:prstGeom>
          <a:solidFill>
            <a:srgbClr val="75923D"/>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53EFD647-8325-D761-4187-1F903FA6501A}"/>
              </a:ext>
            </a:extLst>
          </p:cNvPr>
          <p:cNvSpPr>
            <a:spLocks/>
          </p:cNvSpPr>
          <p:nvPr/>
        </p:nvSpPr>
        <p:spPr bwMode="auto">
          <a:xfrm>
            <a:off x="758825" y="182563"/>
            <a:ext cx="258445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9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high-key</a:t>
            </a:r>
          </a:p>
        </p:txBody>
      </p:sp>
      <p:pic>
        <p:nvPicPr>
          <p:cNvPr id="6" name="Picture 5" descr="A white circle and triangle shapes&#10;&#10;AI-generated content may be incorrect.">
            <a:extLst>
              <a:ext uri="{FF2B5EF4-FFF2-40B4-BE49-F238E27FC236}">
                <a16:creationId xmlns:a16="http://schemas.microsoft.com/office/drawing/2014/main" id="{75A35801-D7BD-21BA-6D08-821964A14C85}"/>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tree with a flower in the middle of a green field&#10;&#10;AI-generated content may be incorrect.">
            <a:extLst>
              <a:ext uri="{FF2B5EF4-FFF2-40B4-BE49-F238E27FC236}">
                <a16:creationId xmlns:a16="http://schemas.microsoft.com/office/drawing/2014/main" id="{75AC24B3-87D3-5C83-792E-151A7AAEE713}"/>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21943723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1E7EB-E4C5-CFFE-E10D-6D39CBF515E2}"/>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9B36488D-9C27-810A-3263-C3333A0F1D41}"/>
              </a:ext>
            </a:extLst>
          </p:cNvPr>
          <p:cNvSpPr>
            <a:spLocks noChangeArrowheads="1"/>
          </p:cNvSpPr>
          <p:nvPr/>
        </p:nvSpPr>
        <p:spPr bwMode="auto">
          <a:xfrm>
            <a:off x="1984375" y="2259013"/>
            <a:ext cx="905351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04800" bIns="0" anchor="ctr"/>
          <a:lstStyle>
            <a:lvl1pPr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latin typeface="Century Gothic" panose="020B0502020202020204" pitchFamily="34" charset="0"/>
              </a:rPr>
              <a:t>FORM</a:t>
            </a:r>
          </a:p>
          <a:p>
            <a:pPr algn="l" eaLnBrk="1" hangingPunct="1">
              <a:buFontTx/>
              <a:buChar char="•"/>
            </a:pPr>
            <a:r>
              <a:rPr lang="en-US" altLang="en-US" sz="3600">
                <a:latin typeface="Century Gothic" panose="020B0502020202020204" pitchFamily="34" charset="0"/>
              </a:rPr>
              <a:t>Range of middle to low values </a:t>
            </a:r>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algn="l" eaLnBrk="1" hangingPunct="1"/>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3" name="Rectangle 3">
            <a:extLst>
              <a:ext uri="{FF2B5EF4-FFF2-40B4-BE49-F238E27FC236}">
                <a16:creationId xmlns:a16="http://schemas.microsoft.com/office/drawing/2014/main" id="{186D9A75-FFC6-D6BE-BC52-FE6534763838}"/>
              </a:ext>
            </a:extLst>
          </p:cNvPr>
          <p:cNvSpPr>
            <a:spLocks noChangeArrowheads="1"/>
          </p:cNvSpPr>
          <p:nvPr/>
        </p:nvSpPr>
        <p:spPr bwMode="auto">
          <a:xfrm>
            <a:off x="13331825" y="2259013"/>
            <a:ext cx="9067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latin typeface="Century Gothic" panose="020B0502020202020204" pitchFamily="34" charset="0"/>
              </a:rPr>
              <a:t>CONTENT</a:t>
            </a:r>
          </a:p>
          <a:p>
            <a:pPr algn="l" eaLnBrk="1" hangingPunct="1">
              <a:buFontTx/>
              <a:buChar char="•"/>
            </a:pPr>
            <a:r>
              <a:rPr lang="en-US" altLang="en-US" sz="3600">
                <a:latin typeface="Century Gothic" panose="020B0502020202020204" pitchFamily="34" charset="0"/>
              </a:rPr>
              <a:t>Somber / serious</a:t>
            </a:r>
          </a:p>
          <a:p>
            <a:pPr algn="l" eaLnBrk="1" hangingPunct="1">
              <a:buFontTx/>
              <a:buChar char="•"/>
            </a:pPr>
            <a:r>
              <a:rPr lang="en-US" altLang="en-US" sz="3600">
                <a:latin typeface="Century Gothic" panose="020B0502020202020204" pitchFamily="34" charset="0"/>
              </a:rPr>
              <a:t>Gloomy / heavy</a:t>
            </a:r>
          </a:p>
        </p:txBody>
      </p:sp>
      <p:sp>
        <p:nvSpPr>
          <p:cNvPr id="4" name="Rectangle 3">
            <a:extLst>
              <a:ext uri="{FF2B5EF4-FFF2-40B4-BE49-F238E27FC236}">
                <a16:creationId xmlns:a16="http://schemas.microsoft.com/office/drawing/2014/main" id="{656695F7-9CE8-75A5-7832-57D8D8BA54A6}"/>
              </a:ext>
            </a:extLst>
          </p:cNvPr>
          <p:cNvSpPr/>
          <p:nvPr/>
        </p:nvSpPr>
        <p:spPr bwMode="auto">
          <a:xfrm>
            <a:off x="-28575" y="0"/>
            <a:ext cx="24412575" cy="1371600"/>
          </a:xfrm>
          <a:prstGeom prst="rect">
            <a:avLst/>
          </a:prstGeom>
          <a:solidFill>
            <a:srgbClr val="75923D"/>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79C6A1C7-3616-70B1-F804-FCFB93099F3F}"/>
              </a:ext>
            </a:extLst>
          </p:cNvPr>
          <p:cNvSpPr>
            <a:spLocks/>
          </p:cNvSpPr>
          <p:nvPr/>
        </p:nvSpPr>
        <p:spPr bwMode="auto">
          <a:xfrm>
            <a:off x="758825" y="182563"/>
            <a:ext cx="22828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low-key</a:t>
            </a:r>
          </a:p>
        </p:txBody>
      </p:sp>
      <p:pic>
        <p:nvPicPr>
          <p:cNvPr id="6" name="Picture 5" descr="A group of geometric shapes&#10;&#10;AI-generated content may be incorrect.">
            <a:extLst>
              <a:ext uri="{FF2B5EF4-FFF2-40B4-BE49-F238E27FC236}">
                <a16:creationId xmlns:a16="http://schemas.microsoft.com/office/drawing/2014/main" id="{4BB1879C-DED5-894D-C8DA-1DC9782D91E5}"/>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tree with a flower in the middle of a field&#10;&#10;AI-generated content may be incorrect.">
            <a:extLst>
              <a:ext uri="{FF2B5EF4-FFF2-40B4-BE49-F238E27FC236}">
                <a16:creationId xmlns:a16="http://schemas.microsoft.com/office/drawing/2014/main" id="{DE7ACB3A-2AFD-0216-D9FA-04CCA48BD628}"/>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12382944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0AE6C-119E-5FEB-F10E-E6843F62382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B8795F7-966C-96B2-47C5-C637076B206F}"/>
              </a:ext>
            </a:extLst>
          </p:cNvPr>
          <p:cNvSpPr>
            <a:spLocks noChangeArrowheads="1"/>
          </p:cNvSpPr>
          <p:nvPr/>
        </p:nvSpPr>
        <p:spPr bwMode="auto">
          <a:xfrm>
            <a:off x="1987550" y="2259013"/>
            <a:ext cx="9094788"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04800" bIns="0" anchor="ctr"/>
          <a:lstStyle>
            <a:lvl1pPr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latin typeface="Century Gothic" panose="020B0502020202020204" pitchFamily="34" charset="0"/>
              </a:rPr>
              <a:t>FORM</a:t>
            </a:r>
          </a:p>
          <a:p>
            <a:pPr algn="l" eaLnBrk="1" hangingPunct="1">
              <a:buFontTx/>
              <a:buChar char="•"/>
            </a:pPr>
            <a:r>
              <a:rPr lang="en-US" altLang="en-US" sz="3600">
                <a:latin typeface="Century Gothic" panose="020B0502020202020204" pitchFamily="34" charset="0"/>
              </a:rPr>
              <a:t>Values far apart on the value scale</a:t>
            </a:r>
          </a:p>
          <a:p>
            <a:pPr algn="l" eaLnBrk="1" hangingPunct="1">
              <a:buFontTx/>
              <a:buChar char="•"/>
            </a:pP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Predominately high values</a:t>
            </a:r>
          </a:p>
          <a:p>
            <a:pPr algn="l" eaLnBrk="1" hangingPunct="1">
              <a:buFontTx/>
              <a:buChar char="•"/>
            </a:pPr>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3" name="Rectangle 2">
            <a:extLst>
              <a:ext uri="{FF2B5EF4-FFF2-40B4-BE49-F238E27FC236}">
                <a16:creationId xmlns:a16="http://schemas.microsoft.com/office/drawing/2014/main" id="{DF89E67A-0854-DCB0-9B8F-48B632038A3C}"/>
              </a:ext>
            </a:extLst>
          </p:cNvPr>
          <p:cNvSpPr>
            <a:spLocks noChangeArrowheads="1"/>
          </p:cNvSpPr>
          <p:nvPr/>
        </p:nvSpPr>
        <p:spPr bwMode="auto">
          <a:xfrm>
            <a:off x="13331825" y="2259013"/>
            <a:ext cx="9655175"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latin typeface="Century Gothic" panose="020B0502020202020204" pitchFamily="34" charset="0"/>
              </a:rPr>
              <a:t>CONTENT</a:t>
            </a:r>
          </a:p>
          <a:p>
            <a:pPr algn="l" eaLnBrk="1" hangingPunct="1">
              <a:buFontTx/>
              <a:buChar char="•"/>
            </a:pPr>
            <a:r>
              <a:rPr lang="en-US" altLang="en-US" sz="3600">
                <a:latin typeface="Century Gothic" panose="020B0502020202020204" pitchFamily="34" charset="0"/>
              </a:rPr>
              <a:t>Energetic / lively</a:t>
            </a:r>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4" name="Rectangle 3">
            <a:extLst>
              <a:ext uri="{FF2B5EF4-FFF2-40B4-BE49-F238E27FC236}">
                <a16:creationId xmlns:a16="http://schemas.microsoft.com/office/drawing/2014/main" id="{95902935-B064-A1AB-2353-AFABE10B0941}"/>
              </a:ext>
            </a:extLst>
          </p:cNvPr>
          <p:cNvSpPr/>
          <p:nvPr/>
        </p:nvSpPr>
        <p:spPr bwMode="auto">
          <a:xfrm>
            <a:off x="-28575" y="0"/>
            <a:ext cx="24412575" cy="1371600"/>
          </a:xfrm>
          <a:prstGeom prst="rect">
            <a:avLst/>
          </a:prstGeom>
          <a:solidFill>
            <a:srgbClr val="75923D"/>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6720CD60-200D-46E9-BE1D-300F19270766}"/>
              </a:ext>
            </a:extLst>
          </p:cNvPr>
          <p:cNvSpPr>
            <a:spLocks/>
          </p:cNvSpPr>
          <p:nvPr/>
        </p:nvSpPr>
        <p:spPr bwMode="auto">
          <a:xfrm>
            <a:off x="758825" y="182563"/>
            <a:ext cx="38941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high contrast</a:t>
            </a:r>
          </a:p>
        </p:txBody>
      </p:sp>
      <p:pic>
        <p:nvPicPr>
          <p:cNvPr id="6" name="Picture 5" descr="A tree with a flower on it&#10;&#10;AI-generated content may be incorrect.">
            <a:extLst>
              <a:ext uri="{FF2B5EF4-FFF2-40B4-BE49-F238E27FC236}">
                <a16:creationId xmlns:a16="http://schemas.microsoft.com/office/drawing/2014/main" id="{63E64391-8F28-1483-96EB-5B52CB4C6EEB}"/>
              </a:ext>
            </a:extLst>
          </p:cNvPr>
          <p:cNvPicPr>
            <a:picLocks noChangeAspect="1"/>
          </p:cNvPicPr>
          <p:nvPr/>
        </p:nvPicPr>
        <p:blipFill>
          <a:blip r:embed="rId3"/>
          <a:stretch>
            <a:fillRect/>
          </a:stretch>
        </p:blipFill>
        <p:spPr>
          <a:xfrm>
            <a:off x="13331825" y="5121275"/>
            <a:ext cx="9053513" cy="6327775"/>
          </a:xfrm>
          <a:prstGeom prst="rect">
            <a:avLst/>
          </a:prstGeom>
          <a:ln>
            <a:solidFill>
              <a:schemeClr val="bg2">
                <a:lumMod val="50000"/>
              </a:schemeClr>
            </a:solidFill>
          </a:ln>
        </p:spPr>
      </p:pic>
      <p:pic>
        <p:nvPicPr>
          <p:cNvPr id="7" name="Picture 6" descr="A black circle and white squares&#10;&#10;AI-generated content may be incorrect.">
            <a:extLst>
              <a:ext uri="{FF2B5EF4-FFF2-40B4-BE49-F238E27FC236}">
                <a16:creationId xmlns:a16="http://schemas.microsoft.com/office/drawing/2014/main" id="{5A17ACE7-9199-E673-AC03-A33CF74959BF}"/>
              </a:ext>
            </a:extLst>
          </p:cNvPr>
          <p:cNvPicPr>
            <a:picLocks noChangeAspect="1"/>
          </p:cNvPicPr>
          <p:nvPr/>
        </p:nvPicPr>
        <p:blipFill>
          <a:blip r:embed="rId4"/>
          <a:stretch>
            <a:fillRect/>
          </a:stretch>
        </p:blipFill>
        <p:spPr>
          <a:xfrm>
            <a:off x="1987550"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18063088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16D79-17F2-51F9-4902-5D39C5A3DF6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3D353D5-9EC7-8726-0AEA-CF0CF533769F}"/>
              </a:ext>
            </a:extLst>
          </p:cNvPr>
          <p:cNvSpPr>
            <a:spLocks noChangeArrowheads="1"/>
          </p:cNvSpPr>
          <p:nvPr/>
        </p:nvSpPr>
        <p:spPr bwMode="auto">
          <a:xfrm>
            <a:off x="13331825" y="2259013"/>
            <a:ext cx="90535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latin typeface="Century Gothic" panose="020B0502020202020204" pitchFamily="34" charset="0"/>
              </a:rPr>
              <a:t>CONTENT</a:t>
            </a:r>
          </a:p>
          <a:p>
            <a:pPr algn="l" eaLnBrk="1" hangingPunct="1">
              <a:buFontTx/>
              <a:buChar char="•"/>
            </a:pPr>
            <a:r>
              <a:rPr lang="en-US" altLang="en-US" sz="3600">
                <a:latin typeface="Century Gothic" panose="020B0502020202020204" pitchFamily="34" charset="0"/>
              </a:rPr>
              <a:t>Drama / mystery</a:t>
            </a:r>
          </a:p>
          <a:p>
            <a:pPr algn="l" eaLnBrk="1" hangingPunct="1">
              <a:buFontTx/>
              <a:buChar char="•"/>
            </a:pPr>
            <a:r>
              <a:rPr lang="en-US" altLang="en-US" sz="3600">
                <a:latin typeface="Century Gothic" panose="020B0502020202020204" pitchFamily="34" charset="0"/>
              </a:rPr>
              <a:t>Tension (questions the scene)</a:t>
            </a:r>
          </a:p>
          <a:p>
            <a:pPr algn="l" eaLnBrk="1" hangingPunct="1">
              <a:buFontTx/>
              <a:buChar char="•"/>
            </a:pPr>
            <a:r>
              <a:rPr lang="en-US" altLang="en-US" sz="3600">
                <a:latin typeface="Century Gothic" panose="020B0502020202020204" pitchFamily="34" charset="0"/>
              </a:rPr>
              <a:t>Heightened atmosphere</a:t>
            </a:r>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3" name="Rectangle 5">
            <a:extLst>
              <a:ext uri="{FF2B5EF4-FFF2-40B4-BE49-F238E27FC236}">
                <a16:creationId xmlns:a16="http://schemas.microsoft.com/office/drawing/2014/main" id="{F469F864-29CB-056D-89F0-CCDFC16AFF8A}"/>
              </a:ext>
            </a:extLst>
          </p:cNvPr>
          <p:cNvSpPr>
            <a:spLocks noChangeArrowheads="1"/>
          </p:cNvSpPr>
          <p:nvPr/>
        </p:nvSpPr>
        <p:spPr bwMode="auto">
          <a:xfrm>
            <a:off x="1984375" y="2259013"/>
            <a:ext cx="9053513"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latin typeface="Century Gothic" panose="020B0502020202020204" pitchFamily="34" charset="0"/>
              </a:rPr>
              <a:t>FORM</a:t>
            </a:r>
          </a:p>
          <a:p>
            <a:pPr algn="l" eaLnBrk="1" hangingPunct="1">
              <a:buFontTx/>
              <a:buChar char="•"/>
            </a:pPr>
            <a:r>
              <a:rPr lang="en-US" altLang="en-US" sz="3600">
                <a:latin typeface="Century Gothic" panose="020B0502020202020204" pitchFamily="34" charset="0"/>
              </a:rPr>
              <a:t>Values far apart on the value scale</a:t>
            </a:r>
          </a:p>
          <a:p>
            <a:pPr algn="l" eaLnBrk="1" hangingPunct="1">
              <a:buFontTx/>
              <a:buChar char="•"/>
            </a:pP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Predominately low values</a:t>
            </a:r>
          </a:p>
          <a:p>
            <a:pPr algn="l" eaLnBrk="1" hangingPunct="1"/>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4" name="Rectangle 3">
            <a:extLst>
              <a:ext uri="{FF2B5EF4-FFF2-40B4-BE49-F238E27FC236}">
                <a16:creationId xmlns:a16="http://schemas.microsoft.com/office/drawing/2014/main" id="{7EADCB17-A85A-2486-19AA-614CD7938827}"/>
              </a:ext>
            </a:extLst>
          </p:cNvPr>
          <p:cNvSpPr/>
          <p:nvPr/>
        </p:nvSpPr>
        <p:spPr bwMode="auto">
          <a:xfrm>
            <a:off x="-28575" y="0"/>
            <a:ext cx="24412575" cy="1371600"/>
          </a:xfrm>
          <a:prstGeom prst="rect">
            <a:avLst/>
          </a:prstGeom>
          <a:solidFill>
            <a:srgbClr val="75923D"/>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E945DF03-E4ED-8E64-7DE9-63B899A62D04}"/>
              </a:ext>
            </a:extLst>
          </p:cNvPr>
          <p:cNvSpPr>
            <a:spLocks/>
          </p:cNvSpPr>
          <p:nvPr/>
        </p:nvSpPr>
        <p:spPr bwMode="auto">
          <a:xfrm>
            <a:off x="758825" y="182563"/>
            <a:ext cx="38941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high contrast</a:t>
            </a:r>
          </a:p>
        </p:txBody>
      </p:sp>
      <p:pic>
        <p:nvPicPr>
          <p:cNvPr id="6" name="Picture 5" descr="A tree with a flower in the middle of a green field&#10;&#10;AI-generated content may be incorrect.">
            <a:extLst>
              <a:ext uri="{FF2B5EF4-FFF2-40B4-BE49-F238E27FC236}">
                <a16:creationId xmlns:a16="http://schemas.microsoft.com/office/drawing/2014/main" id="{112C6AB6-4BE7-97D8-2CCA-2FE80ADD7843}"/>
              </a:ext>
            </a:extLst>
          </p:cNvPr>
          <p:cNvPicPr>
            <a:picLocks noChangeAspect="1"/>
          </p:cNvPicPr>
          <p:nvPr/>
        </p:nvPicPr>
        <p:blipFill>
          <a:blip r:embed="rId3"/>
          <a:stretch>
            <a:fillRect/>
          </a:stretch>
        </p:blipFill>
        <p:spPr>
          <a:xfrm>
            <a:off x="13331825" y="5121275"/>
            <a:ext cx="9053513" cy="6327775"/>
          </a:xfrm>
          <a:prstGeom prst="rect">
            <a:avLst/>
          </a:prstGeom>
          <a:ln>
            <a:solidFill>
              <a:schemeClr val="bg2">
                <a:lumMod val="50000"/>
              </a:schemeClr>
            </a:solidFill>
          </a:ln>
        </p:spPr>
      </p:pic>
      <p:pic>
        <p:nvPicPr>
          <p:cNvPr id="7" name="Picture 6" descr="A white circle and grey squares&#10;&#10;AI-generated content may be incorrect.">
            <a:extLst>
              <a:ext uri="{FF2B5EF4-FFF2-40B4-BE49-F238E27FC236}">
                <a16:creationId xmlns:a16="http://schemas.microsoft.com/office/drawing/2014/main" id="{2661282E-DE73-ED57-CE2B-06D57572C2E9}"/>
              </a:ext>
            </a:extLst>
          </p:cNvPr>
          <p:cNvPicPr>
            <a:picLocks noChangeAspect="1"/>
          </p:cNvPicPr>
          <p:nvPr/>
        </p:nvPicPr>
        <p:blipFill>
          <a:blip r:embed="rId4"/>
          <a:stretch>
            <a:fillRect/>
          </a:stretch>
        </p:blipFill>
        <p:spPr>
          <a:xfrm>
            <a:off x="198437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19984611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AC575-80AE-C30B-9C99-3E7EC82B0174}"/>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407CFF58-E9BA-973E-A459-ADF99DF13A34}"/>
              </a:ext>
            </a:extLst>
          </p:cNvPr>
          <p:cNvSpPr>
            <a:spLocks noChangeArrowheads="1"/>
          </p:cNvSpPr>
          <p:nvPr/>
        </p:nvSpPr>
        <p:spPr bwMode="auto">
          <a:xfrm>
            <a:off x="13331825" y="2259013"/>
            <a:ext cx="815657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57200" bIns="0" anchor="ctr"/>
          <a:lstStyle>
            <a:lvl1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latin typeface="Century Gothic" panose="020B0502020202020204" pitchFamily="34" charset="0"/>
              </a:rPr>
              <a:t>CONTENT</a:t>
            </a:r>
          </a:p>
          <a:p>
            <a:pPr algn="l" eaLnBrk="1" hangingPunct="1">
              <a:buFontTx/>
              <a:buChar char="•"/>
            </a:pPr>
            <a:r>
              <a:rPr lang="en-US" altLang="en-US" sz="3600">
                <a:latin typeface="Century Gothic" panose="020B0502020202020204" pitchFamily="34" charset="0"/>
              </a:rPr>
              <a:t>Calm / quiet</a:t>
            </a:r>
          </a:p>
          <a:p>
            <a:pPr algn="l" eaLnBrk="1" hangingPunct="1">
              <a:buFontTx/>
              <a:buChar char="•"/>
            </a:pPr>
            <a:r>
              <a:rPr lang="en-US" altLang="en-US" sz="3600">
                <a:latin typeface="Century Gothic" panose="020B0502020202020204" pitchFamily="34" charset="0"/>
              </a:rPr>
              <a:t>Static / gentle</a:t>
            </a:r>
          </a:p>
          <a:p>
            <a:pPr algn="l" eaLnBrk="1" hangingPunct="1">
              <a:buFontTx/>
              <a:buChar char="•"/>
            </a:pPr>
            <a:r>
              <a:rPr lang="en-US" altLang="en-US" sz="3600">
                <a:latin typeface="Century Gothic" panose="020B0502020202020204" pitchFamily="34" charset="0"/>
              </a:rPr>
              <a:t>Airy / tranquil</a:t>
            </a:r>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3" name="Rectangle 2">
            <a:extLst>
              <a:ext uri="{FF2B5EF4-FFF2-40B4-BE49-F238E27FC236}">
                <a16:creationId xmlns:a16="http://schemas.microsoft.com/office/drawing/2014/main" id="{E985F728-A881-D87D-CC1C-8D8B19ECA425}"/>
              </a:ext>
            </a:extLst>
          </p:cNvPr>
          <p:cNvSpPr/>
          <p:nvPr/>
        </p:nvSpPr>
        <p:spPr bwMode="auto">
          <a:xfrm>
            <a:off x="-28575" y="0"/>
            <a:ext cx="24412575" cy="1371600"/>
          </a:xfrm>
          <a:prstGeom prst="rect">
            <a:avLst/>
          </a:prstGeom>
          <a:solidFill>
            <a:srgbClr val="75923D"/>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4" name="Rectangle 1">
            <a:extLst>
              <a:ext uri="{FF2B5EF4-FFF2-40B4-BE49-F238E27FC236}">
                <a16:creationId xmlns:a16="http://schemas.microsoft.com/office/drawing/2014/main" id="{3A727969-F822-C9B4-E6AA-84FC0440CB01}"/>
              </a:ext>
            </a:extLst>
          </p:cNvPr>
          <p:cNvSpPr>
            <a:spLocks/>
          </p:cNvSpPr>
          <p:nvPr/>
        </p:nvSpPr>
        <p:spPr bwMode="auto">
          <a:xfrm>
            <a:off x="758825" y="182563"/>
            <a:ext cx="75136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low contrast | high value</a:t>
            </a:r>
          </a:p>
        </p:txBody>
      </p:sp>
      <p:pic>
        <p:nvPicPr>
          <p:cNvPr id="5" name="Picture 4" descr="A white circle and triangle shapes&#10;&#10;AI-generated content may be incorrect.">
            <a:extLst>
              <a:ext uri="{FF2B5EF4-FFF2-40B4-BE49-F238E27FC236}">
                <a16:creationId xmlns:a16="http://schemas.microsoft.com/office/drawing/2014/main" id="{9C43C629-6768-6D8F-56A4-FE41AA2A148F}"/>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6" name="Picture 5" descr="A tree with a flower in the middle of a green field&#10;&#10;AI-generated content may be incorrect.">
            <a:extLst>
              <a:ext uri="{FF2B5EF4-FFF2-40B4-BE49-F238E27FC236}">
                <a16:creationId xmlns:a16="http://schemas.microsoft.com/office/drawing/2014/main" id="{0D114983-0552-A985-8539-91020EBC2CC6}"/>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
        <p:nvSpPr>
          <p:cNvPr id="7" name="Rectangle 2">
            <a:extLst>
              <a:ext uri="{FF2B5EF4-FFF2-40B4-BE49-F238E27FC236}">
                <a16:creationId xmlns:a16="http://schemas.microsoft.com/office/drawing/2014/main" id="{512785B9-2577-3E55-EFF8-9977457CDD6C}"/>
              </a:ext>
            </a:extLst>
          </p:cNvPr>
          <p:cNvSpPr>
            <a:spLocks noChangeArrowheads="1"/>
          </p:cNvSpPr>
          <p:nvPr/>
        </p:nvSpPr>
        <p:spPr bwMode="auto">
          <a:xfrm>
            <a:off x="1984375" y="2259013"/>
            <a:ext cx="9061450"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04800" bIns="0" anchor="ctr"/>
          <a:lstStyle>
            <a:lvl1pPr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tabLst>
                <a:tab pos="5448300" algn="l"/>
                <a:tab pos="54864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latin typeface="Century Gothic" panose="020B0502020202020204" pitchFamily="34" charset="0"/>
              </a:rPr>
              <a:t>FORM</a:t>
            </a:r>
          </a:p>
          <a:p>
            <a:pPr algn="l" eaLnBrk="1" hangingPunct="1">
              <a:buFontTx/>
              <a:buChar char="•"/>
            </a:pPr>
            <a:r>
              <a:rPr lang="en-US" altLang="en-US" sz="3600">
                <a:latin typeface="Century Gothic" panose="020B0502020202020204" pitchFamily="34" charset="0"/>
              </a:rPr>
              <a:t>Range of high to middle values</a:t>
            </a:r>
          </a:p>
          <a:p>
            <a:pPr algn="l" eaLnBrk="1" hangingPunct="1">
              <a:buFontTx/>
              <a:buChar char="•"/>
            </a:pPr>
            <a:r>
              <a:rPr lang="en-US" altLang="en-US" sz="3600">
                <a:latin typeface="Century Gothic" panose="020B0502020202020204" pitchFamily="34" charset="0"/>
              </a:rPr>
              <a:t>Small value jumps </a:t>
            </a:r>
            <a:br>
              <a:rPr lang="en-US" altLang="en-US" sz="3600">
                <a:latin typeface="Century Gothic" panose="020B0502020202020204" pitchFamily="34" charset="0"/>
              </a:rPr>
            </a:br>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Tree>
    <p:extLst>
      <p:ext uri="{BB962C8B-B14F-4D97-AF65-F5344CB8AC3E}">
        <p14:creationId xmlns:p14="http://schemas.microsoft.com/office/powerpoint/2010/main" val="260410623"/>
      </p:ext>
    </p:extLst>
  </p:cSld>
  <p:clrMapOvr>
    <a:masterClrMapping/>
  </p:clrMapOvr>
  <p:transition/>
</p:sld>
</file>

<file path=ppt/theme/theme1.xml><?xml version="1.0" encoding="utf-8"?>
<a:theme xmlns:a="http://schemas.openxmlformats.org/drawingml/2006/main" name="Title &amp; Subtitle">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Subtitle">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Photo - Vertical Reflectio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Photo - Vertical Reflectio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itle, Bullets &amp; Photo">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Title, Bullets &amp; Photo">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itle &amp; Bullets - Left">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Left">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itle &amp; Bullets - Right">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Right">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Title &amp; 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1_Title &amp; Bullets">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1_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itle &amp; 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a:majorFont>
        <a:latin typeface="Times New Roman"/>
        <a:ea typeface="Songti SC Regular"/>
        <a:cs typeface="Songti SC Regular"/>
      </a:majorFont>
      <a:minorFont>
        <a:latin typeface="Times New Roman"/>
        <a:ea typeface="Songti SC Regular"/>
        <a:cs typeface="Songti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Bullets - 2 Colum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2 Colum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Bullets">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Blank">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 Top">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 Top">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 - Center">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 Center">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hoto - Horizontal">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Photo - Horizontal">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hoto - Horizontal Reflectio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Photo - Horizontal Reflectio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Photo - Vertical">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Photo - Vertical">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TotalTime>
  <Pages>0</Pages>
  <Words>1072</Words>
  <Characters>0</Characters>
  <Application>Microsoft Macintosh PowerPoint</Application>
  <PresentationFormat>Custom</PresentationFormat>
  <Lines>0</Lines>
  <Paragraphs>135</Paragraphs>
  <Slides>15</Slides>
  <Notes>12</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15</vt:i4>
      </vt:variant>
    </vt:vector>
  </HeadingPairs>
  <TitlesOfParts>
    <vt:vector size="36" baseType="lpstr">
      <vt:lpstr>Arial</vt:lpstr>
      <vt:lpstr>Calibri</vt:lpstr>
      <vt:lpstr>Century Gothic</vt:lpstr>
      <vt:lpstr>Garamond</vt:lpstr>
      <vt:lpstr>Gill Sans</vt:lpstr>
      <vt:lpstr>Times New Roman</vt:lpstr>
      <vt:lpstr>Title &amp; Subtitle</vt:lpstr>
      <vt:lpstr>Title &amp; Bullets - 2 Column</vt:lpstr>
      <vt:lpstr>Bullets</vt:lpstr>
      <vt:lpstr>Blank</vt:lpstr>
      <vt:lpstr>Title - Top</vt:lpstr>
      <vt:lpstr>Title - Center</vt:lpstr>
      <vt:lpstr>Photo - Horizontal</vt:lpstr>
      <vt:lpstr>Photo - Horizontal Reflection</vt:lpstr>
      <vt:lpstr>Photo - Vertical</vt:lpstr>
      <vt:lpstr>Photo - Vertical Reflection</vt:lpstr>
      <vt:lpstr>Title, Bullets &amp; Photo</vt:lpstr>
      <vt:lpstr>Title &amp; Bullets - Left</vt:lpstr>
      <vt:lpstr>Title &amp; Bullets - Right</vt:lpstr>
      <vt:lpstr>1_Title &amp; Bullets</vt:lpstr>
      <vt:lpstr>Title &amp; Bullets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e-Ink and Paper,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to Design — VALUE</dc:title>
  <dc:subject/>
  <dc:creator>Tracy Goodman</dc:creator>
  <cp:keywords/>
  <dc:description>© 2026 Tracy Goodman. All rights reserved. Licensed for instructional use by the purchasing instructor/institution only. No public reposting or AI-training use. </dc:description>
  <cp:lastModifiedBy>Tracy Goodman</cp:lastModifiedBy>
  <cp:revision>46</cp:revision>
  <dcterms:modified xsi:type="dcterms:W3CDTF">2026-04-19T18:51:54Z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er">
    <vt:lpwstr>e-Ink and Paper, LLC</vt:lpwstr>
  </property>
  <property fmtid="{D5CDD505-2E9C-101B-9397-08002B2CF9AE}" pid="3" name="Copyright">
    <vt:lpwstr>© 2026 Tracy Goodman. All rights reserved. Licensed for instructional use by the purchasing instructor/institution only. No public reposting or AI-training use.</vt:lpwstr>
  </property>
</Properties>
</file>