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24"/>
  </p:notesMasterIdLst>
  <p:handoutMasterIdLst>
    <p:handoutMasterId r:id="rId25"/>
  </p:handoutMasterIdLst>
  <p:sldIdLst>
    <p:sldId id="264" r:id="rId16"/>
    <p:sldId id="265" r:id="rId17"/>
    <p:sldId id="266" r:id="rId18"/>
    <p:sldId id="267" r:id="rId19"/>
    <p:sldId id="260" r:id="rId20"/>
    <p:sldId id="269" r:id="rId21"/>
    <p:sldId id="270" r:id="rId22"/>
    <p:sldId id="271" r:id="rId23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5pPr>
    <a:lvl6pPr marL="22860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6pPr>
    <a:lvl7pPr marL="27432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7pPr>
    <a:lvl8pPr marL="32004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8pPr>
    <a:lvl9pPr marL="36576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65479"/>
  </p:normalViewPr>
  <p:slideViewPr>
    <p:cSldViewPr>
      <p:cViewPr varScale="1">
        <p:scale>
          <a:sx n="38" d="100"/>
          <a:sy n="38" d="100"/>
        </p:scale>
        <p:origin x="2472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600BD-D850-7FE9-ACC9-2A60B7555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28280-8820-F7E7-67EC-C289171DD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C28B7D-552D-8E49-AEEC-B56A89B13D55}" type="datetimeFigureOut">
              <a:rPr lang="en-US" altLang="en-US"/>
              <a:pPr>
                <a:defRPr/>
              </a:pPr>
              <a:t>4/19/26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7252E-5D25-3471-2B81-DCBDEBF128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833CF-E2BA-3D4E-6F59-B9C22D5989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192DE8-00AC-1240-8C45-A56B15E46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B5997D0-D940-CE91-CFB2-062ABCC99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B531A03-948B-7B87-F49B-1495C5F166D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Goal:</a:t>
            </a:r>
            <a:r>
              <a:rPr lang="en-US" dirty="0"/>
              <a:t> Set expectations: slides support teaching; textbook carries depth.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Commentary on Design:</a:t>
            </a:r>
            <a:r>
              <a:rPr lang="en-US" dirty="0"/>
              <a:t> Follow the link to explore real-world examples of these concepts in graphic design, fashion design, industrial design, interior design, media arts and animation, game art and design, and film and video.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3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Without a person, what clues are you using to estimate size?</a:t>
            </a:r>
          </a:p>
          <a:p>
            <a:r>
              <a:rPr lang="en-US" altLang="en-US" dirty="0">
                <a:latin typeface="Gill Sans" panose="020B0502020104020203" pitchFamily="34" charset="-79"/>
              </a:rPr>
              <a:t>Without the human figure, the most familiar reference, objects can feel hard to judge. </a:t>
            </a:r>
          </a:p>
          <a:p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How big is the chick in the tree? Can you tell?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Why might a designer </a:t>
            </a:r>
            <a:r>
              <a:rPr lang="en-US" altLang="en-US" i="1" dirty="0">
                <a:latin typeface="Gill Sans" panose="020B0502020104020203" pitchFamily="34" charset="-79"/>
              </a:rPr>
              <a:t>want</a:t>
            </a:r>
            <a:r>
              <a:rPr lang="en-US" altLang="en-US" dirty="0">
                <a:latin typeface="Gill Sans" panose="020B0502020104020203" pitchFamily="34" charset="-79"/>
              </a:rPr>
              <a:t> ambiguity (fantasy, abstraction, product tease)?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D7F4C5B8-AB30-7BEB-231E-476E60CBF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7D9EC0ED-506C-5F79-94D8-1CFBA0CDB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What emotion do you feel when the figure makes the object look tiny?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dirty="0">
                <a:latin typeface="Gill Sans" panose="020B0502020104020203" pitchFamily="34" charset="-79"/>
              </a:rPr>
              <a:t>As soon as you see the person, the object’s small scale becomes obvious, and it starts to feel fragile.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ill Sans" panose="020B0502020104020203" pitchFamily="34" charset="-79"/>
              </a:rPr>
              <a:t>Describe the object in 3 words (tiny, delicate, harmless, etc.).</a:t>
            </a:r>
          </a:p>
          <a:p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small scale used persuasively (toy ads, character design)?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Large scale often creates a ‘wow’ feeling, because the human figure proves how enormous the subject is.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Describe how this change in scale feels.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In film, how do wide shots use large scale to shape story mood?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What do you assume is most important, and why?</a:t>
            </a:r>
          </a:p>
          <a:p>
            <a:r>
              <a:rPr lang="en-US" altLang="en-US" dirty="0">
                <a:latin typeface="Gill Sans" panose="020B0502020104020203" pitchFamily="34" charset="-79"/>
              </a:rPr>
              <a:t>Hierarchal scale is when size becomes a message, the biggest thing is what you’re meant to notice first.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this in design (ads, political cartoons, icons)?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Transition: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Now we’ll apply these concepts to your own design field through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Making the Connection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and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Commentary on Design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examples.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1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Goal: Turn vocabulary into observation + analysis.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0" dirty="0">
                <a:latin typeface="Gill Sans" panose="020B0502020104020203" pitchFamily="34" charset="-79"/>
              </a:rPr>
              <a:t>Your job is to spot scale in the real world and describe it using our terms, human scale (reference figure), small scale, large scale, and hierarchal scale (size = importance), then connect those choices to mood, meaning, and what the designer wants you to notice first.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T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AF6740A-BC21-2AFE-DCE9-A4B811270EAF}"/>
              </a:ext>
            </a:extLst>
          </p:cNvPr>
          <p:cNvSpPr txBox="1">
            <a:spLocks/>
          </p:cNvSpPr>
          <p:nvPr userDrawn="1"/>
        </p:nvSpPr>
        <p:spPr>
          <a:xfrm>
            <a:off x="293688" y="12801600"/>
            <a:ext cx="23796625" cy="561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2860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7432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2004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6576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Design, Second Edition,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Tracy Goodman  © 2026 e-Ink and Paper | Instructor use only. Unauthorized reproduction or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878753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31189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47079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35093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12495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5134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580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7216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5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18062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9971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2214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0"/>
            <a:ext cx="5229225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15535275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56546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22557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49589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51019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00989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1433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96468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09350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31672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62438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060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88051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3654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4939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48280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80075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42666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279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32320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85022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6849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253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15320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05340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882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08031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68921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18938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9379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15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213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10262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83989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9377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277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1467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0331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00361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43161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3945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34808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66867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5957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50259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74302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0534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85916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9825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77039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40429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7000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82959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695EFFF-5CBE-5DED-A8E4-BBA00204F03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943D-4210-F848-8104-5F31DBE92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9830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7932814-B426-43E3-043F-045DE5DAD44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0015-8E6D-0E48-8AEF-30BF72EC3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50652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AC2CD60-4AD9-0E01-51D8-65A309E1AE3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4A42-BF76-9C49-BA1E-4671D070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61297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C78EE53-1406-5C59-C5CC-38FD447E4CF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1C8F-4AEB-5D4B-A26B-1497AB39E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8235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E10D657-107A-4899-DC85-162C47948C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AD9C-8F0C-2C4E-ACAC-17ED690F4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142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75276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D6DFCA-EDB0-EA03-52CF-8B7E226A269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5772-70B0-ED40-A691-374C06983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3714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7E50C5-17E2-E062-B19D-16D01D466A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63D9-75D3-6047-AE4E-7E04B054E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59362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0756EF-0BF5-FCBB-E2F2-B45970F4988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7CB6-253A-4D4B-9830-935C4A299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0121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87CDA51-F463-42B1-34EE-F401B5F03BC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4CD3-8D76-2747-A445-52C3E4085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0448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6F353A0-3156-7D4E-7021-F8127BF4D1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6444-C7E0-9545-A85D-F67C689A0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5596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78200" y="762000"/>
            <a:ext cx="3886200" cy="1295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9600" y="762000"/>
            <a:ext cx="11506200" cy="1295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2A13D9F-8996-C68D-7117-5AA33D1BB86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3831-737C-354D-A748-D95BB7011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216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8269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543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901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669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92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4197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203200"/>
            <a:ext cx="5229225" cy="1351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03200"/>
            <a:ext cx="15535275" cy="1351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8587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8746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2257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565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9287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7188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886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52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1820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2501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5998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1255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195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19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9867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5757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6513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0484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3676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9296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4303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9137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043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610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0004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6761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4538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0483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60601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888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8662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29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5177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74735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43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40303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8107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25720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42900"/>
            <a:ext cx="5257800" cy="1201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42900"/>
            <a:ext cx="15621000" cy="12011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0205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9701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3809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2450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360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8876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7891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295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9959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85999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47121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5098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8702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5257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18385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97667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0330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54102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2210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6936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767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52775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9485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0930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77021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669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8374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571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5438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62932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17489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84615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42431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5743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4609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3566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3792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8335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971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69855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24054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94980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27253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78023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40007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71246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275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21227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4151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6772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268D4D7-369E-6BD8-DD59-A2723EFAF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209169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DFB5D0D-3BE8-5F36-FB78-4A523AB8E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169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0787484-59DD-6298-1F8E-2E3DA6029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D0C3D2E-36BE-8012-53A6-8B85D01F1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D29B5203-D45C-2605-0627-CEF4D317C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67DAC9B-FC29-B229-C397-2022DA323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898DD7E9-8EB3-D27F-2B36-68D7CB61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03DD4D5-A3E1-BFE7-0492-3BF9ACF2D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907B108-C508-0AF7-D74B-7BF06330B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839AA55-74B5-FF7A-1FA9-7B4F97F3E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71500" y="3802063"/>
            <a:ext cx="93472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A5506B7-5CA8-628C-2BA5-530CAECA1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8020038-122F-ACBA-50D8-CFE09F295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209169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7F500E29-62D6-367B-9A63-F7C5A3545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762000"/>
            <a:ext cx="1554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81CD516-9FE5-31F1-ADD5-F338D6D3C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19600" y="3962400"/>
            <a:ext cx="1554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9CBDACB4-1E14-1D7B-AC85-7B8A4E31BDF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824450" y="12496800"/>
            <a:ext cx="4699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F5BC01B9-2B06-2E47-A1A5-FD81439B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9pPr>
    </p:titleStyle>
    <p:bodyStyle>
      <a:lvl1pPr marL="722313" indent="-682625" algn="l" rtl="0" eaLnBrk="0" fontAlgn="base" hangingPunct="0"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862013" indent="-568325" algn="l" rtl="0" eaLnBrk="0" fontAlgn="base" hangingPunct="0">
        <a:spcBef>
          <a:spcPts val="1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204913" indent="-454025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621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1193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39EAA3B4-46CC-E147-1606-5BACB9C2E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03200"/>
            <a:ext cx="20916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5D185C9-05E2-0BAE-F804-C26F5FEE1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911600"/>
            <a:ext cx="209169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3C810239-8172-9C6F-0587-5B1FF8A6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16900" cy="10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671F110-58CD-4DF8-5339-5B3AC8649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42900"/>
            <a:ext cx="194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D67388B7-1E16-0860-95E0-D9FDB3C23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16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88EC73A8-4D4C-059A-0E23-8EC2D41A9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CCCF476-65DB-356F-0465-7465ABE98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9A4F0446-B7FD-4D60-1FD3-2CBE78AD3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64CBC5-66B3-E2CC-D128-C8390D4F9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kandpaper.com/sca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AD2F5-4702-1551-B26C-04F41CC57CC9}"/>
              </a:ext>
            </a:extLst>
          </p:cNvPr>
          <p:cNvSpPr>
            <a:spLocks/>
          </p:cNvSpPr>
          <p:nvPr/>
        </p:nvSpPr>
        <p:spPr bwMode="auto">
          <a:xfrm>
            <a:off x="6132513" y="5318125"/>
            <a:ext cx="1211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29697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Connecting to Design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29697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SCALE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E3902002-31C1-999D-FB60-9A2700A9BD00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9E0FBA53-E5D6-6EE9-1F37-45036450CE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C5C02DB-C2E8-4972-6A7C-F537C419F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61604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F5B9-647F-C385-6317-B6B64702E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93FF18-5D8F-17A5-A7AB-6F93D37F2319}"/>
              </a:ext>
            </a:extLst>
          </p:cNvPr>
          <p:cNvSpPr>
            <a:spLocks/>
          </p:cNvSpPr>
          <p:nvPr/>
        </p:nvSpPr>
        <p:spPr bwMode="auto">
          <a:xfrm>
            <a:off x="8766175" y="3933825"/>
            <a:ext cx="6877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29697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principle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29697C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SCALE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16D85-9A5E-E1FD-719C-113D17867D07}"/>
              </a:ext>
            </a:extLst>
          </p:cNvPr>
          <p:cNvSpPr>
            <a:spLocks/>
          </p:cNvSpPr>
          <p:nvPr/>
        </p:nvSpPr>
        <p:spPr bwMode="auto">
          <a:xfrm>
            <a:off x="3873500" y="5391150"/>
            <a:ext cx="16675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FB0106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Scale</a:t>
            </a:r>
            <a:r>
              <a:rPr lang="en-US" altLang="en-US" sz="3600" b="1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</a:t>
            </a: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is the relative size of an object.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BFA44987-19A1-D9C3-BBFF-D586E692C930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F999B72-0FF1-DB25-D4A3-7783A15125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2141C63-9315-3B42-99B3-386D6763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868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BF37-9356-EEF5-A71E-A39455C58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E765C-E133-57E4-A1D2-59D1DA5969F8}"/>
              </a:ext>
            </a:extLst>
          </p:cNvPr>
          <p:cNvSpPr>
            <a:spLocks/>
          </p:cNvSpPr>
          <p:nvPr/>
        </p:nvSpPr>
        <p:spPr bwMode="auto">
          <a:xfrm>
            <a:off x="9591675" y="2984500"/>
            <a:ext cx="5226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2F648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TYPES OF SCALE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BB47B-7B84-8AD8-66A4-A5D53ACD106C}"/>
              </a:ext>
            </a:extLst>
          </p:cNvPr>
          <p:cNvSpPr>
            <a:spLocks/>
          </p:cNvSpPr>
          <p:nvPr/>
        </p:nvSpPr>
        <p:spPr bwMode="auto">
          <a:xfrm>
            <a:off x="9767888" y="4800600"/>
            <a:ext cx="4849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human 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D020A-92C3-4DEF-807A-9B83B6818951}"/>
              </a:ext>
            </a:extLst>
          </p:cNvPr>
          <p:cNvSpPr>
            <a:spLocks/>
          </p:cNvSpPr>
          <p:nvPr/>
        </p:nvSpPr>
        <p:spPr bwMode="auto">
          <a:xfrm>
            <a:off x="10125075" y="6350000"/>
            <a:ext cx="4137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small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8D880-2F72-FC27-5EA3-7DD59177903B}"/>
              </a:ext>
            </a:extLst>
          </p:cNvPr>
          <p:cNvSpPr>
            <a:spLocks/>
          </p:cNvSpPr>
          <p:nvPr/>
        </p:nvSpPr>
        <p:spPr bwMode="auto">
          <a:xfrm>
            <a:off x="10102850" y="7886700"/>
            <a:ext cx="4203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large scale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12BA1-7A41-10D0-3206-20ED94019918}"/>
              </a:ext>
            </a:extLst>
          </p:cNvPr>
          <p:cNvSpPr>
            <a:spLocks/>
          </p:cNvSpPr>
          <p:nvPr/>
        </p:nvSpPr>
        <p:spPr bwMode="auto">
          <a:xfrm>
            <a:off x="9269413" y="9436100"/>
            <a:ext cx="58277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hierarchal scale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8D8FE90A-04ED-631F-72A9-0E02E6752976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C8002EB1-FF5E-75FA-8992-176F9DAB1E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DF76E45-B59A-3B30-35E2-CC1AEF84E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455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14B6-CD16-4387-97AF-C5E75347F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481DBF-E75B-6BD0-1E29-503728CD68C6}"/>
              </a:ext>
            </a:extLst>
          </p:cNvPr>
          <p:cNvSpPr>
            <a:spLocks/>
          </p:cNvSpPr>
          <p:nvPr/>
        </p:nvSpPr>
        <p:spPr bwMode="auto">
          <a:xfrm>
            <a:off x="1998663" y="2259013"/>
            <a:ext cx="9053512" cy="2308225"/>
          </a:xfrm>
          <a:prstGeom prst="rect">
            <a:avLst/>
          </a:prstGeom>
          <a:noFill/>
          <a:ln>
            <a:noFill/>
          </a:ln>
        </p:spPr>
        <p:txBody>
          <a:bodyPr lIns="0" tIns="0" rIns="457200" bIns="0" anchor="ctr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Human figure = scale reference</a:t>
            </a:r>
          </a:p>
          <a:p>
            <a:pPr algn="l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Without it, size can feel ambiguous</a:t>
            </a:r>
          </a:p>
          <a:p>
            <a:pPr algn="l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We lose a ‘known measuring stick’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DCA8AD9-63A0-B329-ED90-CC40B096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1825" y="2259013"/>
            <a:ext cx="6969125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3600" b="1" dirty="0">
                <a:latin typeface="Century Gothic" panose="020B0502020202020204" pitchFamily="34" charset="0"/>
              </a:rPr>
              <a:t>CONTENT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Uncertainty / mystery of size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Can feel playful or surreal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Forces the viewer to guess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B3331A-030B-6350-0BA4-20607ED3F655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3837DD-0D65-479A-6C3A-D5B7836A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87191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human scale</a:t>
            </a:r>
          </a:p>
        </p:txBody>
      </p:sp>
      <p:pic>
        <p:nvPicPr>
          <p:cNvPr id="6" name="Picture 5" descr="A black square with a dot&#10;&#10;AI-generated content may be incorrect.">
            <a:extLst>
              <a:ext uri="{FF2B5EF4-FFF2-40B4-BE49-F238E27FC236}">
                <a16:creationId xmlns:a16="http://schemas.microsoft.com/office/drawing/2014/main" id="{D7BF8B67-7C91-797C-FB04-CB80957A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tree with flowers and mountains&#10;&#10;AI-generated content may be incorrect.">
            <a:extLst>
              <a:ext uri="{FF2B5EF4-FFF2-40B4-BE49-F238E27FC236}">
                <a16:creationId xmlns:a16="http://schemas.microsoft.com/office/drawing/2014/main" id="{0150F248-770B-9B8F-4824-D60DC5A6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0593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34F46C2-0885-8D91-91B6-6D0797B7929D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67800" cy="2249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Human figure provides quick comparison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C3ACA0-FAD8-C805-61F8-EAAF3CD5C53C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655175" cy="224948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Delicate / fragile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Cute / vulnerable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Invites care or protection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F70D5-609B-E545-7D81-491663152EC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6F4849D-31A7-DC3F-8D3D-27F519D7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23373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small scale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E18124DE-93C9-1219-5EC1-3C42F63F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Picture 10" descr="A tree with a person standing in a tree&#10;&#10;AI-generated content may be incorrect.">
            <a:extLst>
              <a:ext uri="{FF2B5EF4-FFF2-40B4-BE49-F238E27FC236}">
                <a16:creationId xmlns:a16="http://schemas.microsoft.com/office/drawing/2014/main" id="{599DD202-4A2A-11CB-6CE3-03311246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B69AC-1336-E523-F1F1-37BD8C9B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077B157-AFBB-896D-58F9-2BD4022B5528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67800" cy="2308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Human figure provides quick comparison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3A7A798-DC95-4283-F097-8D32BA5F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1825" y="2259013"/>
            <a:ext cx="9444038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Powerful / majestic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Awe / grandeur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Can feel overwhelming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CB9D31-7132-5B44-6C3D-CD1B55E8117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513CE5-3551-A1E3-46CB-F62E8428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29406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large scale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75F87FC-E534-80A8-B628-7DE9F34F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tree with flowers and mountains&#10;&#10;AI-generated content may be incorrect.">
            <a:extLst>
              <a:ext uri="{FF2B5EF4-FFF2-40B4-BE49-F238E27FC236}">
                <a16:creationId xmlns:a16="http://schemas.microsoft.com/office/drawing/2014/main" id="{A21984F1-DDF5-AB41-3DE9-CFCCEFAB0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57508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5807-C1DE-C36F-AABE-736FA195A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ADA17B-E1FD-49FC-1609-4EDAEF31CD7A}"/>
              </a:ext>
            </a:extLst>
          </p:cNvPr>
          <p:cNvSpPr>
            <a:spLocks/>
          </p:cNvSpPr>
          <p:nvPr/>
        </p:nvSpPr>
        <p:spPr bwMode="auto">
          <a:xfrm>
            <a:off x="2024063" y="2259013"/>
            <a:ext cx="9053512" cy="2185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Size used to show importance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Most important thing appears largest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Can override realistic depth/space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7C0D44-70CA-03C8-84B8-2226544E95C8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97267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4572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Dominance / priority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Visual ‘ranking’ of elements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40C699-F9B2-CD6F-2B1B-3A012830B7FA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4BC36B-06DE-04EE-61F3-3A6CA69D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75773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hierarchal scale</a:t>
            </a:r>
          </a:p>
        </p:txBody>
      </p:sp>
      <p:pic>
        <p:nvPicPr>
          <p:cNvPr id="6" name="Picture 5" descr="A black square with squares&#10;&#10;AI-generated content may be incorrect.">
            <a:extLst>
              <a:ext uri="{FF2B5EF4-FFF2-40B4-BE49-F238E27FC236}">
                <a16:creationId xmlns:a16="http://schemas.microsoft.com/office/drawing/2014/main" id="{9AB3A832-4196-66E5-E7E5-D9230393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yellow house and blue birdhouses on a green hill&#10;&#10;AI-generated content may be incorrect.">
            <a:extLst>
              <a:ext uri="{FF2B5EF4-FFF2-40B4-BE49-F238E27FC236}">
                <a16:creationId xmlns:a16="http://schemas.microsoft.com/office/drawing/2014/main" id="{94A18892-4BDC-61DA-F205-FE924DDDC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63038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84231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D86E6-07D2-FEF9-6DAA-54832904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68DEA80-6F6D-F089-7F39-787092FD3402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71600"/>
            <a:ext cx="20962938" cy="10515600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033AC7CF-8CAF-67FF-9F63-C8CDD158AE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0CE3036-5DE3-07D2-03BE-A4FE7874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7EE553B-629D-7773-0FF3-8169E3BB266D}"/>
              </a:ext>
            </a:extLst>
          </p:cNvPr>
          <p:cNvSpPr>
            <a:spLocks/>
          </p:cNvSpPr>
          <p:nvPr/>
        </p:nvSpPr>
        <p:spPr bwMode="auto">
          <a:xfrm>
            <a:off x="4089136" y="2514600"/>
            <a:ext cx="16256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MAKING THE CONNECTION</a:t>
            </a:r>
          </a:p>
          <a:p>
            <a:pPr algn="just" eaLnBrk="1" hangingPunct="1"/>
            <a:endParaRPr lang="en-US" altLang="en-US" sz="1000" b="1" dirty="0">
              <a:solidFill>
                <a:srgbClr val="0E7F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now have an understanding of how the element </a:t>
            </a:r>
            <a:r>
              <a:rPr lang="en-US" altLang="en-US" sz="3600" i="1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feels and what it can communicate; now take it a step further, strengthen your comprehension by applying this knowledge to your area of design! </a:t>
            </a: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r>
              <a:rPr lang="en-US" altLang="en-US" sz="38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COMMENTARY ON DESIGN</a:t>
            </a:r>
          </a:p>
          <a:p>
            <a:pPr algn="just" eaLnBrk="1" hangingPunct="1"/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Visit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Commentary on Design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</a:rPr>
              <a:t> 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for inspiration. </a:t>
            </a: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will discover how designers in the real world are employing the elements and principles of design in a variety of design fields!</a:t>
            </a:r>
          </a:p>
        </p:txBody>
      </p:sp>
    </p:spTree>
    <p:extLst>
      <p:ext uri="{BB962C8B-B14F-4D97-AF65-F5344CB8AC3E}">
        <p14:creationId xmlns:p14="http://schemas.microsoft.com/office/powerpoint/2010/main" val="24335687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Songti SC Regular"/>
        <a:cs typeface="Songti SC Regular"/>
      </a:majorFont>
      <a:minorFont>
        <a:latin typeface="Times New Roman"/>
        <a:ea typeface="Songti SC Regular"/>
        <a:cs typeface="Songti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Pages>0</Pages>
  <Words>585</Words>
  <Characters>0</Characters>
  <Application>Microsoft Macintosh PowerPoint</Application>
  <PresentationFormat>Custom</PresentationFormat>
  <Lines>0</Lines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</vt:lpstr>
      <vt:lpstr>Calibri</vt:lpstr>
      <vt:lpstr>Century Gothic</vt:lpstr>
      <vt:lpstr>Gill Sans</vt:lpstr>
      <vt:lpstr>Times New Roman</vt:lpstr>
      <vt:lpstr>Title &amp; Subtitle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1_Title &amp; Bullets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e-Ink and Paper,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Design — SCALE</dc:title>
  <dc:subject/>
  <dc:creator>Tracy Goodman</dc:creator>
  <cp:keywords/>
  <dc:description>© 2026 Tracy Goodman. All rights reserved. Licensed for instructional use by the purchasing instructor/institution only. No public reposting or AI-training use. </dc:description>
  <cp:lastModifiedBy>Tracy Goodman</cp:lastModifiedBy>
  <cp:revision>31</cp:revision>
  <dcterms:modified xsi:type="dcterms:W3CDTF">2026-04-19T18:52:24Z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e-Ink and Paper, LLC</vt:lpwstr>
  </property>
  <property fmtid="{D5CDD505-2E9C-101B-9397-08002B2CF9AE}" pid="3" name="Copyright">
    <vt:lpwstr>© 2026 Tracy Goodman. All rights reserved. Licensed for instructional use by the purchasing instructor/institution only. No public reposting or AI-training use.</vt:lpwstr>
  </property>
</Properties>
</file>