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</p:sldMasterIdLst>
  <p:notesMasterIdLst>
    <p:notesMasterId r:id="rId38"/>
  </p:notesMasterIdLst>
  <p:handoutMasterIdLst>
    <p:handoutMasterId r:id="rId39"/>
  </p:handoutMasterIdLst>
  <p:sldIdLst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5pPr>
    <a:lvl6pPr marL="22860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6pPr>
    <a:lvl7pPr marL="27432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7pPr>
    <a:lvl8pPr marL="32004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8pPr>
    <a:lvl9pPr marL="36576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66644"/>
  </p:normalViewPr>
  <p:slideViewPr>
    <p:cSldViewPr>
      <p:cViewPr varScale="1">
        <p:scale>
          <a:sx n="39" d="100"/>
          <a:sy n="39" d="100"/>
        </p:scale>
        <p:origin x="2296" y="16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5D3F08-6C88-659E-D0B8-16DEFA04E4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023BA-CAB2-89B1-A204-FA0F3D89AC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6B6DAF-F5D4-FA42-AFB9-1B5BEFF87EB7}" type="datetimeFigureOut">
              <a:rPr lang="en-US" altLang="en-US"/>
              <a:pPr>
                <a:defRPr/>
              </a:pPr>
              <a:t>4/19/26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5B238-D92F-A476-6B39-240BDE6E25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158DF-FC5F-0DD6-E571-9826D4924C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C52179-B829-1D4D-92F6-A40A65615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2AF2EC8E-6412-F36E-ADE2-5CCC8A78A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9CD089EB-8C36-0868-2C1E-A460A99C6CF9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Goal:</a:t>
            </a:r>
            <a:r>
              <a:rPr lang="en-US" dirty="0"/>
              <a:t> Set expectations: slides support teaching; textbook carries depth.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Commentary on Design:</a:t>
            </a:r>
            <a:r>
              <a:rPr lang="en-US" dirty="0"/>
              <a:t> Follow the link to explore real-world examples of these concepts in graphic design, fashion design, industrial design, interior design, media arts and animation, game art and design, and film and video.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3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Shallow space brings everything closer to you, great for detail and emotion, but it can also create pressure.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What feels “closest” to the picture plane?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is shallow space common (portraits, product shots, graphic layouts, close interiors)?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Your brain often interprets higher placement as farther away.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Gill Sans" panose="020B0502020104020203" pitchFamily="34" charset="-79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Rank objects from closest to farthest.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</a:t>
            </a:r>
            <a:r>
              <a:rPr lang="en-US" altLang="en-US" dirty="0">
                <a:latin typeface="Gill Sans" panose="020B0502020104020203" pitchFamily="34" charset="-79"/>
              </a:rPr>
              <a:t>: Where do you see vertical location used?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2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Gradients mimic how things look in real life as they recede, less contrast, lighter value, smaller scale.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Gill Sans" panose="020B0502020104020203" pitchFamily="34" charset="-79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Point to the most distant “step”.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8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Overlapping is a go-to strategy. If one object blocks another, our brain immediately places it in front of the other object.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06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Which visual cue is doing the most work, overlap, placement, or gradient?</a:t>
            </a:r>
          </a:p>
          <a:p>
            <a:r>
              <a:rPr lang="en-US" altLang="en-US" dirty="0">
                <a:latin typeface="Gill Sans" panose="020B0502020104020203" pitchFamily="34" charset="-79"/>
              </a:rPr>
              <a:t>The composition feels more spatial when with multiple visual cues; our brain gets consistent evidence. </a:t>
            </a:r>
          </a:p>
          <a:p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If you removed one cue, which would hurt depth the most?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5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A one-point perspective can feel like you’re being pulled straight into the composition.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</a:t>
            </a:r>
            <a:r>
              <a:rPr lang="en-US" altLang="en-US" dirty="0">
                <a:latin typeface="Gill Sans" panose="020B0502020104020203" pitchFamily="34" charset="-79"/>
              </a:rPr>
              <a:t>: Why might a designer want that “tunnel’ pull”?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3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A two-point perspective is the common “street corner” view; edges recede left and right.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is two-point essential (product sketching, interiors)?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20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The third point creates an exaggerated sense of height or depth, producing a dramatic “towering” or “plunging” feeling.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 you see 3-point used (superhero shots, skyscrapers, dynamic game scenes)?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Transition: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Now we’ll apply these concepts to your own design field through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Making the Connection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and the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Commentary on Design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examples.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14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Goal: Turn vocabulary into observation + analysis.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0" dirty="0">
                <a:latin typeface="Gill Sans" panose="020B0502020104020203" pitchFamily="34" charset="-79"/>
              </a:rPr>
              <a:t>Your job is to spot the illusion of space in the real world and describe it using our terms, picture plane, horizon line, vanishing point, and foreground / middle ground / background, plus the viewpoint (internal vs. external; eye-level, worm’s eye, bird’s eye) and the space-building strategies (deep vs. shallow space, vertical location, gradients, overlapping, and linear perspective: one-, two-, or three-point), then connect those choices to how the scene feels (included vs. excluded, close vs. expansive) and what it communicates.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These concepts help us describe where objects sit within a composition, explain how a sense of depth is created, and predict how the viewer’s eye will travel through the image. 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9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When the subject’s gaze connects to us, our brain creates a psychic line, and we feel included. 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Do you feel like the bird ‘connects’ with you? What creates that connection?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 you see internal view used (ads, portraits, social media, film close-ups)?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6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Without a connection back to us, we are simply looking at the composition, not participating in it.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ill Sans" panose="020B0502020104020203" pitchFamily="34" charset="-79"/>
              </a:rPr>
              <a:t>Describe the mood shift in 2–3 words.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ill Sans" panose="020B0502020104020203" pitchFamily="34" charset="-79"/>
              </a:rPr>
              <a:t>How does the lack of eye contact change the mood?</a:t>
            </a:r>
          </a:p>
          <a:p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When is external view useful (establishing shots, product context, storytelling distance)?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1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If you can find the horizon line, you can tell where the viewer is standing, even if it’s not drawn.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9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Eye-level usually feels the least stylized, like normal human viewing and emotional neutrality.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is the horizon line? Do you feel like the viewer is sitting or standing?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 you see eye-level used most (interviews, product demos, everyday photography)?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9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This extreme worm’s eye view makes the tree big and powerful, perhaps threatening. 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Do you feel included, or intimidated? Why?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is worm’s eye used intentionally (architecture shots, heroes, ads, horror)?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A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bird’s eye point of view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occurs when we are looking down at an object</a:t>
            </a:r>
            <a:r>
              <a:rPr lang="en-US" dirty="0">
                <a:effectLst/>
              </a:rPr>
              <a:t> 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An internal space can also be established in an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extreme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bird’s eye view.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Gill Sans" charset="0"/>
              <a:ea typeface="+mn-ea"/>
              <a:cs typeface="+mn-cs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Do you feel included in the composition? Do you feel that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you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are looking down at the tree? </a:t>
            </a: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do you see bird’s eye used (games, choreography shots)?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5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Deep space can create the sense that the world continues beyond the picture.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Where is deep space useful (world-building, environment design)?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0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T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0E8D6B8-A0C1-9748-7D82-8F4B4E49EA2A}"/>
              </a:ext>
            </a:extLst>
          </p:cNvPr>
          <p:cNvSpPr txBox="1">
            <a:spLocks/>
          </p:cNvSpPr>
          <p:nvPr userDrawn="1"/>
        </p:nvSpPr>
        <p:spPr>
          <a:xfrm>
            <a:off x="293688" y="12801600"/>
            <a:ext cx="23796625" cy="561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2860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7432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2004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6576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to Design, Second Edition,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Tracy Goodman  © 2026 e-Ink and Paper | Instructor use only. Unauthorized reproduction or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716204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700079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08013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31239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95469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57674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12671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2168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66474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265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05026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4734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0"/>
            <a:ext cx="5229225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15535275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4678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73263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19381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76622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91697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09754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79575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86782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2688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21573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770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78835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9870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00882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05265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41223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872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50423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66797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55512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05595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5343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45093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7141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41268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625465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962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35002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390593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15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213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87230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911886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45741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8222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36449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31433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0810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8398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90736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0580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47221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94743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35392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5989525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0272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06887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634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50999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85094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71254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2057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D93D820-E268-AF90-4DA0-CB25917567A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23A0-EC0E-214A-88F3-DA80C83F6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74991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8F8C560-96B3-D05A-7345-517622C95E1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0367-0C0B-EB4A-8E13-5019E6FFD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21630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C4E82F5-ADD3-3B0E-D18A-B2508745585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82D4-6EC4-0845-B4ED-35839C184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0791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3962400"/>
            <a:ext cx="76962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962400"/>
            <a:ext cx="769620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DC4D9EC-0A9A-DEAC-4A28-AD0025C9123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3B63-02E9-214A-BAC8-E57ACDBE5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1587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B3574D8-0767-8CCA-68ED-7AB8530B8CE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0733-00B2-FD49-B715-74B9F7F47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575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139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7043CEC-A1E4-58A6-BA88-851F690CBAE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4D73-398E-4649-95F5-9781EE0D9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193903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04B5DCC-4D9B-29E6-2AC2-EEB53C327AF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FD3F-8480-2A46-ADC6-E2A5BD506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6083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9AFF7B9-4025-1003-1746-87612E522F8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C142-BE52-0D4E-A424-5A544C3B1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1664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27DC054-FF89-F7C6-388E-3716A1815BB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D865-14CB-E845-BC34-E4FD66F74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90395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ECA3A84-432C-DE13-5152-7F12559FF11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7885-C10E-8043-900B-6E94A2122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389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78200" y="762000"/>
            <a:ext cx="3886200" cy="1295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9600" y="762000"/>
            <a:ext cx="11506200" cy="1295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8BBD52A-65D8-9E45-C518-6A0F81641A9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D1568-7F6C-7C47-A3D8-0CDBC22E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9678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1318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8864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5265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1178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9213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7741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203200"/>
            <a:ext cx="5229225" cy="1351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03200"/>
            <a:ext cx="15535275" cy="1351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6428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462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3716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1602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61346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90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3761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54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5730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147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83610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0312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195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19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096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07198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85011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36285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4087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3829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4259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75677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6714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5896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73359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41474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30748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7983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83221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1052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305767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5509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61494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30873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8560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13002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0784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06739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42900"/>
            <a:ext cx="5257800" cy="1201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42900"/>
            <a:ext cx="15621000" cy="12011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75467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395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21487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1100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78645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72293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92660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18922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243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692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2979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79208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8702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19357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8033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75946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0079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63547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82347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73348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01517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64712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16001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67934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09418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89908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205589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320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7852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23163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91070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43323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619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22329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5938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41535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02432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34026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7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10167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03269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09283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79114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22773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30730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479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08830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17540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91745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4095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324CD85-D76E-FB70-FF55-93AF4F078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209169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2836AED-25F8-ADA4-654C-6D6932B8B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7061200"/>
            <a:ext cx="209169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43C4B9C9-9F02-6C70-0721-8B7540317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0C0DC06-DA12-7762-84BE-E5AEECE07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DF850BF7-5865-92CA-411B-AD92D729A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4112BA8-35B9-9F91-376A-7FA5A445A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81E547D7-82BE-B466-C2ED-D887BE88B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E7F9F8A-6608-E965-50F6-13F49B4F9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3AD2F59-BA9D-0C19-341D-03591F283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4C49595-9F4D-E18D-2C4B-5C5916894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71500" y="3802063"/>
            <a:ext cx="93472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E53B476A-B8E0-92FC-7C61-5B6226C65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AB8602A-BF6A-2DEA-1327-DB959F9E9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209169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DFFFFA9B-46AD-D86F-9BA8-B916033EC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762000"/>
            <a:ext cx="1554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101600" rIns="182858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638E89A-DD24-0B3B-7F6A-620EE2414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19600" y="3962400"/>
            <a:ext cx="1554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101600" rIns="182858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56F9CBD9-3EDB-C067-8DF2-34590B088F1D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7824450" y="12496800"/>
            <a:ext cx="469900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defRPr>
            </a:lvl1pPr>
          </a:lstStyle>
          <a:p>
            <a:pPr>
              <a:defRPr/>
            </a:pPr>
            <a:fld id="{47CCC1C0-565D-3949-B6F2-414F45408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Times New Roman" charset="0"/>
          <a:ea typeface="Songti SC Regular" charset="-122"/>
          <a:cs typeface="Songti SC Regular" charset="-122"/>
          <a:sym typeface="Times New Roman" charset="0"/>
        </a:defRPr>
      </a:lvl9pPr>
    </p:titleStyle>
    <p:bodyStyle>
      <a:lvl1pPr marL="722313" indent="-682625" algn="l" rtl="0" eaLnBrk="0" fontAlgn="base" hangingPunct="0"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862013" indent="-568325" algn="l" rtl="0" eaLnBrk="0" fontAlgn="base" hangingPunct="0">
        <a:spcBef>
          <a:spcPts val="1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204913" indent="-454025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62113" indent="-454025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119313" indent="-454025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33A377A9-F8B8-BD34-195C-C266C3DF6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03200"/>
            <a:ext cx="20916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6D63F8E-1177-37FC-583D-F1A31E10A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911600"/>
            <a:ext cx="20916900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C0A0359-78C8-9335-8E2B-65892FF9D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16900" cy="101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28AE16DE-13A6-2CAF-DF2E-FF1EC363C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42900"/>
            <a:ext cx="194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7FCC20A7-DD2C-3911-1CCA-0F7B08057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169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7ED8DC6-D6D6-B54C-AA23-CAFAE0BE1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EAAC8E8-71DF-4FC5-B4A7-957CAA7FC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B3356C41-E200-742D-0737-BBBF7288F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751DCCE-3DDF-86FB-7DC8-E0D9B6EE9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kandpaper.com/spac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7CD5D5-66CC-845D-0810-9C1295917292}"/>
              </a:ext>
            </a:extLst>
          </p:cNvPr>
          <p:cNvSpPr>
            <a:spLocks/>
          </p:cNvSpPr>
          <p:nvPr/>
        </p:nvSpPr>
        <p:spPr bwMode="auto">
          <a:xfrm>
            <a:off x="3543300" y="5321300"/>
            <a:ext cx="1729898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Connecting to Design </a:t>
            </a:r>
            <a:r>
              <a:rPr lang="en-US" altLang="en-US" sz="640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ILLUSION OF SPACE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5A2B9DB9-0D06-B51E-22BB-285C829B5242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A3EBD908-B99A-2222-3888-DAF884B942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7A3C663-E665-B79B-63FE-052832AF1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708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73C18-7A73-C25A-B8A1-076EDBF2F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CFC27B5-650F-BAFB-9336-2A1632CB08EF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9053513" cy="21923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Looking down at the subject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Viewer positioned above the subject</a:t>
            </a:r>
            <a:b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E95894-30E0-567C-C0EA-10E98744FFDF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10629900" cy="2192337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  <a:r>
              <a:rPr lang="en-US" alt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Control / overview / distance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Can create internal space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Extreme bird’s eye can feel immersive</a:t>
            </a:r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0865EC-219A-D326-3E3A-7F13DD54F36F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8309BE1-B7B3-380F-6D1D-119985C14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454525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bird’s eye view</a:t>
            </a:r>
          </a:p>
        </p:txBody>
      </p:sp>
      <p:pic>
        <p:nvPicPr>
          <p:cNvPr id="6" name="Picture 5" descr="A person standing on a tall pyramid&#10;&#10;AI-generated content may be incorrect.">
            <a:extLst>
              <a:ext uri="{FF2B5EF4-FFF2-40B4-BE49-F238E27FC236}">
                <a16:creationId xmlns:a16="http://schemas.microsoft.com/office/drawing/2014/main" id="{38DDAF00-83F9-A211-5357-5F242696B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lose-up of a flower design&#10;&#10;AI-generated content may be incorrect.">
            <a:extLst>
              <a:ext uri="{FF2B5EF4-FFF2-40B4-BE49-F238E27FC236}">
                <a16:creationId xmlns:a16="http://schemas.microsoft.com/office/drawing/2014/main" id="{A88E0AF9-52C7-9C3F-82C6-2FF96AAB5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47314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17D8-54E6-633F-12FD-686868A4B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55752-B85C-9B14-4E01-6CA5C7775688}"/>
              </a:ext>
            </a:extLst>
          </p:cNvPr>
          <p:cNvSpPr>
            <a:spLocks/>
          </p:cNvSpPr>
          <p:nvPr/>
        </p:nvSpPr>
        <p:spPr bwMode="auto">
          <a:xfrm>
            <a:off x="6543675" y="3289300"/>
            <a:ext cx="11352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CREATING THE ILLUSION OF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A89C7C-EF75-EBF6-3E89-DDC934AE5FFF}"/>
              </a:ext>
            </a:extLst>
          </p:cNvPr>
          <p:cNvSpPr>
            <a:spLocks/>
          </p:cNvSpPr>
          <p:nvPr/>
        </p:nvSpPr>
        <p:spPr bwMode="auto">
          <a:xfrm>
            <a:off x="9891713" y="4878388"/>
            <a:ext cx="4641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deep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B97CE4-F929-156D-7B4B-270701ABD41A}"/>
              </a:ext>
            </a:extLst>
          </p:cNvPr>
          <p:cNvSpPr>
            <a:spLocks/>
          </p:cNvSpPr>
          <p:nvPr/>
        </p:nvSpPr>
        <p:spPr bwMode="auto">
          <a:xfrm>
            <a:off x="9582150" y="6110288"/>
            <a:ext cx="5259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shallow space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F2ED6-F6F2-F17B-4A60-DD8C4C1445C8}"/>
              </a:ext>
            </a:extLst>
          </p:cNvPr>
          <p:cNvSpPr>
            <a:spLocks/>
          </p:cNvSpPr>
          <p:nvPr/>
        </p:nvSpPr>
        <p:spPr bwMode="auto">
          <a:xfrm>
            <a:off x="9242425" y="7342188"/>
            <a:ext cx="59102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vertical location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9FF51A-5DC0-3CEF-860F-DA8034851D58}"/>
              </a:ext>
            </a:extLst>
          </p:cNvPr>
          <p:cNvSpPr>
            <a:spLocks/>
          </p:cNvSpPr>
          <p:nvPr/>
        </p:nvSpPr>
        <p:spPr bwMode="auto">
          <a:xfrm>
            <a:off x="10399713" y="8574088"/>
            <a:ext cx="3638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gradients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D3A48B-CCFE-6A94-0750-68421C1C87D9}"/>
              </a:ext>
            </a:extLst>
          </p:cNvPr>
          <p:cNvSpPr>
            <a:spLocks/>
          </p:cNvSpPr>
          <p:nvPr/>
        </p:nvSpPr>
        <p:spPr bwMode="auto">
          <a:xfrm>
            <a:off x="9931400" y="9805988"/>
            <a:ext cx="4570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overlapping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7D16A8E1-CF7B-FFE2-AA23-7FE68CC93B27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91813506-0586-96F3-A7E8-630D288553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BDD23D74-7E27-0085-FBB2-B0D1DFEC9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06440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F913F-DC9B-1877-2C4A-CFB8DE2B6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1776768-3275-F0C0-802F-1C39BDBF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1800"/>
            <a:ext cx="5562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The illusion of deep space is created when the distance between foreground and background appears to be far apart from one another. </a:t>
            </a:r>
            <a:endParaRPr lang="en-US" altLang="en-US" sz="28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E39B3-32DE-DB64-75AF-C13685A7B1C1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5129AA-24F8-52D9-3505-26532F25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690938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deep space</a:t>
            </a:r>
          </a:p>
        </p:txBody>
      </p:sp>
      <p:pic>
        <p:nvPicPr>
          <p:cNvPr id="5" name="Picture 4" descr="A black and white pixelated arrow&#10;&#10;AI-generated content may be incorrect.">
            <a:extLst>
              <a:ext uri="{FF2B5EF4-FFF2-40B4-BE49-F238E27FC236}">
                <a16:creationId xmlns:a16="http://schemas.microsoft.com/office/drawing/2014/main" id="{472EEBDB-A963-9339-C432-6A9186C4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46025" cy="8839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12756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D318F-7FC2-1E18-5444-2ABCC36A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26A41-C4B3-5379-702A-35C13E4B9D7C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6F66501-EBB7-F626-E1F7-90CD02BF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241800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shallow space</a:t>
            </a:r>
          </a:p>
        </p:txBody>
      </p:sp>
      <p:pic>
        <p:nvPicPr>
          <p:cNvPr id="4" name="Picture 3" descr="A group of squares with different shades of gray&#10;&#10;AI-generated content may be incorrect.">
            <a:extLst>
              <a:ext uri="{FF2B5EF4-FFF2-40B4-BE49-F238E27FC236}">
                <a16:creationId xmlns:a16="http://schemas.microsoft.com/office/drawing/2014/main" id="{56216E1E-49E2-CEB6-E480-5F13EBF9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46025" cy="8839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CDAC8C1-8BB2-1956-0997-3F5FB9F6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1800"/>
            <a:ext cx="556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The illusion of shallow space is created when the distance between foreground and background appears to be closer together. 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463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623FC-D3DC-BA09-A5E3-95A19312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D13A0F-96F4-DEA0-33DA-77D383A513D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04F9194-9E6B-B1EA-6097-13A75A661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822825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vertical location</a:t>
            </a:r>
          </a:p>
        </p:txBody>
      </p:sp>
      <p:pic>
        <p:nvPicPr>
          <p:cNvPr id="4" name="Picture 3" descr="A black squares on a white background&#10;&#10;AI-generated content may be incorrect.">
            <a:extLst>
              <a:ext uri="{FF2B5EF4-FFF2-40B4-BE49-F238E27FC236}">
                <a16:creationId xmlns:a16="http://schemas.microsoft.com/office/drawing/2014/main" id="{252CCA60-8C6B-CF54-C36B-9138A162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46025" cy="8839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F2B6191-1DA8-6CBD-1264-50B94BF9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1800"/>
            <a:ext cx="5562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Creating the illusion of space by vertical location is achieved by placing the objects in the background higher up than those in the foreground. 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57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9A149-C055-2F8C-D472-716885FE5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716BB-1802-E50F-22C6-5D7A654E780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9BBF0E-7667-D01A-86A7-7432DB18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2787650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gradients</a:t>
            </a:r>
          </a:p>
        </p:txBody>
      </p:sp>
      <p:pic>
        <p:nvPicPr>
          <p:cNvPr id="4" name="Picture 3" descr="A group of squares in different colors&#10;&#10;AI-generated content may be incorrect.">
            <a:extLst>
              <a:ext uri="{FF2B5EF4-FFF2-40B4-BE49-F238E27FC236}">
                <a16:creationId xmlns:a16="http://schemas.microsoft.com/office/drawing/2014/main" id="{9D383209-4290-720C-1503-51229A3E0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46025" cy="8839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CFB5846-FB57-CA23-CCBE-CE2FAB4D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1800"/>
            <a:ext cx="556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Creating the illusion of space by gradients is achieved by the gradual change in value and gradual decreasing size of the objects. 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189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2A49-7709-2D19-98F6-AB2D1A79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67A2B9-135C-47AF-1783-BE75BA0AE558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AB51AF6-8BF2-601A-E9A0-40928244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625850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overlapping</a:t>
            </a:r>
          </a:p>
        </p:txBody>
      </p:sp>
      <p:pic>
        <p:nvPicPr>
          <p:cNvPr id="4" name="Picture 3" descr="A group of squares in different colors&#10;&#10;AI-generated content may be incorrect.">
            <a:extLst>
              <a:ext uri="{FF2B5EF4-FFF2-40B4-BE49-F238E27FC236}">
                <a16:creationId xmlns:a16="http://schemas.microsoft.com/office/drawing/2014/main" id="{782243E1-2C2F-CC64-4BA3-7FF3A12B9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50788" cy="88423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75BC2E0-EAE7-8D91-C95E-B98ACFCC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971800"/>
            <a:ext cx="5562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Creating the illusion of space by overlapping is achieved by representing objects in the foreground as overlapping the objects in the background. 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770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E4F9-5EA8-9948-AE2C-F9A3CC82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D3E941-4BDD-B0BD-459C-BADD01218EFD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10207625" cy="2249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Vertical location + gradients + overlapping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More value steps = deeper space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Foreground clarity establishes ‘closest’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1E51A3-8549-8937-4165-BBA7E9661B0F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10820400" cy="2249487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Natural progression into distance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More realistic depth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Stronger visual navigation through the scene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636EAD-B936-1C3D-0321-D83E3AEE0F24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E8B622-AEEA-93DE-2C5A-19EFB1ED8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824288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combination</a:t>
            </a:r>
          </a:p>
        </p:txBody>
      </p:sp>
      <p:pic>
        <p:nvPicPr>
          <p:cNvPr id="6" name="Picture 5" descr="A black and grey squares&#10;&#10;AI-generated content may be incorrect.">
            <a:extLst>
              <a:ext uri="{FF2B5EF4-FFF2-40B4-BE49-F238E27FC236}">
                <a16:creationId xmlns:a16="http://schemas.microsoft.com/office/drawing/2014/main" id="{0BD8DEB9-9675-F799-4654-53F2AA7A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landscape with trees and flowers&#10;&#10;AI-generated content may be incorrect.">
            <a:extLst>
              <a:ext uri="{FF2B5EF4-FFF2-40B4-BE49-F238E27FC236}">
                <a16:creationId xmlns:a16="http://schemas.microsoft.com/office/drawing/2014/main" id="{E40193D0-54D9-0638-B009-0567154FE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08198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EDAD1-D2D3-B433-3592-951993AC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2BDEBF-87AB-C4B7-E214-B0E2701DDE05}"/>
              </a:ext>
            </a:extLst>
          </p:cNvPr>
          <p:cNvSpPr>
            <a:spLocks/>
          </p:cNvSpPr>
          <p:nvPr/>
        </p:nvSpPr>
        <p:spPr bwMode="auto">
          <a:xfrm>
            <a:off x="9118600" y="3378200"/>
            <a:ext cx="61229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LINER PERSPECTIVE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FC49B-43E4-AAEF-E027-D48C0C5B26B3}"/>
              </a:ext>
            </a:extLst>
          </p:cNvPr>
          <p:cNvSpPr>
            <a:spLocks/>
          </p:cNvSpPr>
          <p:nvPr/>
        </p:nvSpPr>
        <p:spPr bwMode="auto">
          <a:xfrm>
            <a:off x="8226425" y="5207000"/>
            <a:ext cx="7907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one-point perspective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81CF0-E044-2086-CAC6-920F2C3F302F}"/>
              </a:ext>
            </a:extLst>
          </p:cNvPr>
          <p:cNvSpPr>
            <a:spLocks/>
          </p:cNvSpPr>
          <p:nvPr/>
        </p:nvSpPr>
        <p:spPr bwMode="auto">
          <a:xfrm>
            <a:off x="8242300" y="6438900"/>
            <a:ext cx="7845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two-point perspective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59F0F-1AD5-BA50-F22C-0C208942B94D}"/>
              </a:ext>
            </a:extLst>
          </p:cNvPr>
          <p:cNvSpPr>
            <a:spLocks/>
          </p:cNvSpPr>
          <p:nvPr/>
        </p:nvSpPr>
        <p:spPr bwMode="auto">
          <a:xfrm>
            <a:off x="8018463" y="7670800"/>
            <a:ext cx="8337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three-point perspective</a:t>
            </a:r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A458787A-5C15-B645-E0C4-1BF695755A5D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5860D16-328D-5020-995E-A0DA749E60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81AC3AF-5F44-959F-C598-817520CD0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4770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FD49C-9CA1-4AB6-312E-ED16D3D8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51A24B-2119-99DD-AD79-5A9F2DBA95FC}"/>
              </a:ext>
            </a:extLst>
          </p:cNvPr>
          <p:cNvSpPr>
            <a:spLocks/>
          </p:cNvSpPr>
          <p:nvPr/>
        </p:nvSpPr>
        <p:spPr bwMode="auto">
          <a:xfrm>
            <a:off x="1984375" y="2971800"/>
            <a:ext cx="5562600" cy="92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A one-point perspective is a method for creating the illusion of space on a 2-dimensional surface by showing parallel lines as converging on </a:t>
            </a:r>
            <a:r>
              <a:rPr lang="en-US" altLang="en-US" i="1" dirty="0">
                <a:latin typeface="Century Gothic" panose="020B0502020202020204" pitchFamily="34" charset="0"/>
              </a:rPr>
              <a:t>one</a:t>
            </a:r>
            <a:r>
              <a:rPr lang="en-US" altLang="en-US" dirty="0">
                <a:latin typeface="Century Gothic" panose="020B0502020202020204" pitchFamily="34" charset="0"/>
              </a:rPr>
              <a:t> vanishing point on the horizon line, while the objects are parallel to the picture plane. </a:t>
            </a:r>
            <a:endParaRPr lang="en-US" alt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 eaLnBrk="1" hangingPunct="1"/>
            <a:endParaRPr lang="en-US" altLang="en-US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574C74-9564-F1F7-1575-8B3CE2BA2211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189099B-0A42-8E80-8F6A-30348F98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6062663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kinesthetic empathy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99DF7D0-289F-3D25-5494-4012666B1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6619875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one-point perspective</a:t>
            </a:r>
          </a:p>
        </p:txBody>
      </p:sp>
      <p:pic>
        <p:nvPicPr>
          <p:cNvPr id="8" name="Picture 7" descr="A diagram of a line and point&#10;&#10;AI-generated content may be incorrect.">
            <a:extLst>
              <a:ext uri="{FF2B5EF4-FFF2-40B4-BE49-F238E27FC236}">
                <a16:creationId xmlns:a16="http://schemas.microsoft.com/office/drawing/2014/main" id="{CB56F7BB-ACFF-10D2-98C0-429165B2E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50788" cy="88423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96349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CFF52-21DA-3ECA-7A93-9BFF7507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F4034-4602-728F-D8A7-9E53B9AC26C6}"/>
              </a:ext>
            </a:extLst>
          </p:cNvPr>
          <p:cNvSpPr>
            <a:spLocks/>
          </p:cNvSpPr>
          <p:nvPr/>
        </p:nvSpPr>
        <p:spPr bwMode="auto">
          <a:xfrm>
            <a:off x="6200775" y="3937000"/>
            <a:ext cx="120062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principle </a:t>
            </a:r>
            <a:r>
              <a:rPr lang="en-US" altLang="en-US" sz="640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ILLUSION OF SPACE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F5039-DC69-CE41-3450-F718913119E0}"/>
              </a:ext>
            </a:extLst>
          </p:cNvPr>
          <p:cNvSpPr>
            <a:spLocks/>
          </p:cNvSpPr>
          <p:nvPr/>
        </p:nvSpPr>
        <p:spPr bwMode="auto">
          <a:xfrm>
            <a:off x="3135313" y="5641975"/>
            <a:ext cx="181356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>
            <a:lvl1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The </a:t>
            </a:r>
            <a:r>
              <a:rPr lang="en-US" altLang="en-US" sz="3600" b="1">
                <a:solidFill>
                  <a:srgbClr val="FB0106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illusion of space</a:t>
            </a: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is the representation of depth on a 2-dimensional surface.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14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Though we mostly think of space as the distance between objects that are far apart from one another, the illusion of space can also feel very shallow.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A5D1C86-3A6C-37EC-1497-F7BC5388BA0A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7CF1F9CF-553B-8C18-9877-98B2D38840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E3A28D5-B529-3CF3-99C1-C4F6829F0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55258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6F580-6844-A145-D9A7-E082A6FF5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F6D015-F189-A7CA-631E-3B39B3F59BD8}"/>
              </a:ext>
            </a:extLst>
          </p:cNvPr>
          <p:cNvSpPr>
            <a:spLocks/>
          </p:cNvSpPr>
          <p:nvPr/>
        </p:nvSpPr>
        <p:spPr bwMode="auto">
          <a:xfrm>
            <a:off x="1984375" y="2971800"/>
            <a:ext cx="55626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>
                <a:latin typeface="Century Gothic" panose="020B0502020202020204" pitchFamily="34" charset="0"/>
              </a:rPr>
              <a:t>A two-point perspective is a method for creating the illusion of space on a 2-dimensional surface by showing parallel lines as converging on </a:t>
            </a:r>
            <a:r>
              <a:rPr lang="en-US" altLang="en-US" i="1">
                <a:latin typeface="Century Gothic" panose="020B0502020202020204" pitchFamily="34" charset="0"/>
              </a:rPr>
              <a:t>two </a:t>
            </a:r>
            <a:r>
              <a:rPr lang="en-US" altLang="en-US">
                <a:latin typeface="Century Gothic" panose="020B0502020202020204" pitchFamily="34" charset="0"/>
              </a:rPr>
              <a:t>vanishing points on the horizon line, while the objects are seen at an angle to the picture plane. 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57FDC-0036-0435-0EEF-0E1DCEB5BE6C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27F52B-75FD-2A93-35E2-AFCBEF013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6062663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kinesthetic empathy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848C7EE-9547-AEDE-A53B-79185BE9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6564313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two-point perspective</a:t>
            </a:r>
          </a:p>
        </p:txBody>
      </p:sp>
      <p:pic>
        <p:nvPicPr>
          <p:cNvPr id="6" name="Picture 5" descr="A drawing of a couple of cubes&#10;&#10;AI-generated content may be incorrect.">
            <a:extLst>
              <a:ext uri="{FF2B5EF4-FFF2-40B4-BE49-F238E27FC236}">
                <a16:creationId xmlns:a16="http://schemas.microsoft.com/office/drawing/2014/main" id="{67CB63F4-BDDE-8684-C7B2-F376152D1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50788" cy="88423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77111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4B632-F6C0-0A63-5F50-55D7E1A5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F5B8C0-47BB-7FA4-2980-E9F6BAB16F0D}"/>
              </a:ext>
            </a:extLst>
          </p:cNvPr>
          <p:cNvSpPr>
            <a:spLocks/>
          </p:cNvSpPr>
          <p:nvPr/>
        </p:nvSpPr>
        <p:spPr bwMode="auto">
          <a:xfrm>
            <a:off x="1984375" y="2951163"/>
            <a:ext cx="5562600" cy="915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dirty="0">
                <a:latin typeface="Century Gothic" panose="020B0502020202020204" pitchFamily="34" charset="0"/>
              </a:rPr>
              <a:t>A three-point perspective is a method for creating the illusion of space on a 2-dimensional surface by showing parallel lines as converging on </a:t>
            </a:r>
            <a:r>
              <a:rPr lang="en-US" altLang="en-US" i="1" dirty="0">
                <a:latin typeface="Century Gothic" panose="020B0502020202020204" pitchFamily="34" charset="0"/>
              </a:rPr>
              <a:t>two </a:t>
            </a:r>
            <a:r>
              <a:rPr lang="en-US" altLang="en-US" dirty="0">
                <a:latin typeface="Century Gothic" panose="020B0502020202020204" pitchFamily="34" charset="0"/>
              </a:rPr>
              <a:t>vanishing points on the horizon line, plus a </a:t>
            </a:r>
            <a:r>
              <a:rPr lang="en-US" altLang="en-US" i="1" dirty="0">
                <a:latin typeface="Century Gothic" panose="020B0502020202020204" pitchFamily="34" charset="0"/>
              </a:rPr>
              <a:t>third</a:t>
            </a:r>
            <a:r>
              <a:rPr lang="en-US" altLang="en-US" dirty="0">
                <a:latin typeface="Century Gothic" panose="020B0502020202020204" pitchFamily="34" charset="0"/>
              </a:rPr>
              <a:t> vanishing point placed above or below the eye level. </a:t>
            </a:r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2A634-90ED-9FFC-A235-BFD43F0E1FEA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EEC9848-5CDE-8E75-4435-F9A5A803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7013575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three-point perspective</a:t>
            </a:r>
          </a:p>
        </p:txBody>
      </p:sp>
      <p:pic>
        <p:nvPicPr>
          <p:cNvPr id="5" name="Picture 4" descr="A diagram of a cube with red lines and green lines&#10;&#10;AI-generated content may be incorrect.">
            <a:extLst>
              <a:ext uri="{FF2B5EF4-FFF2-40B4-BE49-F238E27FC236}">
                <a16:creationId xmlns:a16="http://schemas.microsoft.com/office/drawing/2014/main" id="{8CEB4B4C-8278-B0B0-7BBD-8BDD42A18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50788" cy="88423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531861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2DB28-34C3-D1A1-792F-ADBEBC73C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B710FAE9-B39D-1699-7FAC-F0E311A74B01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71600"/>
            <a:ext cx="20962938" cy="10515600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21A6B4D7-4895-D496-FDCC-24B2DD451A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8889479-DA8E-0338-91F4-2693E310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0997104-C0D9-877A-3C1C-8B22930D1C30}"/>
              </a:ext>
            </a:extLst>
          </p:cNvPr>
          <p:cNvSpPr>
            <a:spLocks/>
          </p:cNvSpPr>
          <p:nvPr/>
        </p:nvSpPr>
        <p:spPr bwMode="auto">
          <a:xfrm>
            <a:off x="4089136" y="2514600"/>
            <a:ext cx="162560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MAKING THE CONNECTION</a:t>
            </a:r>
          </a:p>
          <a:p>
            <a:pPr algn="just" eaLnBrk="1" hangingPunct="1"/>
            <a:endParaRPr lang="en-US" altLang="en-US" sz="1000" b="1" dirty="0">
              <a:solidFill>
                <a:srgbClr val="0E7F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now have an understanding of how the element </a:t>
            </a:r>
            <a:r>
              <a:rPr lang="en-US" altLang="en-US" sz="3600" i="1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line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feels and what it can communicate; now take it a step further, strengthen your comprehension by applying this knowledge to your area of design! </a:t>
            </a: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r>
              <a:rPr lang="en-US" altLang="en-US" sz="38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COMMENTARY ON DESIGN</a:t>
            </a:r>
          </a:p>
          <a:p>
            <a:pPr algn="just" eaLnBrk="1" hangingPunct="1"/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Visit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Commentary on Design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</a:rPr>
              <a:t> 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for inspiration. </a:t>
            </a: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will discover how designers in the real world are employing the elements and principles of design in a variety of design fields!</a:t>
            </a:r>
          </a:p>
        </p:txBody>
      </p:sp>
    </p:spTree>
    <p:extLst>
      <p:ext uri="{BB962C8B-B14F-4D97-AF65-F5344CB8AC3E}">
        <p14:creationId xmlns:p14="http://schemas.microsoft.com/office/powerpoint/2010/main" val="27091774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37BCD-CECC-F889-2FE6-701E22CBA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4B0D84F-0FD8-5E0E-52A9-B2E1A79C07A9}"/>
              </a:ext>
            </a:extLst>
          </p:cNvPr>
          <p:cNvSpPr>
            <a:spLocks/>
          </p:cNvSpPr>
          <p:nvPr/>
        </p:nvSpPr>
        <p:spPr bwMode="auto">
          <a:xfrm>
            <a:off x="2198688" y="2971800"/>
            <a:ext cx="53975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>
                <a:latin typeface="Century Gothic" panose="020B0502020202020204" pitchFamily="34" charset="0"/>
              </a:rPr>
              <a:t>We use the terms picture plane, horizon line, vanishing point, foreground, middle ground and background when referring to space. </a:t>
            </a:r>
            <a:endParaRPr lang="en-US" altLang="en-US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br>
              <a:rPr lang="en-US" altLang="en-US">
                <a:latin typeface="Century Gothic" panose="020B0502020202020204" pitchFamily="34" charset="0"/>
              </a:rPr>
            </a:br>
            <a:endParaRPr lang="en-US" altLang="en-US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6A4AAA-E93A-43DE-CF0F-54214BA42884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F6236FD-84C7-7447-AD81-0068265D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697413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illusion of space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10601A75-6E32-244C-A306-6B014E384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42850" cy="88153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27561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D3F9D-1F1E-2690-F928-2F730822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4575C-2931-A4B5-86FE-6FFF112FBBF1}"/>
              </a:ext>
            </a:extLst>
          </p:cNvPr>
          <p:cNvSpPr>
            <a:spLocks/>
          </p:cNvSpPr>
          <p:nvPr/>
        </p:nvSpPr>
        <p:spPr bwMode="auto">
          <a:xfrm>
            <a:off x="10218738" y="3087688"/>
            <a:ext cx="3971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23667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VIEWPOINTS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5EABA-5B08-0066-5BA2-BB60EE5F3FE0}"/>
              </a:ext>
            </a:extLst>
          </p:cNvPr>
          <p:cNvSpPr>
            <a:spLocks/>
          </p:cNvSpPr>
          <p:nvPr/>
        </p:nvSpPr>
        <p:spPr bwMode="auto">
          <a:xfrm>
            <a:off x="9826625" y="4749800"/>
            <a:ext cx="47323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internal 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128341-E2D1-1595-A067-D54724C3A753}"/>
              </a:ext>
            </a:extLst>
          </p:cNvPr>
          <p:cNvSpPr>
            <a:spLocks/>
          </p:cNvSpPr>
          <p:nvPr/>
        </p:nvSpPr>
        <p:spPr bwMode="auto">
          <a:xfrm>
            <a:off x="9717088" y="5981700"/>
            <a:ext cx="49514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external 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39AEA-5532-B32C-B8A3-AA0EB85E59DC}"/>
              </a:ext>
            </a:extLst>
          </p:cNvPr>
          <p:cNvSpPr>
            <a:spLocks/>
          </p:cNvSpPr>
          <p:nvPr/>
        </p:nvSpPr>
        <p:spPr bwMode="auto">
          <a:xfrm>
            <a:off x="9534525" y="7213600"/>
            <a:ext cx="5286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eye-level 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DFEA5-D101-D656-A280-97614B9B5FB3}"/>
              </a:ext>
            </a:extLst>
          </p:cNvPr>
          <p:cNvSpPr>
            <a:spLocks/>
          </p:cNvSpPr>
          <p:nvPr/>
        </p:nvSpPr>
        <p:spPr bwMode="auto">
          <a:xfrm>
            <a:off x="9150350" y="8445500"/>
            <a:ext cx="6099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worm’s eye 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C6524-D622-3747-982A-1F955FBF30D9}"/>
              </a:ext>
            </a:extLst>
          </p:cNvPr>
          <p:cNvSpPr>
            <a:spLocks/>
          </p:cNvSpPr>
          <p:nvPr/>
        </p:nvSpPr>
        <p:spPr bwMode="auto">
          <a:xfrm>
            <a:off x="9453563" y="9677400"/>
            <a:ext cx="548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bird’s eye view</a:t>
            </a: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E7E283D7-9869-3C37-CEF7-B100E981716D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11275"/>
            <a:ext cx="20962938" cy="10804525"/>
            <a:chOff x="0" y="0"/>
            <a:chExt cx="13205" cy="7736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164FB590-30E9-648D-156D-33D12DA268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9567BC1-0D4B-040A-9ED8-AFC3DEC6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16 h 21600"/>
                <a:gd name="T6" fmla="*/ 0 w 21600"/>
                <a:gd name="T7" fmla="*/ 16 h 21600"/>
                <a:gd name="T8" fmla="*/ 0 w 21600"/>
                <a:gd name="T9" fmla="*/ 15 h 21600"/>
                <a:gd name="T10" fmla="*/ 0 w 21600"/>
                <a:gd name="T11" fmla="*/ 15 h 21600"/>
                <a:gd name="T12" fmla="*/ 0 w 21600"/>
                <a:gd name="T13" fmla="*/ 1 h 21600"/>
                <a:gd name="T14" fmla="*/ 0 w 21600"/>
                <a:gd name="T15" fmla="*/ 1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308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0414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E461-BCAB-4111-1103-A05B9FAD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C3C504-0BA5-D966-B6A3-E81938B3D773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9074150" cy="26019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 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Viewer feels included / involved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Often created by a psychic line (gaze/attention connection)</a:t>
            </a:r>
            <a:b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D3C254-8466-AD4A-AF81-7E9E44AD6100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9053513" cy="2249487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Closeness / engagement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Personal connection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Higher emotional impact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4F1F3-1D60-D611-1C44-42BC76038EA3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7F6C76-85FD-5C4A-FB90-7E90268CD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759200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internal view</a:t>
            </a:r>
          </a:p>
        </p:txBody>
      </p:sp>
      <p:pic>
        <p:nvPicPr>
          <p:cNvPr id="6" name="Picture 5" descr="A black and white image of a person&#10;&#10;AI-generated content may be incorrect.">
            <a:extLst>
              <a:ext uri="{FF2B5EF4-FFF2-40B4-BE49-F238E27FC236}">
                <a16:creationId xmlns:a16="http://schemas.microsoft.com/office/drawing/2014/main" id="{813A2692-DA89-C21F-5C65-BBB564F6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artoon tree with a bird on it&#10;&#10;AI-generated content may be incorrect.">
            <a:extLst>
              <a:ext uri="{FF2B5EF4-FFF2-40B4-BE49-F238E27FC236}">
                <a16:creationId xmlns:a16="http://schemas.microsoft.com/office/drawing/2014/main" id="{FAF8596C-4DDF-CFCC-8709-240FF3AE9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6992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37964-80E5-1A31-5CDB-682E3523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9FC12C2-6FB4-0F25-193C-B56548A04B38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9053513" cy="20685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 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Viewer feels excluded / observing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No psychic line connection</a:t>
            </a:r>
            <a:b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1E4778-0EA6-84BE-DEE4-8BE8962342E8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9956800" cy="2325687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Distance / detachment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Feels like you’re watching from outside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Can feel safer or colder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010A8-848B-D4BB-C794-345CB8B64EF8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AA4907E-06B2-082E-5BD0-7A081309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956050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external view</a:t>
            </a:r>
          </a:p>
        </p:txBody>
      </p:sp>
      <p:pic>
        <p:nvPicPr>
          <p:cNvPr id="8" name="Picture 7" descr="A black and white image of a person&#10;&#10;AI-generated content may be incorrect.">
            <a:extLst>
              <a:ext uri="{FF2B5EF4-FFF2-40B4-BE49-F238E27FC236}">
                <a16:creationId xmlns:a16="http://schemas.microsoft.com/office/drawing/2014/main" id="{4C14EAD0-DA1E-DA02-3E14-A64A43CD1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Picture 8" descr="A tree with a bird on it&#10;&#10;AI-generated content may be incorrect.">
            <a:extLst>
              <a:ext uri="{FF2B5EF4-FFF2-40B4-BE49-F238E27FC236}">
                <a16:creationId xmlns:a16="http://schemas.microsoft.com/office/drawing/2014/main" id="{A0F3E66B-82A3-F0CA-32D7-DDDCB70B7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63121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81B71-6D8C-6123-DCD0-9AC719C4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24B1B1-54A3-DE3E-0FB9-5E561138CC7A}"/>
              </a:ext>
            </a:extLst>
          </p:cNvPr>
          <p:cNvSpPr>
            <a:spLocks/>
          </p:cNvSpPr>
          <p:nvPr/>
        </p:nvSpPr>
        <p:spPr bwMode="auto">
          <a:xfrm>
            <a:off x="1984375" y="2971800"/>
            <a:ext cx="556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>
                <a:latin typeface="Century Gothic" panose="020B0502020202020204" pitchFamily="34" charset="0"/>
                <a:cs typeface="Arial" panose="020B0604020202020204" pitchFamily="34" charset="0"/>
              </a:rPr>
              <a:t>The placement of an object in relation to the horizon line establishes our point of view. 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Arial" panose="020B0604020202020204" pitchFamily="34" charset="0"/>
              <a:sym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6F8F5-C2CD-CA78-9A86-74BE9252D5B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511666-DB8C-A442-323D-0A75851F5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3144838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viewpoints</a:t>
            </a:r>
          </a:p>
        </p:txBody>
      </p:sp>
      <p:pic>
        <p:nvPicPr>
          <p:cNvPr id="5" name="Picture 4" descr="A diagram of a line between cubes&#10;&#10;AI-generated content may be incorrect.">
            <a:extLst>
              <a:ext uri="{FF2B5EF4-FFF2-40B4-BE49-F238E27FC236}">
                <a16:creationId xmlns:a16="http://schemas.microsoft.com/office/drawing/2014/main" id="{3A4BB4C3-846A-D515-34E9-D6164A85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175" y="2971800"/>
            <a:ext cx="12642850" cy="881538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71677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15AAF-16F8-F6CE-82DF-F766CE5B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5BACD6-2639-F5E0-810A-995EA4DFDADA}"/>
              </a:ext>
            </a:extLst>
          </p:cNvPr>
          <p:cNvSpPr>
            <a:spLocks/>
          </p:cNvSpPr>
          <p:nvPr/>
        </p:nvSpPr>
        <p:spPr bwMode="auto">
          <a:xfrm>
            <a:off x="1984375" y="2259013"/>
            <a:ext cx="9053513" cy="1741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Looking straight on at the object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Eyes level with the horizon line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20CA5E-0C02-A522-3760-664AA5D9D759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9774238" cy="1741487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Feels natural and familiar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Less dramatic than extreme viewpoints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DF7C8-A926-7AB0-6130-A95105B2F6D4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D3933A6-04B5-09A2-8280-4EDCDEFF7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273550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eye-level view</a:t>
            </a:r>
          </a:p>
        </p:txBody>
      </p:sp>
      <p:pic>
        <p:nvPicPr>
          <p:cNvPr id="6" name="Picture 5" descr="A person standing next to a large black rectangular object&#10;&#10;AI-generated content may be incorrect.">
            <a:extLst>
              <a:ext uri="{FF2B5EF4-FFF2-40B4-BE49-F238E27FC236}">
                <a16:creationId xmlns:a16="http://schemas.microsoft.com/office/drawing/2014/main" id="{F2186573-BDB3-6DB9-8DBC-939E280F0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tree with pink flowers on it&#10;&#10;AI-generated content may be incorrect.">
            <a:extLst>
              <a:ext uri="{FF2B5EF4-FFF2-40B4-BE49-F238E27FC236}">
                <a16:creationId xmlns:a16="http://schemas.microsoft.com/office/drawing/2014/main" id="{D8EA636F-B683-415E-1E59-2473FA0D0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71347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56565-B570-4917-3BEA-4DCA3683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CF146F2-5C3F-1D44-A2AB-4B1D6872B516}"/>
              </a:ext>
            </a:extLst>
          </p:cNvPr>
          <p:cNvSpPr>
            <a:spLocks/>
          </p:cNvSpPr>
          <p:nvPr/>
        </p:nvSpPr>
        <p:spPr bwMode="auto">
          <a:xfrm>
            <a:off x="1984375" y="2536825"/>
            <a:ext cx="8939213" cy="212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FORM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Looking up at the subject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Viewer positioned below the subject </a:t>
            </a:r>
            <a:b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E3DE1C5-F6F0-66B7-904D-4CA4932A5503}"/>
              </a:ext>
            </a:extLst>
          </p:cNvPr>
          <p:cNvSpPr>
            <a:spLocks/>
          </p:cNvSpPr>
          <p:nvPr/>
        </p:nvSpPr>
        <p:spPr bwMode="auto">
          <a:xfrm>
            <a:off x="13331825" y="2220913"/>
            <a:ext cx="10983913" cy="2754312"/>
          </a:xfrm>
          <a:prstGeom prst="rect">
            <a:avLst/>
          </a:prstGeom>
          <a:noFill/>
          <a:ln>
            <a:noFill/>
          </a:ln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000000"/>
                </a:solidFill>
                <a:latin typeface="Century Gothic" panose="020B0502020202020204" pitchFamily="34" charset="0"/>
              </a:rPr>
              <a:t>CONTENT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Power / dominance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Drama / intensity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Can create internal space</a:t>
            </a:r>
          </a:p>
          <a:p>
            <a:pPr algn="l" eaLnBrk="1" hangingPunct="1">
              <a:buFontTx/>
              <a:buChar char="•"/>
            </a:pPr>
            <a:r>
              <a:rPr lang="en-US" altLang="en-US" sz="3600">
                <a:solidFill>
                  <a:srgbClr val="000000"/>
                </a:solidFill>
                <a:latin typeface="Century Gothic" panose="020B0502020202020204" pitchFamily="34" charset="0"/>
              </a:rPr>
              <a:t>Extreme worm’s eye can feel immersive</a:t>
            </a:r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132880-9E71-1576-1E50-B0C3E09C3C7C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308299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2B6A6C5-B055-28F8-B87D-4B87E9B10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182563"/>
            <a:ext cx="4979988" cy="739775"/>
          </a:xfrm>
          <a:prstGeom prst="rect">
            <a:avLst/>
          </a:prstGeom>
          <a:solidFill>
            <a:srgbClr val="3082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worm’s eye view</a:t>
            </a:r>
          </a:p>
        </p:txBody>
      </p:sp>
      <p:pic>
        <p:nvPicPr>
          <p:cNvPr id="6" name="Picture 5" descr="A black triangle with a blue arrow pointing at a person&#10;&#10;AI-generated content may be incorrect.">
            <a:extLst>
              <a:ext uri="{FF2B5EF4-FFF2-40B4-BE49-F238E27FC236}">
                <a16:creationId xmlns:a16="http://schemas.microsoft.com/office/drawing/2014/main" id="{393F3BAD-9EDE-46EC-5664-2D4E5CFD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tree with purple flowers&#10;&#10;AI-generated content may be incorrect.">
            <a:extLst>
              <a:ext uri="{FF2B5EF4-FFF2-40B4-BE49-F238E27FC236}">
                <a16:creationId xmlns:a16="http://schemas.microsoft.com/office/drawing/2014/main" id="{E7860C14-9609-4650-97A6-DA87CBF69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63220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Songti SC Regular"/>
        <a:cs typeface="Songti SC Regular"/>
      </a:majorFont>
      <a:minorFont>
        <a:latin typeface="Times New Roman"/>
        <a:ea typeface="Songti SC Regular"/>
        <a:cs typeface="Songti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Pages>0</Pages>
  <Words>1520</Words>
  <Characters>0</Characters>
  <Application>Microsoft Macintosh PowerPoint</Application>
  <PresentationFormat>Custom</PresentationFormat>
  <Lines>0</Lines>
  <Paragraphs>148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Arial</vt:lpstr>
      <vt:lpstr>Calibri</vt:lpstr>
      <vt:lpstr>Century Gothic</vt:lpstr>
      <vt:lpstr>Gill Sans</vt:lpstr>
      <vt:lpstr>Times New Roman</vt:lpstr>
      <vt:lpstr>Title &amp; Subtitle</vt:lpstr>
      <vt:lpstr>Title &amp; Bullets - 2 Column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1_Title &amp; Bullets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e-Ink and Paper,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Design — SPACE</dc:title>
  <dc:subject/>
  <dc:creator>Tracy Goodman</dc:creator>
  <cp:keywords/>
  <dc:description>© 2026 Tracy Goodman. All rights reserved. Licensed for instructional use by the purchasing instructor/institution only. No public reposting or AI-training use. </dc:description>
  <cp:lastModifiedBy>Tracy Goodman</cp:lastModifiedBy>
  <cp:revision>68</cp:revision>
  <dcterms:modified xsi:type="dcterms:W3CDTF">2026-04-19T18:52:08Z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e-Ink and Paper, LLC</vt:lpwstr>
  </property>
  <property fmtid="{D5CDD505-2E9C-101B-9397-08002B2CF9AE}" pid="3" name="Copyright">
    <vt:lpwstr>© 2026 Tracy Goodman. All rights reserved. Licensed for instructional use by the purchasing instructor/institution only. No public reposting or AI-training use.</vt:lpwstr>
  </property>
</Properties>
</file>