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handoutMasterIdLst>
    <p:handoutMasterId r:id="rId47"/>
  </p:handoutMasterIdLst>
  <p:sldIdLst>
    <p:sldId id="349" r:id="rId2"/>
    <p:sldId id="287" r:id="rId3"/>
    <p:sldId id="292" r:id="rId4"/>
    <p:sldId id="288" r:id="rId5"/>
    <p:sldId id="289" r:id="rId6"/>
    <p:sldId id="290" r:id="rId7"/>
    <p:sldId id="291" r:id="rId8"/>
    <p:sldId id="293" r:id="rId9"/>
    <p:sldId id="294" r:id="rId10"/>
    <p:sldId id="295" r:id="rId11"/>
    <p:sldId id="296" r:id="rId12"/>
    <p:sldId id="297" r:id="rId13"/>
    <p:sldId id="301" r:id="rId14"/>
    <p:sldId id="298" r:id="rId15"/>
    <p:sldId id="300" r:id="rId16"/>
    <p:sldId id="302" r:id="rId17"/>
    <p:sldId id="306" r:id="rId18"/>
    <p:sldId id="308" r:id="rId19"/>
    <p:sldId id="305" r:id="rId20"/>
    <p:sldId id="313" r:id="rId21"/>
    <p:sldId id="312" r:id="rId22"/>
    <p:sldId id="315" r:id="rId23"/>
    <p:sldId id="317" r:id="rId24"/>
    <p:sldId id="322" r:id="rId25"/>
    <p:sldId id="328" r:id="rId26"/>
    <p:sldId id="318" r:id="rId27"/>
    <p:sldId id="329" r:id="rId28"/>
    <p:sldId id="330" r:id="rId29"/>
    <p:sldId id="331" r:id="rId30"/>
    <p:sldId id="332" r:id="rId31"/>
    <p:sldId id="333" r:id="rId32"/>
    <p:sldId id="334" r:id="rId33"/>
    <p:sldId id="335" r:id="rId34"/>
    <p:sldId id="336" r:id="rId35"/>
    <p:sldId id="337" r:id="rId36"/>
    <p:sldId id="338" r:id="rId37"/>
    <p:sldId id="339" r:id="rId38"/>
    <p:sldId id="346" r:id="rId39"/>
    <p:sldId id="340" r:id="rId40"/>
    <p:sldId id="341" r:id="rId41"/>
    <p:sldId id="342" r:id="rId42"/>
    <p:sldId id="344" r:id="rId43"/>
    <p:sldId id="347" r:id="rId44"/>
    <p:sldId id="348" r:id="rId45"/>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3E"/>
    <a:srgbClr val="5C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72671"/>
  </p:normalViewPr>
  <p:slideViewPr>
    <p:cSldViewPr>
      <p:cViewPr varScale="1">
        <p:scale>
          <a:sx n="43" d="100"/>
          <a:sy n="43" d="100"/>
        </p:scale>
        <p:origin x="1792" y="224"/>
      </p:cViewPr>
      <p:guideLst>
        <p:guide orient="horz" pos="4320"/>
        <p:guide pos="76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A46156-94F6-134A-DF24-34A178945627}"/>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5C8D19E5-4A22-E971-7ABA-39BB6AC4DECC}"/>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29766E6-44AC-6E41-B49C-6A7467F0EE0A}"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8C80A481-290B-1581-7C61-EDEFD50F73DC}"/>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753F90EA-C4F6-64B7-4141-D722028A925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6285B2D-63C4-B94E-936A-815B17FB8C4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B7995E20-359B-0983-1BB5-6BA3FBCACD6D}"/>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Rectangle 2">
            <a:extLst>
              <a:ext uri="{FF2B5EF4-FFF2-40B4-BE49-F238E27FC236}">
                <a16:creationId xmlns:a16="http://schemas.microsoft.com/office/drawing/2014/main" id="{5E558CE6-2DF0-E3EF-87CA-8F70CB092458}"/>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Goal:</a:t>
            </a:r>
            <a:r>
              <a:rPr lang="en-US" dirty="0"/>
              <a:t> Set expectations: slides support teaching; textbook carries depth.</a:t>
            </a:r>
          </a:p>
          <a:p>
            <a:endParaRPr lang="en-US" dirty="0"/>
          </a:p>
        </p:txBody>
      </p:sp>
    </p:spTree>
    <p:extLst>
      <p:ext uri="{BB962C8B-B14F-4D97-AF65-F5344CB8AC3E}">
        <p14:creationId xmlns:p14="http://schemas.microsoft.com/office/powerpoint/2010/main" val="283428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Goal:</a:t>
            </a:r>
            <a:r>
              <a:rPr lang="en-US" dirty="0"/>
              <a:t> Connect warm temperature to emotional/physical associations (without overclaiming).</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chemeClr val="tx1"/>
              </a:solidFill>
              <a:effectLst/>
              <a:latin typeface="Gill Sans" charset="0"/>
              <a:ea typeface="+mn-ea"/>
              <a:cs typeface="+mn-cs"/>
            </a:endParaRPr>
          </a:p>
          <a:p>
            <a:r>
              <a:rPr lang="en-US" b="1" dirty="0"/>
              <a:t>Ask:</a:t>
            </a:r>
            <a:r>
              <a:rPr lang="en-US" dirty="0"/>
              <a:t> </a:t>
            </a:r>
            <a:r>
              <a:rPr lang="en-US" sz="1200" kern="1200" dirty="0">
                <a:solidFill>
                  <a:schemeClr val="tx1"/>
                </a:solidFill>
                <a:effectLst/>
                <a:latin typeface="Gill Sans" charset="0"/>
                <a:ea typeface="+mn-ea"/>
                <a:cs typeface="+mn-cs"/>
              </a:rPr>
              <a:t>Can you feel the warmth in the image dominated by reds?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Ask:</a:t>
            </a:r>
            <a:r>
              <a:rPr lang="en-US" dirty="0"/>
              <a:t> What words come to mind: heat, energy, comfort, urgency?</a:t>
            </a:r>
          </a:p>
          <a:p>
            <a:endParaRPr lang="en-US" sz="1200" kern="1200" dirty="0">
              <a:solidFill>
                <a:schemeClr val="tx1"/>
              </a:solidFill>
              <a:effectLst/>
              <a:latin typeface="Gill Sans" charset="0"/>
              <a:ea typeface="+mn-ea"/>
              <a:cs typeface="+mn-cs"/>
            </a:endParaRPr>
          </a:p>
          <a:p>
            <a:endParaRPr lang="en-US" dirty="0"/>
          </a:p>
        </p:txBody>
      </p:sp>
    </p:spTree>
    <p:extLst>
      <p:ext uri="{BB962C8B-B14F-4D97-AF65-F5344CB8AC3E}">
        <p14:creationId xmlns:p14="http://schemas.microsoft.com/office/powerpoint/2010/main" val="366810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Goal:</a:t>
            </a:r>
            <a:r>
              <a:rPr lang="en-US" dirty="0"/>
              <a:t> Contrast cool temperature associations.</a:t>
            </a:r>
          </a:p>
          <a:p>
            <a:endParaRPr lang="en-US" sz="1200" kern="1200" dirty="0">
              <a:solidFill>
                <a:schemeClr val="tx1"/>
              </a:solidFill>
              <a:effectLst/>
              <a:latin typeface="Gill Sans" charset="0"/>
              <a:ea typeface="+mn-ea"/>
              <a:cs typeface="+mn-cs"/>
            </a:endParaRPr>
          </a:p>
          <a:p>
            <a:r>
              <a:rPr lang="en-US" b="1" dirty="0"/>
              <a:t>Ask:</a:t>
            </a:r>
            <a:r>
              <a:rPr lang="en-US" dirty="0"/>
              <a:t> </a:t>
            </a:r>
            <a:r>
              <a:rPr lang="en-US" sz="1200" kern="1200" dirty="0">
                <a:solidFill>
                  <a:schemeClr val="tx1"/>
                </a:solidFill>
                <a:effectLst/>
                <a:latin typeface="Gill Sans" charset="0"/>
                <a:ea typeface="+mn-ea"/>
                <a:cs typeface="+mn-cs"/>
              </a:rPr>
              <a:t>Do you notice your body’s subtle shift when viewing the image with dominated by blues? </a:t>
            </a:r>
          </a:p>
          <a:p>
            <a:r>
              <a:rPr lang="en-US" b="1" dirty="0"/>
              <a:t>Ask:</a:t>
            </a:r>
            <a:r>
              <a:rPr lang="en-US" dirty="0"/>
              <a:t> What words come to mind: calm, distance, clarity, restraint?</a:t>
            </a:r>
          </a:p>
          <a:p>
            <a:endParaRPr lang="en-US" dirty="0"/>
          </a:p>
          <a:p>
            <a:endParaRPr lang="en-US" dirty="0"/>
          </a:p>
        </p:txBody>
      </p:sp>
    </p:spTree>
    <p:extLst>
      <p:ext uri="{BB962C8B-B14F-4D97-AF65-F5344CB8AC3E}">
        <p14:creationId xmlns:p14="http://schemas.microsoft.com/office/powerpoint/2010/main" val="30250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098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Goal:</a:t>
            </a:r>
            <a:r>
              <a:rPr lang="en-US" dirty="0"/>
              <a:t> Make the phenomenon observable, not theoretical.</a:t>
            </a:r>
          </a:p>
          <a:p>
            <a:r>
              <a:rPr lang="en-US" dirty="0"/>
              <a:t>Keep your gaze on the white space between areas to notice the shift.</a:t>
            </a:r>
            <a:endParaRPr lang="en-US" b="1" dirty="0"/>
          </a:p>
          <a:p>
            <a:endParaRPr lang="en-US" b="1" dirty="0"/>
          </a:p>
          <a:p>
            <a:r>
              <a:rPr lang="en-US" b="1" dirty="0"/>
              <a:t>Ask:</a:t>
            </a:r>
            <a:r>
              <a:rPr lang="en-US" dirty="0"/>
              <a:t> Do the two ‘same’ grays look identical? What changed?</a:t>
            </a:r>
            <a:endParaRPr lang="en-US" b="1" dirty="0"/>
          </a:p>
          <a:p>
            <a:r>
              <a:rPr lang="en-US" b="1" dirty="0"/>
              <a:t>Ask:</a:t>
            </a:r>
            <a:r>
              <a:rPr lang="en-US" dirty="0"/>
              <a:t> Where might this cause problems (product photos, branding)?</a:t>
            </a:r>
          </a:p>
          <a:p>
            <a:endParaRPr lang="en-US" dirty="0"/>
          </a:p>
        </p:txBody>
      </p:sp>
    </p:spTree>
    <p:extLst>
      <p:ext uri="{BB962C8B-B14F-4D97-AF65-F5344CB8AC3E}">
        <p14:creationId xmlns:p14="http://schemas.microsoft.com/office/powerpoint/2010/main" val="228857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Keep your gaze on the white space between areas to notice the shift.</a:t>
            </a:r>
            <a:endParaRPr lang="en-US" b="1" dirty="0"/>
          </a:p>
          <a:p>
            <a:endParaRPr lang="en-US" b="1" dirty="0"/>
          </a:p>
          <a:p>
            <a:r>
              <a:rPr lang="en-US" b="1" dirty="0"/>
              <a:t>Ask:</a:t>
            </a:r>
            <a:r>
              <a:rPr lang="en-US" dirty="0"/>
              <a:t> Do the two ‘same’ grays look identical? What changed?</a:t>
            </a:r>
          </a:p>
          <a:p>
            <a:endParaRPr lang="en-US" dirty="0"/>
          </a:p>
        </p:txBody>
      </p:sp>
    </p:spTree>
    <p:extLst>
      <p:ext uri="{BB962C8B-B14F-4D97-AF65-F5344CB8AC3E}">
        <p14:creationId xmlns:p14="http://schemas.microsoft.com/office/powerpoint/2010/main" val="296571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Keep your gaze on the white space between areas to notice the shift.</a:t>
            </a:r>
            <a:endParaRPr lang="en-US" b="1" dirty="0"/>
          </a:p>
          <a:p>
            <a:endParaRPr lang="en-US" b="1" dirty="0"/>
          </a:p>
          <a:p>
            <a:r>
              <a:rPr lang="en-US" b="1" dirty="0"/>
              <a:t>Ask:</a:t>
            </a:r>
            <a:r>
              <a:rPr lang="en-US" dirty="0"/>
              <a:t> Do the two ‘same’ grays look identical? What changed?</a:t>
            </a:r>
          </a:p>
          <a:p>
            <a:endParaRPr lang="en-US" dirty="0"/>
          </a:p>
        </p:txBody>
      </p:sp>
    </p:spTree>
    <p:extLst>
      <p:ext uri="{BB962C8B-B14F-4D97-AF65-F5344CB8AC3E}">
        <p14:creationId xmlns:p14="http://schemas.microsoft.com/office/powerpoint/2010/main" val="278339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Which area feels most intense? Where does your eye go first?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120371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latin typeface="Century Gothic" panose="020B0502020202020204" pitchFamily="34" charset="0"/>
              </a:rPr>
              <a:t>Notice what happens when you fix your gaze on the black dot at the center of the red star (for about 30 seconds, then shift your gaze to the black dot on the right. The luminous blue-green shape that appears “drawn out of” the white is an after-image. (</a:t>
            </a:r>
            <a:r>
              <a:rPr lang="en-US" dirty="0"/>
              <a:t>If anyone feels discomfort, stop, no need to push the demo)</a:t>
            </a:r>
            <a:endParaRPr lang="en-US" sz="1200" dirty="0">
              <a:latin typeface="Century Gothic" panose="020B0502020202020204" pitchFamily="34" charset="0"/>
            </a:endParaRPr>
          </a:p>
          <a:p>
            <a:endParaRPr lang="en-US" b="1" dirty="0"/>
          </a:p>
          <a:p>
            <a:r>
              <a:rPr lang="en-US" b="1" dirty="0"/>
              <a:t>Ask:</a:t>
            </a:r>
            <a:r>
              <a:rPr lang="en-US" dirty="0"/>
              <a:t> What color appears? Is it the complement you’d predict?</a:t>
            </a:r>
          </a:p>
          <a:p>
            <a:endParaRPr lang="en-US" dirty="0"/>
          </a:p>
          <a:p>
            <a:r>
              <a:rPr lang="en-US" dirty="0"/>
              <a:t>This is one reason intense color can cause fatigue over time.”</a:t>
            </a:r>
          </a:p>
          <a:p>
            <a:endParaRPr lang="en-US" dirty="0"/>
          </a:p>
        </p:txBody>
      </p:sp>
    </p:spTree>
    <p:extLst>
      <p:ext uri="{BB962C8B-B14F-4D97-AF65-F5344CB8AC3E}">
        <p14:creationId xmlns:p14="http://schemas.microsoft.com/office/powerpoint/2010/main" val="195502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Make the ‘shared quality gets reduced’ idea stick.</a:t>
            </a:r>
          </a:p>
          <a:p>
            <a:endParaRPr lang="en-US" dirty="0"/>
          </a:p>
          <a:p>
            <a:r>
              <a:rPr lang="en-US" b="1" dirty="0"/>
              <a:t>Ask:</a:t>
            </a:r>
            <a:r>
              <a:rPr lang="en-US" dirty="0"/>
              <a:t> Does the color look greener or bluer here, why?</a:t>
            </a:r>
          </a:p>
          <a:p>
            <a:r>
              <a:rPr lang="en-US" dirty="0"/>
              <a:t>Name what the ground ‘takes away’ (the shared component).</a:t>
            </a:r>
          </a:p>
          <a:p>
            <a:endParaRPr lang="en-US" dirty="0"/>
          </a:p>
        </p:txBody>
      </p:sp>
    </p:spTree>
    <p:extLst>
      <p:ext uri="{BB962C8B-B14F-4D97-AF65-F5344CB8AC3E}">
        <p14:creationId xmlns:p14="http://schemas.microsoft.com/office/powerpoint/2010/main" val="2029637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Which looks lighter/darker, even if they’re the same value?</a:t>
            </a:r>
          </a:p>
          <a:p>
            <a:endParaRPr lang="en-US" dirty="0"/>
          </a:p>
        </p:txBody>
      </p:sp>
    </p:spTree>
    <p:extLst>
      <p:ext uri="{BB962C8B-B14F-4D97-AF65-F5344CB8AC3E}">
        <p14:creationId xmlns:p14="http://schemas.microsoft.com/office/powerpoint/2010/main" val="128816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9841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Which two areas look the same? Are they actually the same?</a:t>
            </a:r>
          </a:p>
          <a:p>
            <a:endParaRPr lang="en-US" dirty="0"/>
          </a:p>
        </p:txBody>
      </p:sp>
    </p:spTree>
    <p:extLst>
      <p:ext uri="{BB962C8B-B14F-4D97-AF65-F5344CB8AC3E}">
        <p14:creationId xmlns:p14="http://schemas.microsoft.com/office/powerpoint/2010/main" val="2198339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26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Goal:</a:t>
            </a:r>
            <a:r>
              <a:rPr lang="en-US" dirty="0"/>
              <a:t> Encourage critical thinking (not rigid claims).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These are commonly reported associations</a:t>
            </a:r>
            <a:endParaRPr lang="en-US" sz="1200" b="1" dirty="0">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200" b="1" dirty="0">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dirty="0">
                <a:latin typeface="Century Gothic" panose="020B0502020202020204" pitchFamily="34" charset="0"/>
              </a:rPr>
              <a:t>Physical Effects of Color</a:t>
            </a:r>
            <a:endParaRPr lang="en-US" b="1" dirty="0"/>
          </a:p>
          <a:p>
            <a:r>
              <a:rPr lang="en-US" dirty="0"/>
              <a:t>Where have you seen color used to speed people up or calm them down?</a:t>
            </a: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dirty="0">
                <a:latin typeface="Century Gothic" panose="020B0502020202020204" pitchFamily="34" charset="0"/>
              </a:rPr>
              <a:t>Emotional Effects of Color</a:t>
            </a:r>
            <a:endParaRPr lang="en-US" dirty="0"/>
          </a:p>
          <a:p>
            <a:r>
              <a:rPr lang="en-US" dirty="0"/>
              <a:t>Give one example where warm feels </a:t>
            </a:r>
            <a:r>
              <a:rPr lang="en-US" i="1" dirty="0"/>
              <a:t>unsafe</a:t>
            </a:r>
            <a:r>
              <a:rPr lang="en-US" dirty="0"/>
              <a:t> vs warm feels </a:t>
            </a:r>
            <a:r>
              <a:rPr lang="en-US" i="1" dirty="0"/>
              <a:t>welcoming</a:t>
            </a:r>
            <a:r>
              <a:rPr lang="en-US" dirty="0"/>
              <a:t>.</a:t>
            </a:r>
          </a:p>
        </p:txBody>
      </p:sp>
    </p:spTree>
    <p:extLst>
      <p:ext uri="{BB962C8B-B14F-4D97-AF65-F5344CB8AC3E}">
        <p14:creationId xmlns:p14="http://schemas.microsoft.com/office/powerpoint/2010/main" val="229738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Prevent overgeneralizing.</a:t>
            </a:r>
          </a:p>
          <a:p>
            <a:r>
              <a:rPr lang="en-US" b="1" dirty="0"/>
              <a:t>Ask:</a:t>
            </a:r>
            <a:r>
              <a:rPr lang="en-US" dirty="0"/>
              <a:t> Where do color meanings change across cultures or subcultures?</a:t>
            </a:r>
          </a:p>
          <a:p>
            <a:endParaRPr lang="en-US" dirty="0"/>
          </a:p>
          <a:p>
            <a:r>
              <a:rPr lang="en-US" dirty="0"/>
              <a:t>Treat symbolism as a design hypothesis, verify, don’t assume.</a:t>
            </a:r>
          </a:p>
          <a:p>
            <a:endParaRPr lang="en-US" dirty="0"/>
          </a:p>
        </p:txBody>
      </p:sp>
    </p:spTree>
    <p:extLst>
      <p:ext uri="{BB962C8B-B14F-4D97-AF65-F5344CB8AC3E}">
        <p14:creationId xmlns:p14="http://schemas.microsoft.com/office/powerpoint/2010/main" val="552150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A97D-B7BA-AF36-777C-0D8B7852F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FCA18-098E-331A-2AFC-90AD0376BD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A88A61C-6D67-F62F-3795-ABA77BEA27F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098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Ask:</a:t>
            </a:r>
            <a:r>
              <a:rPr lang="en-US" dirty="0"/>
              <a:t> Which squares feel larger, what property is doing that?</a:t>
            </a:r>
          </a:p>
        </p:txBody>
      </p:sp>
    </p:spTree>
    <p:extLst>
      <p:ext uri="{BB962C8B-B14F-4D97-AF65-F5344CB8AC3E}">
        <p14:creationId xmlns:p14="http://schemas.microsoft.com/office/powerpoint/2010/main" val="189529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Where do you see this used to create depth without perspective lines?</a:t>
            </a:r>
          </a:p>
        </p:txBody>
      </p:sp>
    </p:spTree>
    <p:extLst>
      <p:ext uri="{BB962C8B-B14F-4D97-AF65-F5344CB8AC3E}">
        <p14:creationId xmlns:p14="http://schemas.microsoft.com/office/powerpoint/2010/main" val="3108975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What happens if the background becomes darker than the foreground?</a:t>
            </a:r>
          </a:p>
        </p:txBody>
      </p:sp>
    </p:spTree>
    <p:extLst>
      <p:ext uri="{BB962C8B-B14F-4D97-AF65-F5344CB8AC3E}">
        <p14:creationId xmlns:p14="http://schemas.microsoft.com/office/powerpoint/2010/main" val="1372117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Which shift sells the illusion more here—value or saturation?</a:t>
            </a:r>
          </a:p>
        </p:txBody>
      </p:sp>
    </p:spTree>
    <p:extLst>
      <p:ext uri="{BB962C8B-B14F-4D97-AF65-F5344CB8AC3E}">
        <p14:creationId xmlns:p14="http://schemas.microsoft.com/office/powerpoint/2010/main" val="567215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What carries more weight here, scale, complexity, or color?</a:t>
            </a:r>
          </a:p>
        </p:txBody>
      </p:sp>
    </p:spTree>
    <p:extLst>
      <p:ext uri="{BB962C8B-B14F-4D97-AF65-F5344CB8AC3E}">
        <p14:creationId xmlns:p14="http://schemas.microsoft.com/office/powerpoint/2010/main" val="96446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Hue = identity (what we call the color).</a:t>
            </a:r>
          </a:p>
          <a:p>
            <a:r>
              <a:rPr lang="en-US" dirty="0"/>
              <a:t>Hue changes the </a:t>
            </a:r>
            <a:r>
              <a:rPr lang="en-US" i="1" dirty="0"/>
              <a:t>message</a:t>
            </a:r>
            <a:r>
              <a:rPr lang="en-US" dirty="0"/>
              <a:t> quickly—often the first thing we notice.</a:t>
            </a:r>
          </a:p>
          <a:p>
            <a:endParaRPr lang="en-US" dirty="0"/>
          </a:p>
          <a:p>
            <a:r>
              <a:rPr lang="en-US" b="1" dirty="0"/>
              <a:t>Ask:</a:t>
            </a:r>
            <a:r>
              <a:rPr lang="en-US" dirty="0"/>
              <a:t> Name the hue families you see most in your field (branding, interiors, etc.).</a:t>
            </a:r>
          </a:p>
          <a:p>
            <a:endParaRPr lang="en-US" dirty="0"/>
          </a:p>
        </p:txBody>
      </p:sp>
    </p:spTree>
    <p:extLst>
      <p:ext uri="{BB962C8B-B14F-4D97-AF65-F5344CB8AC3E}">
        <p14:creationId xmlns:p14="http://schemas.microsoft.com/office/powerpoint/2010/main" val="1640066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Where do your eyes go first now, and why?</a:t>
            </a:r>
          </a:p>
        </p:txBody>
      </p:sp>
    </p:spTree>
    <p:extLst>
      <p:ext uri="{BB962C8B-B14F-4D97-AF65-F5344CB8AC3E}">
        <p14:creationId xmlns:p14="http://schemas.microsoft.com/office/powerpoint/2010/main" val="374429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Do you ‘land’ anywhere, or do you keep scanning?</a:t>
            </a:r>
          </a:p>
          <a:p>
            <a:endParaRPr lang="en-US" dirty="0"/>
          </a:p>
        </p:txBody>
      </p:sp>
    </p:spTree>
    <p:extLst>
      <p:ext uri="{BB962C8B-B14F-4D97-AF65-F5344CB8AC3E}">
        <p14:creationId xmlns:p14="http://schemas.microsoft.com/office/powerpoint/2010/main" val="2706802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Why does that single color feel important?</a:t>
            </a:r>
          </a:p>
          <a:p>
            <a:endParaRPr lang="en-US" dirty="0"/>
          </a:p>
        </p:txBody>
      </p:sp>
    </p:spTree>
    <p:extLst>
      <p:ext uri="{BB962C8B-B14F-4D97-AF65-F5344CB8AC3E}">
        <p14:creationId xmlns:p14="http://schemas.microsoft.com/office/powerpoint/2010/main" val="350754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Unity is often a palette decision before it’s a layout decision. Two common methods: limited palette and repetition.</a:t>
            </a:r>
          </a:p>
          <a:p>
            <a:endParaRPr lang="en-US" dirty="0"/>
          </a:p>
        </p:txBody>
      </p:sp>
    </p:spTree>
    <p:extLst>
      <p:ext uri="{BB962C8B-B14F-4D97-AF65-F5344CB8AC3E}">
        <p14:creationId xmlns:p14="http://schemas.microsoft.com/office/powerpoint/2010/main" val="880949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What mood does a limited palette create in your discipline?</a:t>
            </a:r>
          </a:p>
        </p:txBody>
      </p:sp>
    </p:spTree>
    <p:extLst>
      <p:ext uri="{BB962C8B-B14F-4D97-AF65-F5344CB8AC3E}">
        <p14:creationId xmlns:p14="http://schemas.microsoft.com/office/powerpoint/2010/main" val="2695726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a:t>
            </a:r>
            <a:r>
              <a:rPr lang="en-US" sz="1200" kern="1200" dirty="0">
                <a:solidFill>
                  <a:schemeClr val="tx1"/>
                </a:solidFill>
                <a:effectLst/>
                <a:latin typeface="Gill Sans" charset="0"/>
                <a:ea typeface="+mn-ea"/>
                <a:cs typeface="+mn-cs"/>
              </a:rPr>
              <a:t>The eye naturally moves through the design, linking separate objects into a cohesive whole, no matter how diverse their shapes or subjects may be.</a:t>
            </a:r>
            <a:endParaRPr lang="en-US" dirty="0"/>
          </a:p>
        </p:txBody>
      </p:sp>
    </p:spTree>
    <p:extLst>
      <p:ext uri="{BB962C8B-B14F-4D97-AF65-F5344CB8AC3E}">
        <p14:creationId xmlns:p14="http://schemas.microsoft.com/office/powerpoint/2010/main" val="2165964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2214-219A-4305-4239-44E07F10F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C5859-F1AC-3887-5831-DF84C9848D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9D4E9E-4CFA-7638-2F73-A72C5B6518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0167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How do you prevent monotony? Value contrast or texture/detail?</a:t>
            </a:r>
          </a:p>
        </p:txBody>
      </p:sp>
    </p:spTree>
    <p:extLst>
      <p:ext uri="{BB962C8B-B14F-4D97-AF65-F5344CB8AC3E}">
        <p14:creationId xmlns:p14="http://schemas.microsoft.com/office/powerpoint/2010/main" val="2523007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Where would you add contrast? Value shift, complementary accent, or saturation change?</a:t>
            </a:r>
          </a:p>
        </p:txBody>
      </p:sp>
    </p:spTree>
    <p:extLst>
      <p:ext uri="{BB962C8B-B14F-4D97-AF65-F5344CB8AC3E}">
        <p14:creationId xmlns:p14="http://schemas.microsoft.com/office/powerpoint/2010/main" val="2896091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Which hue should dominate to reduce high energy?</a:t>
            </a:r>
          </a:p>
        </p:txBody>
      </p:sp>
    </p:spTree>
    <p:extLst>
      <p:ext uri="{BB962C8B-B14F-4D97-AF65-F5344CB8AC3E}">
        <p14:creationId xmlns:p14="http://schemas.microsoft.com/office/powerpoint/2010/main" val="354863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Value drives contrast + readability.</a:t>
            </a:r>
          </a:p>
          <a:p>
            <a:r>
              <a:rPr lang="en-US" dirty="0"/>
              <a:t>If the values are too similar, designs can flatten and information may get lost.</a:t>
            </a:r>
          </a:p>
          <a:p>
            <a:endParaRPr lang="en-US" dirty="0"/>
          </a:p>
          <a:p>
            <a:r>
              <a:rPr lang="en-US" b="1" dirty="0"/>
              <a:t>Ask:</a:t>
            </a:r>
            <a:r>
              <a:rPr lang="en-US" dirty="0"/>
              <a:t> If we converted your favorite app screen to grayscale—would it still work?</a:t>
            </a:r>
          </a:p>
          <a:p>
            <a:endParaRPr lang="en-US" dirty="0"/>
          </a:p>
        </p:txBody>
      </p:sp>
    </p:spTree>
    <p:extLst>
      <p:ext uri="{BB962C8B-B14F-4D97-AF65-F5344CB8AC3E}">
        <p14:creationId xmlns:p14="http://schemas.microsoft.com/office/powerpoint/2010/main" val="1247627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How would you make this feel sophisticated (hint: distribution of saturation,  values)?</a:t>
            </a:r>
          </a:p>
        </p:txBody>
      </p:sp>
    </p:spTree>
    <p:extLst>
      <p:ext uri="{BB962C8B-B14F-4D97-AF65-F5344CB8AC3E}">
        <p14:creationId xmlns:p14="http://schemas.microsoft.com/office/powerpoint/2010/main" val="3363619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a:t>
            </a:r>
            <a:r>
              <a:rPr lang="en-US" dirty="0"/>
              <a:t> What is the result if all four hues fight for attention?</a:t>
            </a:r>
          </a:p>
        </p:txBody>
      </p:sp>
    </p:spTree>
    <p:extLst>
      <p:ext uri="{BB962C8B-B14F-4D97-AF65-F5344CB8AC3E}">
        <p14:creationId xmlns:p14="http://schemas.microsoft.com/office/powerpoint/2010/main" val="1870198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Ask:</a:t>
            </a:r>
            <a:r>
              <a:rPr lang="en-US" dirty="0"/>
              <a:t> Why might this feel easier to balance than complementary?</a:t>
            </a:r>
          </a:p>
          <a:p>
            <a:endParaRPr lang="en-US" dirty="0"/>
          </a:p>
        </p:txBody>
      </p:sp>
    </p:spTree>
    <p:extLst>
      <p:ext uri="{BB962C8B-B14F-4D97-AF65-F5344CB8AC3E}">
        <p14:creationId xmlns:p14="http://schemas.microsoft.com/office/powerpoint/2010/main" val="303031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05CB-6051-E890-01CF-694366926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137AC-7F47-47E5-C1A9-00F0E47FF43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A21467-7A7C-04AF-E82A-4F3EC4BE59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66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Teach inherent value + stepping.</a:t>
            </a:r>
          </a:p>
          <a:p>
            <a:r>
              <a:rPr lang="en-US" dirty="0"/>
              <a:t>Two colors can be different hues but similar value, so they may ‘disappear’ together in grayscale.</a:t>
            </a:r>
          </a:p>
          <a:p>
            <a:endParaRPr lang="en-US" b="1" dirty="0"/>
          </a:p>
          <a:p>
            <a:r>
              <a:rPr lang="en-US" b="1" dirty="0"/>
              <a:t>Ask:</a:t>
            </a:r>
            <a:r>
              <a:rPr lang="en-US" dirty="0"/>
              <a:t> Why might yellow ‘pop’ even when it’s not more saturated?</a:t>
            </a:r>
          </a:p>
          <a:p>
            <a:endParaRPr lang="en-US" dirty="0"/>
          </a:p>
        </p:txBody>
      </p:sp>
    </p:spTree>
    <p:extLst>
      <p:ext uri="{BB962C8B-B14F-4D97-AF65-F5344CB8AC3E}">
        <p14:creationId xmlns:p14="http://schemas.microsoft.com/office/powerpoint/2010/main" val="28924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Quick identification practice.</a:t>
            </a:r>
          </a:p>
          <a:p>
            <a:endParaRPr lang="en-US" b="1" dirty="0"/>
          </a:p>
          <a:p>
            <a:r>
              <a:rPr lang="en-US" b="1" dirty="0"/>
              <a:t>Ask:</a:t>
            </a:r>
            <a:r>
              <a:rPr lang="en-US" dirty="0"/>
              <a:t> How does each one feel, and why?</a:t>
            </a:r>
          </a:p>
          <a:p>
            <a:endParaRPr lang="en-US" dirty="0"/>
          </a:p>
        </p:txBody>
      </p:sp>
    </p:spTree>
    <p:extLst>
      <p:ext uri="{BB962C8B-B14F-4D97-AF65-F5344CB8AC3E}">
        <p14:creationId xmlns:p14="http://schemas.microsoft.com/office/powerpoint/2010/main" val="367033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Separate </a:t>
            </a:r>
            <a:r>
              <a:rPr lang="en-US" b="0" dirty="0"/>
              <a:t>value change </a:t>
            </a:r>
            <a:r>
              <a:rPr lang="en-US" dirty="0"/>
              <a:t>from </a:t>
            </a:r>
            <a:r>
              <a:rPr lang="en-US" b="0" dirty="0"/>
              <a:t>saturation change</a:t>
            </a:r>
            <a:r>
              <a:rPr lang="en-US" dirty="0"/>
              <a:t>.</a:t>
            </a:r>
          </a:p>
          <a:p>
            <a:r>
              <a:rPr lang="en-US" dirty="0"/>
              <a:t>Tint/shade/tone often change </a:t>
            </a:r>
            <a:r>
              <a:rPr lang="en-US" i="1" dirty="0"/>
              <a:t>both</a:t>
            </a:r>
            <a:r>
              <a:rPr lang="en-US" dirty="0"/>
              <a:t> value and saturation, watch what your color is doing.</a:t>
            </a:r>
          </a:p>
          <a:p>
            <a:endParaRPr lang="en-US" b="1" dirty="0"/>
          </a:p>
          <a:p>
            <a:r>
              <a:rPr lang="en-US" b="1" dirty="0"/>
              <a:t>Ask:</a:t>
            </a:r>
            <a:r>
              <a:rPr lang="en-US" dirty="0"/>
              <a:t> When would you choose a </a:t>
            </a:r>
            <a:r>
              <a:rPr lang="en-US" i="1" dirty="0"/>
              <a:t>tone</a:t>
            </a:r>
            <a:r>
              <a:rPr lang="en-US" dirty="0"/>
              <a:t> instead of a tint/shade (e.g., professional, subdued, editorial)?</a:t>
            </a:r>
          </a:p>
          <a:p>
            <a:endParaRPr lang="en-US" dirty="0"/>
          </a:p>
        </p:txBody>
      </p:sp>
    </p:spTree>
    <p:extLst>
      <p:ext uri="{BB962C8B-B14F-4D97-AF65-F5344CB8AC3E}">
        <p14:creationId xmlns:p14="http://schemas.microsoft.com/office/powerpoint/2010/main" val="7508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Saturation = intensity/purity.</a:t>
            </a:r>
          </a:p>
          <a:p>
            <a:r>
              <a:rPr lang="en-US" dirty="0"/>
              <a:t>Saturation can create urgency or quiet, often more than hue does.</a:t>
            </a:r>
          </a:p>
          <a:p>
            <a:endParaRPr lang="en-US" b="1" dirty="0"/>
          </a:p>
          <a:p>
            <a:endParaRPr lang="en-US" dirty="0"/>
          </a:p>
        </p:txBody>
      </p:sp>
    </p:spTree>
    <p:extLst>
      <p:ext uri="{BB962C8B-B14F-4D97-AF65-F5344CB8AC3E}">
        <p14:creationId xmlns:p14="http://schemas.microsoft.com/office/powerpoint/2010/main" val="406891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Goal:</a:t>
            </a:r>
            <a:r>
              <a:rPr lang="en-US" dirty="0"/>
              <a:t> Temperature influences depth + emotion.</a:t>
            </a:r>
          </a:p>
          <a:p>
            <a:r>
              <a:rPr lang="en-US" dirty="0"/>
              <a:t>Warm often feels nearer; cool often feels farther, but context can flip it.</a:t>
            </a:r>
          </a:p>
          <a:p>
            <a:endParaRPr lang="en-US" b="1" dirty="0"/>
          </a:p>
          <a:p>
            <a:r>
              <a:rPr lang="en-US" b="1" dirty="0"/>
              <a:t>Ask:</a:t>
            </a:r>
            <a:r>
              <a:rPr lang="en-US" dirty="0"/>
              <a:t> Where do you see warm/cool used for wayfinding or emphasis?</a:t>
            </a:r>
          </a:p>
          <a:p>
            <a:endParaRPr lang="en-US" dirty="0"/>
          </a:p>
        </p:txBody>
      </p:sp>
    </p:spTree>
    <p:extLst>
      <p:ext uri="{BB962C8B-B14F-4D97-AF65-F5344CB8AC3E}">
        <p14:creationId xmlns:p14="http://schemas.microsoft.com/office/powerpoint/2010/main" val="117495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Intro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404AB022-71ED-2652-961E-8C067E5006F0}"/>
              </a:ext>
            </a:extLst>
          </p:cNvPr>
          <p:cNvGrpSpPr>
            <a:grpSpLocks/>
          </p:cNvGrpSpPr>
          <p:nvPr userDrawn="1"/>
        </p:nvGrpSpPr>
        <p:grpSpPr bwMode="auto">
          <a:xfrm>
            <a:off x="1709737" y="1311275"/>
            <a:ext cx="20962938" cy="10804525"/>
            <a:chOff x="0" y="0"/>
            <a:chExt cx="13205" cy="7736"/>
          </a:xfrm>
        </p:grpSpPr>
        <p:sp>
          <p:nvSpPr>
            <p:cNvPr id="4" name="Freeform 3">
              <a:extLst>
                <a:ext uri="{FF2B5EF4-FFF2-40B4-BE49-F238E27FC236}">
                  <a16:creationId xmlns:a16="http://schemas.microsoft.com/office/drawing/2014/main" id="{46E05ADC-18F3-F9FE-1157-14EA07825938}"/>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80003E"/>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dirty="0"/>
            </a:p>
          </p:txBody>
        </p:sp>
        <p:sp>
          <p:nvSpPr>
            <p:cNvPr id="5" name="Freeform 4">
              <a:extLst>
                <a:ext uri="{FF2B5EF4-FFF2-40B4-BE49-F238E27FC236}">
                  <a16:creationId xmlns:a16="http://schemas.microsoft.com/office/drawing/2014/main" id="{0DA4C69A-F6C3-60C9-7FC1-A21A8C4EA7AC}"/>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45 h 21600"/>
                <a:gd name="T6" fmla="*/ 0 w 21600"/>
                <a:gd name="T7" fmla="*/ 45 h 21600"/>
                <a:gd name="T8" fmla="*/ 0 w 21600"/>
                <a:gd name="T9" fmla="*/ 43 h 21600"/>
                <a:gd name="T10" fmla="*/ 0 w 21600"/>
                <a:gd name="T11" fmla="*/ 43 h 21600"/>
                <a:gd name="T12" fmla="*/ 0 w 21600"/>
                <a:gd name="T13" fmla="*/ 3 h 21600"/>
                <a:gd name="T14" fmla="*/ 0 w 21600"/>
                <a:gd name="T15" fmla="*/ 3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80003E"/>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dirty="0"/>
            </a:p>
          </p:txBody>
        </p:sp>
      </p:grpSp>
      <p:sp>
        <p:nvSpPr>
          <p:cNvPr id="6" name="Footer Placeholder 3">
            <a:extLst>
              <a:ext uri="{FF2B5EF4-FFF2-40B4-BE49-F238E27FC236}">
                <a16:creationId xmlns:a16="http://schemas.microsoft.com/office/drawing/2014/main" id="{8145EC93-D727-6C86-705F-96819A029535}"/>
              </a:ext>
            </a:extLst>
          </p:cNvPr>
          <p:cNvSpPr txBox="1">
            <a:spLocks/>
          </p:cNvSpPr>
          <p:nvPr userDrawn="1"/>
        </p:nvSpPr>
        <p:spPr>
          <a:xfrm>
            <a:off x="293085" y="12801600"/>
            <a:ext cx="23797829" cy="561861"/>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10708995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91358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01642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3337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837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CTD 2 Image">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8145EC93-D727-6C86-705F-96819A029535}"/>
              </a:ext>
            </a:extLst>
          </p:cNvPr>
          <p:cNvSpPr txBox="1">
            <a:spLocks/>
          </p:cNvSpPr>
          <p:nvPr userDrawn="1"/>
        </p:nvSpPr>
        <p:spPr>
          <a:xfrm>
            <a:off x="293085" y="12801600"/>
            <a:ext cx="23797829" cy="561861"/>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
        <p:nvSpPr>
          <p:cNvPr id="2" name="Rectangle 1">
            <a:extLst>
              <a:ext uri="{FF2B5EF4-FFF2-40B4-BE49-F238E27FC236}">
                <a16:creationId xmlns:a16="http://schemas.microsoft.com/office/drawing/2014/main" id="{886B5E41-9987-046F-7677-41117093BDDB}"/>
              </a:ext>
            </a:extLst>
          </p:cNvPr>
          <p:cNvSpPr/>
          <p:nvPr userDrawn="1"/>
        </p:nvSpPr>
        <p:spPr bwMode="auto">
          <a:xfrm>
            <a:off x="-28575" y="0"/>
            <a:ext cx="24412575" cy="1371600"/>
          </a:xfrm>
          <a:prstGeom prst="rect">
            <a:avLst/>
          </a:prstGeom>
          <a:solidFill>
            <a:srgbClr val="80003E"/>
          </a:solidFill>
          <a:ln>
            <a:no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a:ln>
                <a:solidFill>
                  <a:schemeClr val="bg1"/>
                </a:solidFill>
              </a:ln>
              <a:solidFill>
                <a:srgbClr val="000000"/>
              </a:solidFill>
              <a:effectLst/>
              <a:latin typeface="Gill Sans" charset="0"/>
              <a:ea typeface="PingFang SC Regular" charset="-122"/>
              <a:cs typeface="PingFang SC Regular" charset="-122"/>
              <a:sym typeface="Gill Sans" charset="0"/>
            </a:endParaRPr>
          </a:p>
        </p:txBody>
      </p:sp>
    </p:spTree>
    <p:extLst>
      <p:ext uri="{BB962C8B-B14F-4D97-AF65-F5344CB8AC3E}">
        <p14:creationId xmlns:p14="http://schemas.microsoft.com/office/powerpoint/2010/main" val="18813740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23976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2559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F447-26CE-BDD1-ECB6-BA2245D07D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25704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332170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4554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4098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0859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C927B34-BFAA-DA17-525F-5F4E58C96DFE}"/>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dirty="0">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B1A8623A-B34C-7AB3-B05C-6AB33F44D3CC}"/>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30" r:id="rId1"/>
    <p:sldLayoutId id="2147483834" r:id="rId2"/>
    <p:sldLayoutId id="2147483664" r:id="rId3"/>
    <p:sldLayoutId id="2147483665" r:id="rId4"/>
    <p:sldLayoutId id="2147483829"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D7BD6-EAE9-D04D-38BC-E3BE746E7886}"/>
              </a:ext>
            </a:extLst>
          </p:cNvPr>
          <p:cNvSpPr>
            <a:spLocks/>
          </p:cNvSpPr>
          <p:nvPr/>
        </p:nvSpPr>
        <p:spPr bwMode="auto">
          <a:xfrm>
            <a:off x="5844101" y="5320982"/>
            <a:ext cx="1269738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COLOR</a:t>
            </a:r>
          </a:p>
        </p:txBody>
      </p:sp>
    </p:spTree>
    <p:extLst>
      <p:ext uri="{BB962C8B-B14F-4D97-AF65-F5344CB8AC3E}">
        <p14:creationId xmlns:p14="http://schemas.microsoft.com/office/powerpoint/2010/main" val="33130509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A844E-3E2C-444B-A5CB-8B821C5084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AC141B-819F-ABF2-52F1-56AE7ADA7557}"/>
              </a:ext>
            </a:extLst>
          </p:cNvPr>
          <p:cNvSpPr>
            <a:spLocks/>
          </p:cNvSpPr>
          <p:nvPr/>
        </p:nvSpPr>
        <p:spPr bwMode="auto">
          <a:xfrm>
            <a:off x="758952" y="182880"/>
            <a:ext cx="37814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temperature</a:t>
            </a:r>
          </a:p>
        </p:txBody>
      </p:sp>
      <p:sp>
        <p:nvSpPr>
          <p:cNvPr id="4" name="TextBox 3">
            <a:extLst>
              <a:ext uri="{FF2B5EF4-FFF2-40B4-BE49-F238E27FC236}">
                <a16:creationId xmlns:a16="http://schemas.microsoft.com/office/drawing/2014/main" id="{94A9BDC5-BB7C-52FA-0B90-72DB959F4842}"/>
              </a:ext>
            </a:extLst>
          </p:cNvPr>
          <p:cNvSpPr txBox="1"/>
          <p:nvPr/>
        </p:nvSpPr>
        <p:spPr>
          <a:xfrm>
            <a:off x="1463040" y="2971800"/>
            <a:ext cx="5806440" cy="3970318"/>
          </a:xfrm>
          <a:prstGeom prst="rect">
            <a:avLst/>
          </a:prstGeom>
          <a:noFill/>
        </p:spPr>
        <p:txBody>
          <a:bodyPr wrap="square">
            <a:spAutoFit/>
          </a:bodyPr>
          <a:lstStyle/>
          <a:p>
            <a:r>
              <a:rPr lang="en-US" sz="3600" b="1" dirty="0">
                <a:latin typeface="Century Gothic" panose="020B0502020202020204" pitchFamily="34" charset="0"/>
              </a:rPr>
              <a:t>Temperature</a:t>
            </a:r>
            <a:r>
              <a:rPr lang="en-US" sz="3600" dirty="0">
                <a:latin typeface="Century Gothic" panose="020B0502020202020204" pitchFamily="34" charset="0"/>
              </a:rPr>
              <a:t> = perceived warm/cool</a:t>
            </a:r>
          </a:p>
          <a:p>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rPr>
              <a:t>Warm: reds/oranges/yellow</a:t>
            </a:r>
          </a:p>
          <a:p>
            <a:pPr marL="571500" indent="-571500">
              <a:buFont typeface="Arial" panose="020B0604020202020204" pitchFamily="34" charset="0"/>
              <a:buChar char="•"/>
            </a:pPr>
            <a:r>
              <a:rPr lang="en-US" sz="3600" dirty="0">
                <a:latin typeface="Century Gothic" panose="020B0502020202020204" pitchFamily="34" charset="0"/>
              </a:rPr>
              <a:t>Cool: blues/greens/violets</a:t>
            </a:r>
          </a:p>
        </p:txBody>
      </p:sp>
      <p:pic>
        <p:nvPicPr>
          <p:cNvPr id="5" name="Picture 4" descr="Diagram of a 12-step color wheel with cool colors to the left and warm colors to the right. ">
            <a:extLst>
              <a:ext uri="{FF2B5EF4-FFF2-40B4-BE49-F238E27FC236}">
                <a16:creationId xmlns:a16="http://schemas.microsoft.com/office/drawing/2014/main" id="{3253195A-CC2D-48BD-4B93-6CE3879C1080}"/>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1811855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016C29-E49B-D91C-D916-384D5B19EE11}"/>
              </a:ext>
            </a:extLst>
          </p:cNvPr>
          <p:cNvSpPr>
            <a:spLocks/>
          </p:cNvSpPr>
          <p:nvPr/>
        </p:nvSpPr>
        <p:spPr bwMode="auto">
          <a:xfrm>
            <a:off x="758952" y="182880"/>
            <a:ext cx="73273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warm color temperature</a:t>
            </a:r>
          </a:p>
        </p:txBody>
      </p:sp>
      <p:pic>
        <p:nvPicPr>
          <p:cNvPr id="3" name="Picture 2" descr="A red landscape with trees and mountains.">
            <a:extLst>
              <a:ext uri="{FF2B5EF4-FFF2-40B4-BE49-F238E27FC236}">
                <a16:creationId xmlns:a16="http://schemas.microsoft.com/office/drawing/2014/main" id="{E8139C3E-728C-E082-F1A4-F797AAD74F6F}"/>
              </a:ext>
            </a:extLst>
          </p:cNvPr>
          <p:cNvPicPr>
            <a:picLocks noChangeAspect="1"/>
          </p:cNvPicPr>
          <p:nvPr/>
        </p:nvPicPr>
        <p:blipFill>
          <a:blip r:embed="rId3"/>
          <a:stretch>
            <a:fillRect/>
          </a:stretch>
        </p:blipFill>
        <p:spPr>
          <a:xfrm>
            <a:off x="5279186" y="2034540"/>
            <a:ext cx="13825627" cy="9646920"/>
          </a:xfrm>
          <a:prstGeom prst="rect">
            <a:avLst/>
          </a:prstGeom>
        </p:spPr>
      </p:pic>
    </p:spTree>
    <p:extLst>
      <p:ext uri="{BB962C8B-B14F-4D97-AF65-F5344CB8AC3E}">
        <p14:creationId xmlns:p14="http://schemas.microsoft.com/office/powerpoint/2010/main" val="15255097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72863-A00C-2CC8-2A2A-3B895209FA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BE3A69-854C-4ECB-B011-5A931F56B74E}"/>
              </a:ext>
            </a:extLst>
          </p:cNvPr>
          <p:cNvSpPr>
            <a:spLocks/>
          </p:cNvSpPr>
          <p:nvPr/>
        </p:nvSpPr>
        <p:spPr bwMode="auto">
          <a:xfrm>
            <a:off x="758952" y="182880"/>
            <a:ext cx="69586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cool color temperature</a:t>
            </a:r>
          </a:p>
        </p:txBody>
      </p:sp>
      <p:pic>
        <p:nvPicPr>
          <p:cNvPr id="3" name="Picture 2" descr="A blue landscape with a tree and mountains.&#10;">
            <a:extLst>
              <a:ext uri="{FF2B5EF4-FFF2-40B4-BE49-F238E27FC236}">
                <a16:creationId xmlns:a16="http://schemas.microsoft.com/office/drawing/2014/main" id="{AE64725C-7712-1EC4-7847-4D80F9FFA12E}"/>
              </a:ext>
            </a:extLst>
          </p:cNvPr>
          <p:cNvPicPr>
            <a:picLocks noChangeAspect="1"/>
          </p:cNvPicPr>
          <p:nvPr/>
        </p:nvPicPr>
        <p:blipFill>
          <a:blip r:embed="rId3"/>
          <a:stretch>
            <a:fillRect/>
          </a:stretch>
        </p:blipFill>
        <p:spPr>
          <a:xfrm>
            <a:off x="5279186" y="2034540"/>
            <a:ext cx="13825628" cy="9646920"/>
          </a:xfrm>
          <a:prstGeom prst="rect">
            <a:avLst/>
          </a:prstGeom>
        </p:spPr>
      </p:pic>
    </p:spTree>
    <p:extLst>
      <p:ext uri="{BB962C8B-B14F-4D97-AF65-F5344CB8AC3E}">
        <p14:creationId xmlns:p14="http://schemas.microsoft.com/office/powerpoint/2010/main" val="42618338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A9EE3-E4FB-CB0C-78D8-887093ADD9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CA5F18-6684-60E9-0D99-260FEAFBF26B}"/>
              </a:ext>
            </a:extLst>
          </p:cNvPr>
          <p:cNvSpPr>
            <a:spLocks/>
          </p:cNvSpPr>
          <p:nvPr/>
        </p:nvSpPr>
        <p:spPr bwMode="auto">
          <a:xfrm>
            <a:off x="8139714" y="3276600"/>
            <a:ext cx="841255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INTERACTION</a:t>
            </a:r>
          </a:p>
        </p:txBody>
      </p:sp>
      <p:sp>
        <p:nvSpPr>
          <p:cNvPr id="4" name="Rectangle 3">
            <a:extLst>
              <a:ext uri="{FF2B5EF4-FFF2-40B4-BE49-F238E27FC236}">
                <a16:creationId xmlns:a16="http://schemas.microsoft.com/office/drawing/2014/main" id="{135DD1A2-98C1-9DD3-2032-D9D8F646A2F4}"/>
              </a:ext>
            </a:extLst>
          </p:cNvPr>
          <p:cNvSpPr>
            <a:spLocks/>
          </p:cNvSpPr>
          <p:nvPr/>
        </p:nvSpPr>
        <p:spPr bwMode="auto">
          <a:xfrm>
            <a:off x="8293502" y="5202896"/>
            <a:ext cx="7797007"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simultaneous contrast</a:t>
            </a:r>
          </a:p>
        </p:txBody>
      </p:sp>
      <p:sp>
        <p:nvSpPr>
          <p:cNvPr id="5" name="Rectangle 4">
            <a:extLst>
              <a:ext uri="{FF2B5EF4-FFF2-40B4-BE49-F238E27FC236}">
                <a16:creationId xmlns:a16="http://schemas.microsoft.com/office/drawing/2014/main" id="{C5EB2004-A142-9C40-EC49-1AD247546092}"/>
              </a:ext>
            </a:extLst>
          </p:cNvPr>
          <p:cNvSpPr>
            <a:spLocks/>
          </p:cNvSpPr>
          <p:nvPr/>
        </p:nvSpPr>
        <p:spPr bwMode="auto">
          <a:xfrm>
            <a:off x="7753289" y="6752296"/>
            <a:ext cx="887743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complementary contrast</a:t>
            </a:r>
          </a:p>
        </p:txBody>
      </p:sp>
      <p:sp>
        <p:nvSpPr>
          <p:cNvPr id="6" name="Rectangle 5">
            <a:extLst>
              <a:ext uri="{FF2B5EF4-FFF2-40B4-BE49-F238E27FC236}">
                <a16:creationId xmlns:a16="http://schemas.microsoft.com/office/drawing/2014/main" id="{84C4FF14-0176-4926-4D3F-6927F1972E70}"/>
              </a:ext>
            </a:extLst>
          </p:cNvPr>
          <p:cNvSpPr>
            <a:spLocks/>
          </p:cNvSpPr>
          <p:nvPr/>
        </p:nvSpPr>
        <p:spPr bwMode="auto">
          <a:xfrm>
            <a:off x="9933387" y="8301696"/>
            <a:ext cx="4514057"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after-image</a:t>
            </a:r>
          </a:p>
        </p:txBody>
      </p:sp>
      <p:sp>
        <p:nvSpPr>
          <p:cNvPr id="7" name="Rectangle 6">
            <a:extLst>
              <a:ext uri="{FF2B5EF4-FFF2-40B4-BE49-F238E27FC236}">
                <a16:creationId xmlns:a16="http://schemas.microsoft.com/office/drawing/2014/main" id="{75D4648F-3188-A4AA-12E4-33BAF44D3943}"/>
              </a:ext>
            </a:extLst>
          </p:cNvPr>
          <p:cNvSpPr>
            <a:spLocks/>
          </p:cNvSpPr>
          <p:nvPr/>
        </p:nvSpPr>
        <p:spPr bwMode="auto">
          <a:xfrm>
            <a:off x="8722318" y="9851096"/>
            <a:ext cx="693619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ground subtraction</a:t>
            </a:r>
          </a:p>
        </p:txBody>
      </p:sp>
    </p:spTree>
    <p:extLst>
      <p:ext uri="{BB962C8B-B14F-4D97-AF65-F5344CB8AC3E}">
        <p14:creationId xmlns:p14="http://schemas.microsoft.com/office/powerpoint/2010/main" val="12938623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F7DEC-CEC8-43D0-12D9-9D2C26A6020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EA10FCB-3FFC-E34C-CE54-DD0EC09FF5B8}"/>
              </a:ext>
            </a:extLst>
          </p:cNvPr>
          <p:cNvSpPr>
            <a:spLocks/>
          </p:cNvSpPr>
          <p:nvPr/>
        </p:nvSpPr>
        <p:spPr bwMode="auto">
          <a:xfrm>
            <a:off x="758952" y="381000"/>
            <a:ext cx="646170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simultaneous contrast</a:t>
            </a:r>
          </a:p>
        </p:txBody>
      </p:sp>
      <p:sp>
        <p:nvSpPr>
          <p:cNvPr id="8" name="TextBox 7">
            <a:extLst>
              <a:ext uri="{FF2B5EF4-FFF2-40B4-BE49-F238E27FC236}">
                <a16:creationId xmlns:a16="http://schemas.microsoft.com/office/drawing/2014/main" id="{15BCA009-C7D6-3239-01A9-656079C4F87D}"/>
              </a:ext>
            </a:extLst>
          </p:cNvPr>
          <p:cNvSpPr txBox="1"/>
          <p:nvPr/>
        </p:nvSpPr>
        <p:spPr>
          <a:xfrm>
            <a:off x="758952" y="3566160"/>
            <a:ext cx="5718048" cy="3539430"/>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Century Gothic" panose="020B0502020202020204" pitchFamily="34" charset="0"/>
              </a:rPr>
              <a:t>A color shifts depending on surrounding colors</a:t>
            </a:r>
          </a:p>
          <a:p>
            <a:pPr marL="457200" indent="-457200">
              <a:buFont typeface="Arial" panose="020B0604020202020204" pitchFamily="34" charset="0"/>
              <a:buChar char="•"/>
            </a:pPr>
            <a:r>
              <a:rPr lang="en-US" sz="3200" dirty="0">
                <a:latin typeface="Century Gothic" panose="020B0502020202020204" pitchFamily="34" charset="0"/>
              </a:rPr>
              <a:t>The eye ‘seeks’ the complement</a:t>
            </a:r>
          </a:p>
          <a:p>
            <a:pPr marL="457200" indent="-457200">
              <a:buFont typeface="Arial" panose="020B0604020202020204" pitchFamily="34" charset="0"/>
              <a:buChar char="•"/>
            </a:pPr>
            <a:r>
              <a:rPr lang="en-US" sz="3200" dirty="0">
                <a:latin typeface="Century Gothic" panose="020B0502020202020204" pitchFamily="34" charset="0"/>
              </a:rPr>
              <a:t>Neutrals can appear tinted by their surroundings</a:t>
            </a:r>
          </a:p>
        </p:txBody>
      </p:sp>
      <p:pic>
        <p:nvPicPr>
          <p:cNvPr id="2" name="Picture 1" descr="A blue orange and white stripes&#10;&#10;AI-generated content may be incorrect.">
            <a:extLst>
              <a:ext uri="{FF2B5EF4-FFF2-40B4-BE49-F238E27FC236}">
                <a16:creationId xmlns:a16="http://schemas.microsoft.com/office/drawing/2014/main" id="{61486F9D-1390-A757-F462-67C43D31620F}"/>
              </a:ext>
            </a:extLst>
          </p:cNvPr>
          <p:cNvPicPr>
            <a:picLocks noChangeAspect="1"/>
          </p:cNvPicPr>
          <p:nvPr/>
        </p:nvPicPr>
        <p:blipFill>
          <a:blip r:embed="rId3"/>
          <a:stretch>
            <a:fillRect/>
          </a:stretch>
        </p:blipFill>
        <p:spPr>
          <a:xfrm>
            <a:off x="7220656" y="3562613"/>
            <a:ext cx="15686438" cy="7095744"/>
          </a:xfrm>
          <a:prstGeom prst="rect">
            <a:avLst/>
          </a:prstGeom>
        </p:spPr>
      </p:pic>
    </p:spTree>
    <p:extLst>
      <p:ext uri="{BB962C8B-B14F-4D97-AF65-F5344CB8AC3E}">
        <p14:creationId xmlns:p14="http://schemas.microsoft.com/office/powerpoint/2010/main" val="42512213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A9A28-2A98-D926-D62C-42E796775E32}"/>
            </a:ext>
          </a:extLst>
        </p:cNvPr>
        <p:cNvGrpSpPr/>
        <p:nvPr/>
      </p:nvGrpSpPr>
      <p:grpSpPr>
        <a:xfrm>
          <a:off x="0" y="0"/>
          <a:ext cx="0" cy="0"/>
          <a:chOff x="0" y="0"/>
          <a:chExt cx="0" cy="0"/>
        </a:xfrm>
      </p:grpSpPr>
      <p:pic>
        <p:nvPicPr>
          <p:cNvPr id="3" name="Picture 2" descr="A yellow and purple rectangle&#10;&#10;AI-generated content may be incorrect.">
            <a:extLst>
              <a:ext uri="{FF2B5EF4-FFF2-40B4-BE49-F238E27FC236}">
                <a16:creationId xmlns:a16="http://schemas.microsoft.com/office/drawing/2014/main" id="{050F160A-E122-6557-963B-2A58F5F8781F}"/>
              </a:ext>
            </a:extLst>
          </p:cNvPr>
          <p:cNvPicPr>
            <a:picLocks noChangeAspect="1"/>
          </p:cNvPicPr>
          <p:nvPr/>
        </p:nvPicPr>
        <p:blipFill>
          <a:blip r:embed="rId3"/>
          <a:stretch>
            <a:fillRect/>
          </a:stretch>
        </p:blipFill>
        <p:spPr>
          <a:xfrm>
            <a:off x="4348781" y="3310128"/>
            <a:ext cx="15686438" cy="7095744"/>
          </a:xfrm>
          <a:prstGeom prst="rect">
            <a:avLst/>
          </a:prstGeom>
        </p:spPr>
      </p:pic>
      <p:sp>
        <p:nvSpPr>
          <p:cNvPr id="4" name="Rectangle 3">
            <a:extLst>
              <a:ext uri="{FF2B5EF4-FFF2-40B4-BE49-F238E27FC236}">
                <a16:creationId xmlns:a16="http://schemas.microsoft.com/office/drawing/2014/main" id="{9EC6FB40-667D-FE93-EBD8-5FD7890DBD45}"/>
              </a:ext>
            </a:extLst>
          </p:cNvPr>
          <p:cNvSpPr>
            <a:spLocks/>
          </p:cNvSpPr>
          <p:nvPr/>
        </p:nvSpPr>
        <p:spPr bwMode="auto">
          <a:xfrm>
            <a:off x="758952" y="381000"/>
            <a:ext cx="646170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simultaneous contrast</a:t>
            </a:r>
          </a:p>
        </p:txBody>
      </p:sp>
    </p:spTree>
    <p:extLst>
      <p:ext uri="{BB962C8B-B14F-4D97-AF65-F5344CB8AC3E}">
        <p14:creationId xmlns:p14="http://schemas.microsoft.com/office/powerpoint/2010/main" val="28780730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green and white flag&#10;&#10;AI-generated content may be incorrect.">
            <a:extLst>
              <a:ext uri="{FF2B5EF4-FFF2-40B4-BE49-F238E27FC236}">
                <a16:creationId xmlns:a16="http://schemas.microsoft.com/office/drawing/2014/main" id="{2F669CF2-D094-7FF6-F508-80E92CE7DA96}"/>
              </a:ext>
            </a:extLst>
          </p:cNvPr>
          <p:cNvPicPr>
            <a:picLocks noChangeAspect="1"/>
          </p:cNvPicPr>
          <p:nvPr/>
        </p:nvPicPr>
        <p:blipFill>
          <a:blip r:embed="rId3"/>
          <a:stretch>
            <a:fillRect/>
          </a:stretch>
        </p:blipFill>
        <p:spPr>
          <a:xfrm>
            <a:off x="4340495" y="3310128"/>
            <a:ext cx="15703009" cy="7095744"/>
          </a:xfrm>
          <a:prstGeom prst="rect">
            <a:avLst/>
          </a:prstGeom>
        </p:spPr>
      </p:pic>
      <p:sp>
        <p:nvSpPr>
          <p:cNvPr id="4" name="Rectangle 3">
            <a:extLst>
              <a:ext uri="{FF2B5EF4-FFF2-40B4-BE49-F238E27FC236}">
                <a16:creationId xmlns:a16="http://schemas.microsoft.com/office/drawing/2014/main" id="{B82E035A-72C4-4628-C1BD-E14E11126293}"/>
              </a:ext>
            </a:extLst>
          </p:cNvPr>
          <p:cNvSpPr>
            <a:spLocks/>
          </p:cNvSpPr>
          <p:nvPr/>
        </p:nvSpPr>
        <p:spPr bwMode="auto">
          <a:xfrm>
            <a:off x="758952" y="381000"/>
            <a:ext cx="646170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simultaneous contrast</a:t>
            </a:r>
          </a:p>
        </p:txBody>
      </p:sp>
    </p:spTree>
    <p:extLst>
      <p:ext uri="{BB962C8B-B14F-4D97-AF65-F5344CB8AC3E}">
        <p14:creationId xmlns:p14="http://schemas.microsoft.com/office/powerpoint/2010/main" val="4791674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2B1CA-CDC2-BF45-6303-D2F65C2447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425A1C-243C-C9C0-0AD4-9E0D983626FE}"/>
              </a:ext>
            </a:extLst>
          </p:cNvPr>
          <p:cNvSpPr>
            <a:spLocks/>
          </p:cNvSpPr>
          <p:nvPr/>
        </p:nvSpPr>
        <p:spPr bwMode="auto">
          <a:xfrm>
            <a:off x="758952" y="381000"/>
            <a:ext cx="742511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complementary contrast</a:t>
            </a:r>
          </a:p>
        </p:txBody>
      </p:sp>
      <p:sp>
        <p:nvSpPr>
          <p:cNvPr id="4" name="TextBox 3">
            <a:extLst>
              <a:ext uri="{FF2B5EF4-FFF2-40B4-BE49-F238E27FC236}">
                <a16:creationId xmlns:a16="http://schemas.microsoft.com/office/drawing/2014/main" id="{618C832C-DC62-195D-9356-EA74B050C6E0}"/>
              </a:ext>
            </a:extLst>
          </p:cNvPr>
          <p:cNvSpPr txBox="1"/>
          <p:nvPr/>
        </p:nvSpPr>
        <p:spPr>
          <a:xfrm>
            <a:off x="758952" y="3566160"/>
            <a:ext cx="6327648" cy="1569660"/>
          </a:xfrm>
          <a:prstGeom prst="rect">
            <a:avLst/>
          </a:prstGeom>
          <a:noFill/>
        </p:spPr>
        <p:txBody>
          <a:bodyPr wrap="square">
            <a:spAutoFit/>
          </a:bodyPr>
          <a:lstStyle/>
          <a:p>
            <a:pPr marL="571500" marR="0" indent="-571500">
              <a:buFont typeface="Arial" panose="020B0604020202020204" pitchFamily="34" charset="0"/>
              <a:buChar char="•"/>
            </a:pPr>
            <a:r>
              <a:rPr lang="en-US" sz="3200" dirty="0">
                <a:latin typeface="Century Gothic" panose="020B0502020202020204" pitchFamily="34" charset="0"/>
                <a:ea typeface="Times New Roman" panose="02020603050405020304" pitchFamily="18" charset="0"/>
                <a:cs typeface="Times New Roman" panose="02020603050405020304" pitchFamily="18" charset="0"/>
              </a:rPr>
              <a:t>V</a:t>
            </a:r>
            <a:r>
              <a:rPr lang="en-US" sz="3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isual intensification  </a:t>
            </a:r>
          </a:p>
          <a:p>
            <a:pPr marL="571500" marR="0" indent="-571500">
              <a:buFont typeface="Arial" panose="020B0604020202020204" pitchFamily="34" charset="0"/>
              <a:buChar char="•"/>
            </a:pPr>
            <a:r>
              <a:rPr lang="en-US" sz="3200" dirty="0">
                <a:latin typeface="Century Gothic" panose="020B0502020202020204" pitchFamily="34" charset="0"/>
              </a:rPr>
              <a:t>Complements intensify each other when adjacent</a:t>
            </a:r>
            <a:endParaRPr lang="en-US" sz="3200" dirty="0">
              <a:solidFill>
                <a:srgbClr val="000000"/>
              </a:solidFill>
              <a:effectLst/>
              <a:latin typeface="Century Gothic" panose="020B0502020202020204" pitchFamily="34" charset="0"/>
              <a:ea typeface="ヒラギノ角ゴ Pro W3"/>
              <a:cs typeface="Times New Roman" panose="02020603050405020304" pitchFamily="18" charset="0"/>
            </a:endParaRPr>
          </a:p>
        </p:txBody>
      </p:sp>
      <p:pic>
        <p:nvPicPr>
          <p:cNvPr id="3" name="Picture 2" descr="A green square with a brown square&#10;&#10;AI-generated content may be incorrect.">
            <a:extLst>
              <a:ext uri="{FF2B5EF4-FFF2-40B4-BE49-F238E27FC236}">
                <a16:creationId xmlns:a16="http://schemas.microsoft.com/office/drawing/2014/main" id="{9C7884E1-1886-5262-8B37-7C2AD5621E20}"/>
              </a:ext>
            </a:extLst>
          </p:cNvPr>
          <p:cNvPicPr>
            <a:picLocks noChangeAspect="1"/>
          </p:cNvPicPr>
          <p:nvPr/>
        </p:nvPicPr>
        <p:blipFill>
          <a:blip r:embed="rId3"/>
          <a:stretch>
            <a:fillRect/>
          </a:stretch>
        </p:blipFill>
        <p:spPr>
          <a:xfrm>
            <a:off x="8204845" y="3566160"/>
            <a:ext cx="12714076" cy="7095744"/>
          </a:xfrm>
          <a:prstGeom prst="rect">
            <a:avLst/>
          </a:prstGeom>
        </p:spPr>
      </p:pic>
    </p:spTree>
    <p:extLst>
      <p:ext uri="{BB962C8B-B14F-4D97-AF65-F5344CB8AC3E}">
        <p14:creationId xmlns:p14="http://schemas.microsoft.com/office/powerpoint/2010/main" val="31821855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D4467-7063-FEE5-D4BE-27CA1E20E1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D6772C-D864-0ADE-F5A6-B109D2B7EA64}"/>
              </a:ext>
            </a:extLst>
          </p:cNvPr>
          <p:cNvSpPr>
            <a:spLocks/>
          </p:cNvSpPr>
          <p:nvPr/>
        </p:nvSpPr>
        <p:spPr bwMode="auto">
          <a:xfrm>
            <a:off x="758952" y="381000"/>
            <a:ext cx="35490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after-image</a:t>
            </a:r>
          </a:p>
        </p:txBody>
      </p:sp>
      <p:sp>
        <p:nvSpPr>
          <p:cNvPr id="4" name="TextBox 3">
            <a:extLst>
              <a:ext uri="{FF2B5EF4-FFF2-40B4-BE49-F238E27FC236}">
                <a16:creationId xmlns:a16="http://schemas.microsoft.com/office/drawing/2014/main" id="{E9701A11-1A15-8FB2-22F1-586F890A7A86}"/>
              </a:ext>
            </a:extLst>
          </p:cNvPr>
          <p:cNvSpPr txBox="1"/>
          <p:nvPr/>
        </p:nvSpPr>
        <p:spPr>
          <a:xfrm>
            <a:off x="758952" y="3566160"/>
            <a:ext cx="6251448" cy="2062103"/>
          </a:xfrm>
          <a:prstGeom prst="rect">
            <a:avLst/>
          </a:prstGeom>
          <a:noFill/>
        </p:spPr>
        <p:txBody>
          <a:bodyPr wrap="square">
            <a:spAutoFit/>
          </a:bodyPr>
          <a:lstStyle/>
          <a:p>
            <a:pPr marL="571500" indent="-571500">
              <a:buFont typeface="Arial" panose="020B0604020202020204" pitchFamily="34" charset="0"/>
              <a:buChar char="•"/>
            </a:pPr>
            <a:r>
              <a:rPr lang="en-US" sz="3200" dirty="0">
                <a:latin typeface="Century Gothic" panose="020B0502020202020204" pitchFamily="34" charset="0"/>
              </a:rPr>
              <a:t>After-image = lingering complementary impression</a:t>
            </a:r>
          </a:p>
          <a:p>
            <a:pPr marL="571500" indent="-571500">
              <a:buFont typeface="Arial" panose="020B0604020202020204" pitchFamily="34" charset="0"/>
              <a:buChar char="•"/>
            </a:pPr>
            <a:r>
              <a:rPr lang="en-US" sz="3200" dirty="0">
                <a:latin typeface="Century Gothic" panose="020B0502020202020204" pitchFamily="34" charset="0"/>
              </a:rPr>
              <a:t>Happens after staring at strong saturation.</a:t>
            </a:r>
          </a:p>
        </p:txBody>
      </p:sp>
      <p:pic>
        <p:nvPicPr>
          <p:cNvPr id="3" name="Picture 2" descr="A red star with a black dot&#10;&#10;AI-generated content may be incorrect.">
            <a:extLst>
              <a:ext uri="{FF2B5EF4-FFF2-40B4-BE49-F238E27FC236}">
                <a16:creationId xmlns:a16="http://schemas.microsoft.com/office/drawing/2014/main" id="{5E4A13B8-D439-A0C8-72F0-D69032D9EE29}"/>
              </a:ext>
            </a:extLst>
          </p:cNvPr>
          <p:cNvPicPr>
            <a:picLocks noChangeAspect="1"/>
          </p:cNvPicPr>
          <p:nvPr/>
        </p:nvPicPr>
        <p:blipFill>
          <a:blip r:embed="rId3"/>
          <a:stretch>
            <a:fillRect/>
          </a:stretch>
        </p:blipFill>
        <p:spPr>
          <a:xfrm>
            <a:off x="7901790" y="3276600"/>
            <a:ext cx="13776501" cy="7863840"/>
          </a:xfrm>
          <a:prstGeom prst="rect">
            <a:avLst/>
          </a:prstGeom>
        </p:spPr>
      </p:pic>
    </p:spTree>
    <p:extLst>
      <p:ext uri="{BB962C8B-B14F-4D97-AF65-F5344CB8AC3E}">
        <p14:creationId xmlns:p14="http://schemas.microsoft.com/office/powerpoint/2010/main" val="12040689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D5A9E-2435-5484-9D76-B0FD70C990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80D838-4D02-9962-D7E4-0A1C0EC28A4A}"/>
              </a:ext>
            </a:extLst>
          </p:cNvPr>
          <p:cNvSpPr>
            <a:spLocks/>
          </p:cNvSpPr>
          <p:nvPr/>
        </p:nvSpPr>
        <p:spPr bwMode="auto">
          <a:xfrm>
            <a:off x="758952" y="381000"/>
            <a:ext cx="793486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ground subtraction by hue</a:t>
            </a:r>
          </a:p>
        </p:txBody>
      </p:sp>
      <p:sp>
        <p:nvSpPr>
          <p:cNvPr id="4" name="TextBox 3">
            <a:extLst>
              <a:ext uri="{FF2B5EF4-FFF2-40B4-BE49-F238E27FC236}">
                <a16:creationId xmlns:a16="http://schemas.microsoft.com/office/drawing/2014/main" id="{4F3415FB-22DC-C6FF-A307-346BE27CB257}"/>
              </a:ext>
            </a:extLst>
          </p:cNvPr>
          <p:cNvSpPr txBox="1"/>
          <p:nvPr/>
        </p:nvSpPr>
        <p:spPr>
          <a:xfrm>
            <a:off x="758952" y="3566160"/>
            <a:ext cx="6248399" cy="4031873"/>
          </a:xfrm>
          <a:prstGeom prst="rect">
            <a:avLst/>
          </a:prstGeom>
          <a:noFill/>
        </p:spPr>
        <p:txBody>
          <a:bodyPr wrap="square">
            <a:spAutoFit/>
          </a:bodyPr>
          <a:lstStyle/>
          <a:p>
            <a:pPr marL="571500" indent="-571500">
              <a:buFont typeface="Arial" panose="020B0604020202020204" pitchFamily="34" charset="0"/>
              <a:buChar char="•"/>
            </a:pPr>
            <a:r>
              <a:rPr lang="en-US" sz="3200" dirty="0">
                <a:latin typeface="Century Gothic" panose="020B0502020202020204" pitchFamily="34" charset="0"/>
              </a:rPr>
              <a:t>Background subtracts shared qualities (hue/value/saturation)</a:t>
            </a:r>
          </a:p>
          <a:p>
            <a:pPr marL="571500" indent="-571500">
              <a:buFont typeface="Arial" panose="020B0604020202020204" pitchFamily="34" charset="0"/>
              <a:buChar char="•"/>
            </a:pPr>
            <a:r>
              <a:rPr lang="en-US" sz="3200" dirty="0">
                <a:latin typeface="Century Gothic" panose="020B0502020202020204" pitchFamily="34" charset="0"/>
              </a:rPr>
              <a:t>Differences become more pronounced</a:t>
            </a:r>
          </a:p>
          <a:p>
            <a:pPr marL="571500" indent="-571500">
              <a:buFont typeface="Arial" panose="020B0604020202020204" pitchFamily="34" charset="0"/>
              <a:buChar char="•"/>
            </a:pPr>
            <a:r>
              <a:rPr lang="en-US" sz="3200" dirty="0">
                <a:latin typeface="Century Gothic" panose="020B0502020202020204" pitchFamily="34" charset="0"/>
              </a:rPr>
              <a:t>Same color can look different on different grounds</a:t>
            </a:r>
          </a:p>
        </p:txBody>
      </p:sp>
      <p:pic>
        <p:nvPicPr>
          <p:cNvPr id="3" name="Picture 2" descr="A blue and green squares&#10;&#10;AI-generated content may be incorrect.">
            <a:extLst>
              <a:ext uri="{FF2B5EF4-FFF2-40B4-BE49-F238E27FC236}">
                <a16:creationId xmlns:a16="http://schemas.microsoft.com/office/drawing/2014/main" id="{5D9E9F38-659E-C218-BA39-992C56CBDDD6}"/>
              </a:ext>
            </a:extLst>
          </p:cNvPr>
          <p:cNvPicPr>
            <a:picLocks noChangeAspect="1"/>
          </p:cNvPicPr>
          <p:nvPr/>
        </p:nvPicPr>
        <p:blipFill>
          <a:blip r:embed="rId3"/>
          <a:stretch>
            <a:fillRect/>
          </a:stretch>
        </p:blipFill>
        <p:spPr>
          <a:xfrm>
            <a:off x="8714232" y="3566160"/>
            <a:ext cx="13690818" cy="8631936"/>
          </a:xfrm>
          <a:prstGeom prst="rect">
            <a:avLst/>
          </a:prstGeom>
        </p:spPr>
      </p:pic>
    </p:spTree>
    <p:extLst>
      <p:ext uri="{BB962C8B-B14F-4D97-AF65-F5344CB8AC3E}">
        <p14:creationId xmlns:p14="http://schemas.microsoft.com/office/powerpoint/2010/main" val="8644303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C50EB-10DF-0D9C-588B-14FD36CDCAF8}"/>
              </a:ext>
            </a:extLst>
          </p:cNvPr>
          <p:cNvSpPr>
            <a:spLocks/>
          </p:cNvSpPr>
          <p:nvPr/>
        </p:nvSpPr>
        <p:spPr bwMode="auto">
          <a:xfrm>
            <a:off x="8124380" y="3962400"/>
            <a:ext cx="81352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Designing with Color</a:t>
            </a:r>
          </a:p>
        </p:txBody>
      </p:sp>
      <p:sp>
        <p:nvSpPr>
          <p:cNvPr id="6" name="Rectangle 5">
            <a:extLst>
              <a:ext uri="{FF2B5EF4-FFF2-40B4-BE49-F238E27FC236}">
                <a16:creationId xmlns:a16="http://schemas.microsoft.com/office/drawing/2014/main" id="{13F4E2E0-4075-57EE-3C46-3D49D9B1D92D}"/>
              </a:ext>
            </a:extLst>
          </p:cNvPr>
          <p:cNvSpPr>
            <a:spLocks/>
          </p:cNvSpPr>
          <p:nvPr/>
        </p:nvSpPr>
        <p:spPr bwMode="auto">
          <a:xfrm>
            <a:off x="3695700" y="5715000"/>
            <a:ext cx="16992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nSpc>
                <a:spcPct val="150000"/>
              </a:lnSpc>
            </a:pPr>
            <a:r>
              <a:rPr lang="en-US" sz="3600" dirty="0">
                <a:latin typeface="Century Gothic" panose="020B0502020202020204" pitchFamily="34" charset="0"/>
              </a:rPr>
              <a:t>The elements and principles of design operate independently of color as a design can be understood and evaluated in grayscale. </a:t>
            </a:r>
          </a:p>
          <a:p>
            <a:pPr>
              <a:lnSpc>
                <a:spcPct val="150000"/>
              </a:lnSpc>
            </a:pPr>
            <a:endParaRPr lang="en-US" sz="3600" dirty="0">
              <a:latin typeface="Century Gothic" panose="020B0502020202020204" pitchFamily="34" charset="0"/>
            </a:endParaRPr>
          </a:p>
          <a:p>
            <a:pPr>
              <a:lnSpc>
                <a:spcPct val="150000"/>
              </a:lnSpc>
            </a:pPr>
            <a:r>
              <a:rPr lang="en-US" sz="3600" dirty="0">
                <a:latin typeface="Century Gothic" panose="020B0502020202020204" pitchFamily="34" charset="0"/>
              </a:rPr>
              <a:t>Here we focus on strategic application of hue, value, saturation, and temperature to reinforce a message, evoke emotion, and shape the viewer’s experience of a composition.</a:t>
            </a:r>
          </a:p>
        </p:txBody>
      </p:sp>
    </p:spTree>
    <p:extLst>
      <p:ext uri="{BB962C8B-B14F-4D97-AF65-F5344CB8AC3E}">
        <p14:creationId xmlns:p14="http://schemas.microsoft.com/office/powerpoint/2010/main" val="2639697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2EA2-4598-C3E6-2652-185B70C4E9A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117FEF-A19C-249A-E964-51C3B34AC711}"/>
              </a:ext>
            </a:extLst>
          </p:cNvPr>
          <p:cNvSpPr>
            <a:spLocks/>
          </p:cNvSpPr>
          <p:nvPr/>
        </p:nvSpPr>
        <p:spPr bwMode="auto">
          <a:xfrm>
            <a:off x="758952" y="381000"/>
            <a:ext cx="844461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ground subtraction by value</a:t>
            </a:r>
          </a:p>
        </p:txBody>
      </p:sp>
      <p:sp>
        <p:nvSpPr>
          <p:cNvPr id="6" name="TextBox 5">
            <a:extLst>
              <a:ext uri="{FF2B5EF4-FFF2-40B4-BE49-F238E27FC236}">
                <a16:creationId xmlns:a16="http://schemas.microsoft.com/office/drawing/2014/main" id="{6FD5E663-0D32-A2B2-B207-EE7A20492841}"/>
              </a:ext>
            </a:extLst>
          </p:cNvPr>
          <p:cNvSpPr txBox="1"/>
          <p:nvPr/>
        </p:nvSpPr>
        <p:spPr>
          <a:xfrm>
            <a:off x="758952" y="3566160"/>
            <a:ext cx="5413248" cy="2062103"/>
          </a:xfrm>
          <a:prstGeom prst="rect">
            <a:avLst/>
          </a:prstGeom>
          <a:noFill/>
        </p:spPr>
        <p:txBody>
          <a:bodyPr wrap="square">
            <a:spAutoFit/>
          </a:bodyPr>
          <a:lstStyle/>
          <a:p>
            <a:pPr marL="685800" indent="-685800">
              <a:buFont typeface="Arial" panose="020B0604020202020204" pitchFamily="34" charset="0"/>
              <a:buChar char="•"/>
            </a:pPr>
            <a:r>
              <a:rPr lang="en-US" sz="3200" dirty="0">
                <a:latin typeface="Century Gothic" panose="020B0502020202020204" pitchFamily="34" charset="0"/>
              </a:rPr>
              <a:t>Medium value looks darker on light grounds</a:t>
            </a:r>
          </a:p>
          <a:p>
            <a:pPr marL="685800" indent="-685800">
              <a:buFont typeface="Arial" panose="020B0604020202020204" pitchFamily="34" charset="0"/>
              <a:buChar char="•"/>
            </a:pPr>
            <a:r>
              <a:rPr lang="en-US" sz="3200" dirty="0">
                <a:latin typeface="Century Gothic" panose="020B0502020202020204" pitchFamily="34" charset="0"/>
              </a:rPr>
              <a:t>Medium value looks lighter on dark grounds</a:t>
            </a:r>
          </a:p>
        </p:txBody>
      </p:sp>
      <p:pic>
        <p:nvPicPr>
          <p:cNvPr id="3" name="Picture 2" descr="A blue and white squares&#10;&#10;AI-generated content may be incorrect.">
            <a:extLst>
              <a:ext uri="{FF2B5EF4-FFF2-40B4-BE49-F238E27FC236}">
                <a16:creationId xmlns:a16="http://schemas.microsoft.com/office/drawing/2014/main" id="{0186FD2F-EB69-6950-226D-430C6C1B594C}"/>
              </a:ext>
            </a:extLst>
          </p:cNvPr>
          <p:cNvPicPr>
            <a:picLocks noChangeAspect="1"/>
          </p:cNvPicPr>
          <p:nvPr/>
        </p:nvPicPr>
        <p:blipFill>
          <a:blip r:embed="rId3"/>
          <a:stretch>
            <a:fillRect/>
          </a:stretch>
        </p:blipFill>
        <p:spPr>
          <a:xfrm>
            <a:off x="8714232" y="3566160"/>
            <a:ext cx="13747158" cy="8631936"/>
          </a:xfrm>
          <a:prstGeom prst="rect">
            <a:avLst/>
          </a:prstGeom>
        </p:spPr>
      </p:pic>
    </p:spTree>
    <p:extLst>
      <p:ext uri="{BB962C8B-B14F-4D97-AF65-F5344CB8AC3E}">
        <p14:creationId xmlns:p14="http://schemas.microsoft.com/office/powerpoint/2010/main" val="22515471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8326-DA39-5397-1240-B86DA6176E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0F9AE6-1B6E-B150-F884-EE5E9A3225E5}"/>
              </a:ext>
            </a:extLst>
          </p:cNvPr>
          <p:cNvSpPr>
            <a:spLocks/>
          </p:cNvSpPr>
          <p:nvPr/>
        </p:nvSpPr>
        <p:spPr bwMode="auto">
          <a:xfrm>
            <a:off x="758952" y="381000"/>
            <a:ext cx="96148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pPr>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ground subtraction 2 values as 1</a:t>
            </a:r>
          </a:p>
        </p:txBody>
      </p:sp>
      <p:sp>
        <p:nvSpPr>
          <p:cNvPr id="6" name="TextBox 5">
            <a:extLst>
              <a:ext uri="{FF2B5EF4-FFF2-40B4-BE49-F238E27FC236}">
                <a16:creationId xmlns:a16="http://schemas.microsoft.com/office/drawing/2014/main" id="{D269881E-6FB7-FAB6-C5B8-71D0DCEE9249}"/>
              </a:ext>
            </a:extLst>
          </p:cNvPr>
          <p:cNvSpPr txBox="1"/>
          <p:nvPr/>
        </p:nvSpPr>
        <p:spPr>
          <a:xfrm>
            <a:off x="758952" y="3566160"/>
            <a:ext cx="6400800" cy="2554545"/>
          </a:xfrm>
          <a:prstGeom prst="rect">
            <a:avLst/>
          </a:prstGeom>
          <a:noFill/>
        </p:spPr>
        <p:txBody>
          <a:bodyPr wrap="square">
            <a:spAutoFit/>
          </a:bodyPr>
          <a:lstStyle/>
          <a:p>
            <a:pPr marL="685800" indent="-685800">
              <a:buFont typeface="Arial" panose="020B0604020202020204" pitchFamily="34" charset="0"/>
              <a:buChar char="•"/>
            </a:pPr>
            <a:r>
              <a:rPr lang="en-US" sz="3200" dirty="0">
                <a:latin typeface="Century Gothic" panose="020B0502020202020204" pitchFamily="34" charset="0"/>
              </a:rPr>
              <a:t>Different colors can appear identical on different grounds</a:t>
            </a:r>
          </a:p>
          <a:p>
            <a:pPr marL="685800" indent="-685800">
              <a:buFont typeface="Arial" panose="020B0604020202020204" pitchFamily="34" charset="0"/>
              <a:buChar char="•"/>
            </a:pPr>
            <a:r>
              <a:rPr lang="en-US" sz="3200" dirty="0">
                <a:latin typeface="Century Gothic" panose="020B0502020202020204" pitchFamily="34" charset="0"/>
              </a:rPr>
              <a:t>Grounds are chosen to cancel shared qualities</a:t>
            </a:r>
          </a:p>
        </p:txBody>
      </p:sp>
      <p:pic>
        <p:nvPicPr>
          <p:cNvPr id="3" name="Picture 2" descr="A yellow and purple squares&#10;&#10;AI-generated content may be incorrect.">
            <a:extLst>
              <a:ext uri="{FF2B5EF4-FFF2-40B4-BE49-F238E27FC236}">
                <a16:creationId xmlns:a16="http://schemas.microsoft.com/office/drawing/2014/main" id="{BF987D1C-D2BE-4491-8359-7C51979A3D32}"/>
              </a:ext>
            </a:extLst>
          </p:cNvPr>
          <p:cNvPicPr>
            <a:picLocks noChangeAspect="1"/>
          </p:cNvPicPr>
          <p:nvPr/>
        </p:nvPicPr>
        <p:blipFill>
          <a:blip r:embed="rId3"/>
          <a:stretch>
            <a:fillRect/>
          </a:stretch>
        </p:blipFill>
        <p:spPr>
          <a:xfrm>
            <a:off x="8714232" y="3566160"/>
            <a:ext cx="13793299" cy="8631936"/>
          </a:xfrm>
          <a:prstGeom prst="rect">
            <a:avLst/>
          </a:prstGeom>
        </p:spPr>
      </p:pic>
    </p:spTree>
    <p:extLst>
      <p:ext uri="{BB962C8B-B14F-4D97-AF65-F5344CB8AC3E}">
        <p14:creationId xmlns:p14="http://schemas.microsoft.com/office/powerpoint/2010/main" val="6029455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AE41E-F41C-EA30-D85E-E8391AB4DF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F3BA2BB-7FA8-D432-EDCB-E46C14E61BF5}"/>
              </a:ext>
            </a:extLst>
          </p:cNvPr>
          <p:cNvSpPr>
            <a:spLocks/>
          </p:cNvSpPr>
          <p:nvPr/>
        </p:nvSpPr>
        <p:spPr bwMode="auto">
          <a:xfrm>
            <a:off x="8398493" y="4419600"/>
            <a:ext cx="758701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EXPRESSIVE COLOR</a:t>
            </a:r>
          </a:p>
        </p:txBody>
      </p:sp>
      <p:sp>
        <p:nvSpPr>
          <p:cNvPr id="4" name="Rectangle 3">
            <a:extLst>
              <a:ext uri="{FF2B5EF4-FFF2-40B4-BE49-F238E27FC236}">
                <a16:creationId xmlns:a16="http://schemas.microsoft.com/office/drawing/2014/main" id="{DE417CF8-A4B9-A7BB-9F40-09DFCCC7C4CB}"/>
              </a:ext>
            </a:extLst>
          </p:cNvPr>
          <p:cNvSpPr>
            <a:spLocks/>
          </p:cNvSpPr>
          <p:nvPr/>
        </p:nvSpPr>
        <p:spPr bwMode="auto">
          <a:xfrm>
            <a:off x="8896125" y="6345896"/>
            <a:ext cx="6283771"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psychology</a:t>
            </a:r>
          </a:p>
        </p:txBody>
      </p:sp>
      <p:sp>
        <p:nvSpPr>
          <p:cNvPr id="5" name="Rectangle 4">
            <a:extLst>
              <a:ext uri="{FF2B5EF4-FFF2-40B4-BE49-F238E27FC236}">
                <a16:creationId xmlns:a16="http://schemas.microsoft.com/office/drawing/2014/main" id="{1D0B40AA-AC57-A140-0057-64431461AFAA}"/>
              </a:ext>
            </a:extLst>
          </p:cNvPr>
          <p:cNvSpPr>
            <a:spLocks/>
          </p:cNvSpPr>
          <p:nvPr/>
        </p:nvSpPr>
        <p:spPr bwMode="auto">
          <a:xfrm>
            <a:off x="9123747" y="7895296"/>
            <a:ext cx="582852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symbolism</a:t>
            </a:r>
          </a:p>
        </p:txBody>
      </p:sp>
    </p:spTree>
    <p:extLst>
      <p:ext uri="{BB962C8B-B14F-4D97-AF65-F5344CB8AC3E}">
        <p14:creationId xmlns:p14="http://schemas.microsoft.com/office/powerpoint/2010/main" val="10304081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043F2-30C1-B734-7BD2-92B24A0EDBE1}"/>
              </a:ext>
            </a:extLst>
          </p:cNvPr>
          <p:cNvSpPr>
            <a:spLocks/>
          </p:cNvSpPr>
          <p:nvPr/>
        </p:nvSpPr>
        <p:spPr bwMode="auto">
          <a:xfrm>
            <a:off x="758952" y="182880"/>
            <a:ext cx="51151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psychology</a:t>
            </a:r>
          </a:p>
        </p:txBody>
      </p:sp>
      <p:sp>
        <p:nvSpPr>
          <p:cNvPr id="6" name="TextBox 5">
            <a:extLst>
              <a:ext uri="{FF2B5EF4-FFF2-40B4-BE49-F238E27FC236}">
                <a16:creationId xmlns:a16="http://schemas.microsoft.com/office/drawing/2014/main" id="{D0DAF976-7DC5-DE01-6491-11AEA42884C5}"/>
              </a:ext>
            </a:extLst>
          </p:cNvPr>
          <p:cNvSpPr txBox="1"/>
          <p:nvPr/>
        </p:nvSpPr>
        <p:spPr>
          <a:xfrm>
            <a:off x="758952" y="2130552"/>
            <a:ext cx="8004048" cy="8463855"/>
          </a:xfrm>
          <a:prstGeom prst="rect">
            <a:avLst/>
          </a:prstGeom>
          <a:noFill/>
        </p:spPr>
        <p:txBody>
          <a:bodyPr wrap="square">
            <a:spAutoFit/>
          </a:bodyPr>
          <a:lstStyle/>
          <a:p>
            <a:r>
              <a:rPr lang="en-US" sz="3200" dirty="0">
                <a:latin typeface="Century Gothic" panose="020B0502020202020204" pitchFamily="34" charset="0"/>
              </a:rPr>
              <a:t>Physical Effects of Color</a:t>
            </a:r>
          </a:p>
          <a:p>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Color can influence attention/arousal (context-dependent)</a:t>
            </a:r>
          </a:p>
          <a:p>
            <a:pPr marL="457200" indent="-457200">
              <a:buFont typeface="Arial" panose="020B0604020202020204" pitchFamily="34" charset="0"/>
              <a:buChar char="•"/>
            </a:pPr>
            <a:r>
              <a:rPr lang="en-US" sz="3200" dirty="0">
                <a:latin typeface="Century Gothic" panose="020B0502020202020204" pitchFamily="34" charset="0"/>
              </a:rPr>
              <a:t>Reported physical responses vary; treat as tendencies, not rules</a:t>
            </a:r>
          </a:p>
          <a:p>
            <a:endParaRPr lang="en-US" sz="3200" dirty="0">
              <a:latin typeface="Century Gothic" panose="020B0502020202020204" pitchFamily="34" charset="0"/>
            </a:endParaRPr>
          </a:p>
          <a:p>
            <a:endParaRPr lang="en-US" sz="3200" dirty="0">
              <a:latin typeface="Century Gothic" panose="020B0502020202020204" pitchFamily="34" charset="0"/>
            </a:endParaRPr>
          </a:p>
          <a:p>
            <a:r>
              <a:rPr lang="en-US" sz="3200" dirty="0">
                <a:latin typeface="Century Gothic" panose="020B0502020202020204" pitchFamily="34" charset="0"/>
              </a:rPr>
              <a:t>Emotional Effects of Color</a:t>
            </a:r>
          </a:p>
          <a:p>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Warm: active/energizing</a:t>
            </a:r>
          </a:p>
          <a:p>
            <a:pPr marL="457200" indent="-457200">
              <a:buFont typeface="Arial" panose="020B0604020202020204" pitchFamily="34" charset="0"/>
              <a:buChar char="•"/>
            </a:pPr>
            <a:r>
              <a:rPr lang="en-US" sz="3200" dirty="0">
                <a:latin typeface="Century Gothic" panose="020B0502020202020204" pitchFamily="34" charset="0"/>
              </a:rPr>
              <a:t>Cool: calm/soothing</a:t>
            </a:r>
          </a:p>
          <a:p>
            <a:pPr marL="457200" indent="-457200">
              <a:buFont typeface="Arial" panose="020B0604020202020204" pitchFamily="34" charset="0"/>
              <a:buChar char="•"/>
            </a:pPr>
            <a:r>
              <a:rPr lang="en-US" sz="3200" dirty="0">
                <a:latin typeface="Century Gothic" panose="020B0502020202020204" pitchFamily="34" charset="0"/>
              </a:rPr>
              <a:t>Context + culture can override defaults</a:t>
            </a:r>
          </a:p>
          <a:p>
            <a:endParaRPr lang="en-US" sz="3200" dirty="0">
              <a:latin typeface="Century Gothic" panose="020B0502020202020204" pitchFamily="34" charset="0"/>
            </a:endParaRPr>
          </a:p>
          <a:p>
            <a:endParaRPr lang="en-US" sz="3200" dirty="0">
              <a:latin typeface="Century Gothic" panose="020B0502020202020204" pitchFamily="34" charset="0"/>
            </a:endParaRPr>
          </a:p>
        </p:txBody>
      </p:sp>
      <p:pic>
        <p:nvPicPr>
          <p:cNvPr id="3" name="Picture 2" descr="A diagram of different colors&#10;&#10;AI-generated content may be incorrect.">
            <a:extLst>
              <a:ext uri="{FF2B5EF4-FFF2-40B4-BE49-F238E27FC236}">
                <a16:creationId xmlns:a16="http://schemas.microsoft.com/office/drawing/2014/main" id="{E16B45FA-83B0-DBCE-8E5C-0EA742E3818B}"/>
              </a:ext>
            </a:extLst>
          </p:cNvPr>
          <p:cNvPicPr>
            <a:picLocks noChangeAspect="1"/>
          </p:cNvPicPr>
          <p:nvPr/>
        </p:nvPicPr>
        <p:blipFill>
          <a:blip r:embed="rId3"/>
          <a:stretch>
            <a:fillRect/>
          </a:stretch>
        </p:blipFill>
        <p:spPr>
          <a:xfrm>
            <a:off x="9445752" y="1905000"/>
            <a:ext cx="13228320" cy="9473184"/>
          </a:xfrm>
          <a:prstGeom prst="rect">
            <a:avLst/>
          </a:prstGeom>
        </p:spPr>
      </p:pic>
      <p:sp>
        <p:nvSpPr>
          <p:cNvPr id="5" name="TextBox 4">
            <a:extLst>
              <a:ext uri="{FF2B5EF4-FFF2-40B4-BE49-F238E27FC236}">
                <a16:creationId xmlns:a16="http://schemas.microsoft.com/office/drawing/2014/main" id="{9ECDE5C9-1493-65AA-3147-4B14CAC749F3}"/>
              </a:ext>
            </a:extLst>
          </p:cNvPr>
          <p:cNvSpPr txBox="1"/>
          <p:nvPr/>
        </p:nvSpPr>
        <p:spPr>
          <a:xfrm>
            <a:off x="10756226" y="11484114"/>
            <a:ext cx="10612582" cy="646331"/>
          </a:xfrm>
          <a:prstGeom prst="rect">
            <a:avLst/>
          </a:prstGeom>
          <a:noFill/>
        </p:spPr>
        <p:txBody>
          <a:bodyPr wrap="square">
            <a:spAutoFit/>
          </a:bodyPr>
          <a:lstStyle/>
          <a:p>
            <a:pPr algn="ctr"/>
            <a:r>
              <a:rPr lang="en-US" sz="3600" dirty="0">
                <a:latin typeface="Century Gothic" panose="020B0502020202020204" pitchFamily="34" charset="0"/>
              </a:rPr>
              <a:t>Physical Effects of Color</a:t>
            </a:r>
          </a:p>
        </p:txBody>
      </p:sp>
    </p:spTree>
    <p:extLst>
      <p:ext uri="{BB962C8B-B14F-4D97-AF65-F5344CB8AC3E}">
        <p14:creationId xmlns:p14="http://schemas.microsoft.com/office/powerpoint/2010/main" val="10765470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DE294-85F3-22FF-AE7E-15BF08A18A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D1F9FE-8671-49BF-25E1-7BC0E5589E64}"/>
              </a:ext>
            </a:extLst>
          </p:cNvPr>
          <p:cNvSpPr>
            <a:spLocks/>
          </p:cNvSpPr>
          <p:nvPr/>
        </p:nvSpPr>
        <p:spPr bwMode="auto">
          <a:xfrm>
            <a:off x="758952" y="182880"/>
            <a:ext cx="47128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symbolism</a:t>
            </a:r>
          </a:p>
        </p:txBody>
      </p:sp>
      <p:sp>
        <p:nvSpPr>
          <p:cNvPr id="4" name="TextBox 3">
            <a:extLst>
              <a:ext uri="{FF2B5EF4-FFF2-40B4-BE49-F238E27FC236}">
                <a16:creationId xmlns:a16="http://schemas.microsoft.com/office/drawing/2014/main" id="{1612A915-3888-B079-C2B1-297EBE5255C0}"/>
              </a:ext>
            </a:extLst>
          </p:cNvPr>
          <p:cNvSpPr txBox="1"/>
          <p:nvPr/>
        </p:nvSpPr>
        <p:spPr>
          <a:xfrm>
            <a:off x="758952" y="2130552"/>
            <a:ext cx="7391400" cy="3970318"/>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tx1"/>
                </a:solidFill>
                <a:effectLst/>
                <a:latin typeface="Century Gothic" panose="020B0502020202020204" pitchFamily="34" charset="0"/>
                <a:ea typeface="ヒラギノ角ゴ Pro W3"/>
              </a:rPr>
              <a:t>Color symbols are color associations that represent ideas or convey meaning both culturally and universally. </a:t>
            </a:r>
            <a:endParaRPr lang="en-US" sz="3600" dirty="0">
              <a:solidFill>
                <a:schemeClr val="tx1"/>
              </a:solidFill>
              <a:latin typeface="Century Gothic" panose="020B0502020202020204" pitchFamily="34" charset="0"/>
              <a:ea typeface="ヒラギノ角ゴ Pro W3"/>
            </a:endParaRPr>
          </a:p>
          <a:p>
            <a:pPr marL="571500" indent="-571500">
              <a:buFont typeface="Arial" panose="020B0604020202020204" pitchFamily="34" charset="0"/>
              <a:buChar char="•"/>
            </a:pPr>
            <a:r>
              <a:rPr lang="en-US" sz="3600" dirty="0">
                <a:solidFill>
                  <a:schemeClr val="tx1"/>
                </a:solidFill>
                <a:effectLst/>
                <a:latin typeface="Century Gothic" panose="020B0502020202020204" pitchFamily="34" charset="0"/>
                <a:ea typeface="ヒラギノ角ゴ Pro W3"/>
              </a:rPr>
              <a:t>Colors can carry both positive and negative associations</a:t>
            </a:r>
            <a:endParaRPr lang="en-US" sz="3600" dirty="0">
              <a:solidFill>
                <a:schemeClr val="tx1"/>
              </a:solidFill>
              <a:latin typeface="Century Gothic" panose="020B0502020202020204" pitchFamily="34" charset="0"/>
            </a:endParaRPr>
          </a:p>
        </p:txBody>
      </p:sp>
      <p:pic>
        <p:nvPicPr>
          <p:cNvPr id="6" name="Picture 5" descr="A diagram of different colors&#10;&#10;AI-generated content may be incorrect.">
            <a:extLst>
              <a:ext uri="{FF2B5EF4-FFF2-40B4-BE49-F238E27FC236}">
                <a16:creationId xmlns:a16="http://schemas.microsoft.com/office/drawing/2014/main" id="{42FC75AF-E640-3E86-911F-7F2C0F0F7663}"/>
              </a:ext>
            </a:extLst>
          </p:cNvPr>
          <p:cNvPicPr>
            <a:picLocks noChangeAspect="1"/>
          </p:cNvPicPr>
          <p:nvPr/>
        </p:nvPicPr>
        <p:blipFill>
          <a:blip r:embed="rId3"/>
          <a:stretch>
            <a:fillRect/>
          </a:stretch>
        </p:blipFill>
        <p:spPr>
          <a:xfrm>
            <a:off x="9445752" y="1901952"/>
            <a:ext cx="13228320" cy="9473184"/>
          </a:xfrm>
          <a:prstGeom prst="rect">
            <a:avLst/>
          </a:prstGeom>
        </p:spPr>
      </p:pic>
    </p:spTree>
    <p:extLst>
      <p:ext uri="{BB962C8B-B14F-4D97-AF65-F5344CB8AC3E}">
        <p14:creationId xmlns:p14="http://schemas.microsoft.com/office/powerpoint/2010/main" val="20570918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3D876-AE97-D55F-D7AF-48B50821FD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BB40FD-7464-A146-18D5-08DE38D966E4}"/>
              </a:ext>
            </a:extLst>
          </p:cNvPr>
          <p:cNvSpPr>
            <a:spLocks/>
          </p:cNvSpPr>
          <p:nvPr/>
        </p:nvSpPr>
        <p:spPr bwMode="auto">
          <a:xfrm>
            <a:off x="8388875" y="3868223"/>
            <a:ext cx="760624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STRATEGIES</a:t>
            </a:r>
          </a:p>
        </p:txBody>
      </p:sp>
      <p:sp>
        <p:nvSpPr>
          <p:cNvPr id="4" name="Rectangle 3">
            <a:extLst>
              <a:ext uri="{FF2B5EF4-FFF2-40B4-BE49-F238E27FC236}">
                <a16:creationId xmlns:a16="http://schemas.microsoft.com/office/drawing/2014/main" id="{3B4D2C60-C57C-987C-1038-C90752BE5A3C}"/>
              </a:ext>
            </a:extLst>
          </p:cNvPr>
          <p:cNvSpPr>
            <a:spLocks/>
          </p:cNvSpPr>
          <p:nvPr/>
        </p:nvSpPr>
        <p:spPr bwMode="auto">
          <a:xfrm>
            <a:off x="9591126" y="6009286"/>
            <a:ext cx="520174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spatial effects</a:t>
            </a:r>
          </a:p>
        </p:txBody>
      </p:sp>
      <p:sp>
        <p:nvSpPr>
          <p:cNvPr id="5" name="Rectangle 4">
            <a:extLst>
              <a:ext uri="{FF2B5EF4-FFF2-40B4-BE49-F238E27FC236}">
                <a16:creationId xmlns:a16="http://schemas.microsoft.com/office/drawing/2014/main" id="{F4071189-695C-38EF-25B7-1FB497437E39}"/>
              </a:ext>
            </a:extLst>
          </p:cNvPr>
          <p:cNvSpPr>
            <a:spLocks/>
          </p:cNvSpPr>
          <p:nvPr/>
        </p:nvSpPr>
        <p:spPr bwMode="auto">
          <a:xfrm>
            <a:off x="10492015" y="7098066"/>
            <a:ext cx="339997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balance</a:t>
            </a:r>
          </a:p>
        </p:txBody>
      </p:sp>
      <p:sp>
        <p:nvSpPr>
          <p:cNvPr id="3" name="Rectangle 2">
            <a:extLst>
              <a:ext uri="{FF2B5EF4-FFF2-40B4-BE49-F238E27FC236}">
                <a16:creationId xmlns:a16="http://schemas.microsoft.com/office/drawing/2014/main" id="{B6BFD6DA-C5A6-08D2-6B8E-779F85D55709}"/>
              </a:ext>
            </a:extLst>
          </p:cNvPr>
          <p:cNvSpPr>
            <a:spLocks/>
          </p:cNvSpPr>
          <p:nvPr/>
        </p:nvSpPr>
        <p:spPr bwMode="auto">
          <a:xfrm>
            <a:off x="10262885" y="8140523"/>
            <a:ext cx="416620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a:t>
            </a:r>
          </a:p>
        </p:txBody>
      </p:sp>
      <p:sp>
        <p:nvSpPr>
          <p:cNvPr id="6" name="Rectangle 5">
            <a:extLst>
              <a:ext uri="{FF2B5EF4-FFF2-40B4-BE49-F238E27FC236}">
                <a16:creationId xmlns:a16="http://schemas.microsoft.com/office/drawing/2014/main" id="{6D857BFD-AC24-B3F6-2EA1-24737ACE7FD8}"/>
              </a:ext>
            </a:extLst>
          </p:cNvPr>
          <p:cNvSpPr>
            <a:spLocks/>
          </p:cNvSpPr>
          <p:nvPr/>
        </p:nvSpPr>
        <p:spPr bwMode="auto">
          <a:xfrm>
            <a:off x="11290409" y="9182980"/>
            <a:ext cx="211115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unity</a:t>
            </a:r>
          </a:p>
        </p:txBody>
      </p:sp>
    </p:spTree>
    <p:extLst>
      <p:ext uri="{BB962C8B-B14F-4D97-AF65-F5344CB8AC3E}">
        <p14:creationId xmlns:p14="http://schemas.microsoft.com/office/powerpoint/2010/main" val="8762109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442D8-D8F2-EB25-A96C-31F340F5C6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003434-EF54-E56F-C51D-64C21BB196A1}"/>
              </a:ext>
            </a:extLst>
          </p:cNvPr>
          <p:cNvSpPr>
            <a:spLocks/>
          </p:cNvSpPr>
          <p:nvPr/>
        </p:nvSpPr>
        <p:spPr bwMode="auto">
          <a:xfrm>
            <a:off x="758952" y="182880"/>
            <a:ext cx="41581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spatial effects</a:t>
            </a:r>
          </a:p>
        </p:txBody>
      </p:sp>
      <p:sp>
        <p:nvSpPr>
          <p:cNvPr id="6" name="TextBox 5">
            <a:extLst>
              <a:ext uri="{FF2B5EF4-FFF2-40B4-BE49-F238E27FC236}">
                <a16:creationId xmlns:a16="http://schemas.microsoft.com/office/drawing/2014/main" id="{6B36C339-8379-1E58-C1E8-0A0286BC272B}"/>
              </a:ext>
            </a:extLst>
          </p:cNvPr>
          <p:cNvSpPr txBox="1"/>
          <p:nvPr/>
        </p:nvSpPr>
        <p:spPr>
          <a:xfrm>
            <a:off x="1463040" y="2971800"/>
            <a:ext cx="7223760" cy="5016758"/>
          </a:xfrm>
          <a:prstGeom prst="rect">
            <a:avLst/>
          </a:prstGeom>
          <a:noFill/>
        </p:spPr>
        <p:txBody>
          <a:bodyPr wrap="square">
            <a:spAutoFit/>
          </a:bodyPr>
          <a:lstStyle/>
          <a:p>
            <a:r>
              <a:rPr lang="en-US" sz="3200" b="1" dirty="0">
                <a:latin typeface="Century Gothic" panose="020B0502020202020204" pitchFamily="34" charset="0"/>
              </a:rPr>
              <a:t>Saturation and Value</a:t>
            </a:r>
          </a:p>
          <a:p>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Higher value + stronger saturation can feel larger/more forward</a:t>
            </a:r>
          </a:p>
          <a:p>
            <a:pPr marL="457200" indent="-457200">
              <a:buFont typeface="Arial" panose="020B0604020202020204" pitchFamily="34" charset="0"/>
              <a:buChar char="•"/>
            </a:pPr>
            <a:r>
              <a:rPr lang="en-US" sz="3200" dirty="0">
                <a:latin typeface="Century Gothic" panose="020B0502020202020204" pitchFamily="34" charset="0"/>
              </a:rPr>
              <a:t>Lower value can feel denser/heavier</a:t>
            </a:r>
          </a:p>
          <a:p>
            <a:pPr marL="457200" indent="-457200">
              <a:buFont typeface="Arial" panose="020B0604020202020204" pitchFamily="34" charset="0"/>
              <a:buChar char="•"/>
            </a:pPr>
            <a:r>
              <a:rPr lang="en-US" sz="3200" dirty="0">
                <a:latin typeface="Century Gothic" panose="020B0502020202020204" pitchFamily="34" charset="0"/>
              </a:rPr>
              <a:t>Observe inherent value differences (yellow vs violet)</a:t>
            </a:r>
          </a:p>
          <a:p>
            <a:endParaRPr lang="en-US" sz="3200" dirty="0">
              <a:latin typeface="Century Gothic" panose="020B0502020202020204" pitchFamily="34" charset="0"/>
            </a:endParaRPr>
          </a:p>
        </p:txBody>
      </p:sp>
      <p:pic>
        <p:nvPicPr>
          <p:cNvPr id="7" name="Picture 6" descr="12 colors of the color wheel shown in their natural values at full saturation.">
            <a:extLst>
              <a:ext uri="{FF2B5EF4-FFF2-40B4-BE49-F238E27FC236}">
                <a16:creationId xmlns:a16="http://schemas.microsoft.com/office/drawing/2014/main" id="{2A91FCAA-5F07-CCDD-2855-B757C822B0A9}"/>
              </a:ext>
            </a:extLst>
          </p:cNvPr>
          <p:cNvPicPr>
            <a:picLocks noChangeAspect="1"/>
          </p:cNvPicPr>
          <p:nvPr/>
        </p:nvPicPr>
        <p:blipFill>
          <a:blip r:embed="rId3"/>
          <a:stretch>
            <a:fillRect/>
          </a:stretch>
        </p:blipFill>
        <p:spPr>
          <a:xfrm>
            <a:off x="9528048" y="2971800"/>
            <a:ext cx="13188407" cy="8814816"/>
          </a:xfrm>
          <a:prstGeom prst="rect">
            <a:avLst/>
          </a:prstGeom>
        </p:spPr>
      </p:pic>
    </p:spTree>
    <p:extLst>
      <p:ext uri="{BB962C8B-B14F-4D97-AF65-F5344CB8AC3E}">
        <p14:creationId xmlns:p14="http://schemas.microsoft.com/office/powerpoint/2010/main" val="21914257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28AF-4056-CA6F-5582-8626D0C7FE2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86C9A0-3006-BB3C-2FBE-F8D51AE725BE}"/>
              </a:ext>
            </a:extLst>
          </p:cNvPr>
          <p:cNvSpPr>
            <a:spLocks/>
          </p:cNvSpPr>
          <p:nvPr/>
        </p:nvSpPr>
        <p:spPr bwMode="auto">
          <a:xfrm>
            <a:off x="758952" y="182880"/>
            <a:ext cx="41581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spatial effects</a:t>
            </a:r>
          </a:p>
        </p:txBody>
      </p:sp>
      <p:sp>
        <p:nvSpPr>
          <p:cNvPr id="4" name="TextBox 3">
            <a:extLst>
              <a:ext uri="{FF2B5EF4-FFF2-40B4-BE49-F238E27FC236}">
                <a16:creationId xmlns:a16="http://schemas.microsoft.com/office/drawing/2014/main" id="{F77D6DF7-42EC-7D91-E08D-EDBFC3493CB2}"/>
              </a:ext>
            </a:extLst>
          </p:cNvPr>
          <p:cNvSpPr txBox="1"/>
          <p:nvPr/>
        </p:nvSpPr>
        <p:spPr>
          <a:xfrm>
            <a:off x="1463040" y="2971800"/>
            <a:ext cx="7239000" cy="2062103"/>
          </a:xfrm>
          <a:prstGeom prst="rect">
            <a:avLst/>
          </a:prstGeom>
          <a:noFill/>
        </p:spPr>
        <p:txBody>
          <a:bodyPr wrap="square">
            <a:spAutoFit/>
          </a:bodyPr>
          <a:lstStyle/>
          <a:p>
            <a:r>
              <a:rPr lang="en-US" sz="3200" b="1" dirty="0">
                <a:latin typeface="Century Gothic" panose="020B0502020202020204" pitchFamily="34" charset="0"/>
              </a:rPr>
              <a:t>Warm and Cool Colors</a:t>
            </a:r>
          </a:p>
          <a:p>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Warm advances; cool recedes</a:t>
            </a:r>
          </a:p>
          <a:p>
            <a:endParaRPr lang="en-US" sz="3200" dirty="0">
              <a:latin typeface="Century Gothic" panose="020B0502020202020204" pitchFamily="34" charset="0"/>
            </a:endParaRPr>
          </a:p>
        </p:txBody>
      </p:sp>
      <p:pic>
        <p:nvPicPr>
          <p:cNvPr id="5" name="Picture 4" descr="Tints, shades, and tones of cool and warm colors.">
            <a:extLst>
              <a:ext uri="{FF2B5EF4-FFF2-40B4-BE49-F238E27FC236}">
                <a16:creationId xmlns:a16="http://schemas.microsoft.com/office/drawing/2014/main" id="{EB6AD6DD-0479-8B76-3204-BE53297799EC}"/>
              </a:ext>
            </a:extLst>
          </p:cNvPr>
          <p:cNvPicPr>
            <a:picLocks noChangeAspect="1"/>
          </p:cNvPicPr>
          <p:nvPr/>
        </p:nvPicPr>
        <p:blipFill>
          <a:blip r:embed="rId3"/>
          <a:stretch>
            <a:fillRect/>
          </a:stretch>
        </p:blipFill>
        <p:spPr>
          <a:xfrm>
            <a:off x="9528048" y="2971800"/>
            <a:ext cx="13188407" cy="8814816"/>
          </a:xfrm>
          <a:prstGeom prst="rect">
            <a:avLst/>
          </a:prstGeom>
        </p:spPr>
      </p:pic>
    </p:spTree>
    <p:extLst>
      <p:ext uri="{BB962C8B-B14F-4D97-AF65-F5344CB8AC3E}">
        <p14:creationId xmlns:p14="http://schemas.microsoft.com/office/powerpoint/2010/main" val="6515875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0ADDA-5905-79C4-C3F4-053283B8E1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5EDD68-6358-7091-0D8A-29DA7C12A4DE}"/>
              </a:ext>
            </a:extLst>
          </p:cNvPr>
          <p:cNvSpPr>
            <a:spLocks/>
          </p:cNvSpPr>
          <p:nvPr/>
        </p:nvSpPr>
        <p:spPr bwMode="auto">
          <a:xfrm>
            <a:off x="758952" y="182880"/>
            <a:ext cx="41581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spatial effects</a:t>
            </a:r>
          </a:p>
        </p:txBody>
      </p:sp>
      <p:sp>
        <p:nvSpPr>
          <p:cNvPr id="6" name="TextBox 5">
            <a:extLst>
              <a:ext uri="{FF2B5EF4-FFF2-40B4-BE49-F238E27FC236}">
                <a16:creationId xmlns:a16="http://schemas.microsoft.com/office/drawing/2014/main" id="{407E6109-6F74-9B82-4445-78D12493CD5D}"/>
              </a:ext>
            </a:extLst>
          </p:cNvPr>
          <p:cNvSpPr txBox="1"/>
          <p:nvPr/>
        </p:nvSpPr>
        <p:spPr>
          <a:xfrm>
            <a:off x="1463040" y="2971800"/>
            <a:ext cx="7299960" cy="3046988"/>
          </a:xfrm>
          <a:prstGeom prst="rect">
            <a:avLst/>
          </a:prstGeom>
          <a:noFill/>
        </p:spPr>
        <p:txBody>
          <a:bodyPr wrap="square">
            <a:spAutoFit/>
          </a:bodyPr>
          <a:lstStyle/>
          <a:p>
            <a:r>
              <a:rPr lang="en-US" sz="3200" b="1" dirty="0">
                <a:latin typeface="Century Gothic" panose="020B0502020202020204" pitchFamily="34" charset="0"/>
              </a:rPr>
              <a:t>Creating Space – Daytime</a:t>
            </a:r>
          </a:p>
          <a:p>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Background higher value than foreground = daytime depth</a:t>
            </a:r>
          </a:p>
          <a:p>
            <a:pPr marL="457200" indent="-457200">
              <a:buFont typeface="Arial" panose="020B0604020202020204" pitchFamily="34" charset="0"/>
              <a:buChar char="•"/>
            </a:pPr>
            <a:r>
              <a:rPr lang="en-US" sz="3200" dirty="0">
                <a:latin typeface="Century Gothic" panose="020B0502020202020204" pitchFamily="34" charset="0"/>
              </a:rPr>
              <a:t>Value shift suggests distance</a:t>
            </a:r>
          </a:p>
          <a:p>
            <a:endParaRPr lang="en-US" sz="3200" dirty="0">
              <a:latin typeface="Century Gothic" panose="020B0502020202020204" pitchFamily="34" charset="0"/>
            </a:endParaRPr>
          </a:p>
        </p:txBody>
      </p:sp>
      <p:pic>
        <p:nvPicPr>
          <p:cNvPr id="7" name="Picture 6" descr="A landscape with trees and mountains in the daytime.">
            <a:extLst>
              <a:ext uri="{FF2B5EF4-FFF2-40B4-BE49-F238E27FC236}">
                <a16:creationId xmlns:a16="http://schemas.microsoft.com/office/drawing/2014/main" id="{A643F788-F189-F5BC-0C0C-301AB8776C0E}"/>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39331283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CC60-0CA6-E4E9-60EC-BD84A3A525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A717BC-372E-70C5-BD01-6C9C00716F39}"/>
              </a:ext>
            </a:extLst>
          </p:cNvPr>
          <p:cNvSpPr>
            <a:spLocks/>
          </p:cNvSpPr>
          <p:nvPr/>
        </p:nvSpPr>
        <p:spPr bwMode="auto">
          <a:xfrm>
            <a:off x="758952" y="182880"/>
            <a:ext cx="415819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spatial effects</a:t>
            </a:r>
          </a:p>
        </p:txBody>
      </p:sp>
      <p:sp>
        <p:nvSpPr>
          <p:cNvPr id="4" name="TextBox 3">
            <a:extLst>
              <a:ext uri="{FF2B5EF4-FFF2-40B4-BE49-F238E27FC236}">
                <a16:creationId xmlns:a16="http://schemas.microsoft.com/office/drawing/2014/main" id="{41868724-50EC-8793-107C-9E6170D89DA9}"/>
              </a:ext>
            </a:extLst>
          </p:cNvPr>
          <p:cNvSpPr txBox="1"/>
          <p:nvPr/>
        </p:nvSpPr>
        <p:spPr>
          <a:xfrm>
            <a:off x="1463040" y="2971800"/>
            <a:ext cx="7223760" cy="3046988"/>
          </a:xfrm>
          <a:prstGeom prst="rect">
            <a:avLst/>
          </a:prstGeom>
          <a:noFill/>
        </p:spPr>
        <p:txBody>
          <a:bodyPr wrap="square">
            <a:spAutoFit/>
          </a:bodyPr>
          <a:lstStyle/>
          <a:p>
            <a:pPr marL="0" marR="0">
              <a:buNone/>
            </a:pPr>
            <a:r>
              <a:rPr lang="en-US" sz="3200" b="1" dirty="0">
                <a:solidFill>
                  <a:schemeClr val="tx1"/>
                </a:solidFill>
                <a:effectLst/>
                <a:latin typeface="Century Gothic" panose="020B0502020202020204" pitchFamily="34" charset="0"/>
                <a:ea typeface="ヒラギノ角ゴ Pro W3"/>
                <a:cs typeface="Times New Roman" panose="02020603050405020304" pitchFamily="18" charset="0"/>
              </a:rPr>
              <a:t>Creating Space - Nighttime</a:t>
            </a:r>
          </a:p>
          <a:p>
            <a:pPr marL="0" marR="0">
              <a:buNone/>
            </a:pPr>
            <a:r>
              <a:rPr lang="en-US" sz="3200" dirty="0">
                <a:solidFill>
                  <a:schemeClr val="tx1"/>
                </a:solidFill>
                <a:effectLst/>
                <a:latin typeface="Century Gothic" panose="020B0502020202020204" pitchFamily="34" charset="0"/>
                <a:ea typeface="ヒラギノ角ゴ Pro W3"/>
                <a:cs typeface="Times New Roman" panose="02020603050405020304" pitchFamily="18" charset="0"/>
              </a:rPr>
              <a:t> </a:t>
            </a:r>
          </a:p>
          <a:p>
            <a:pPr marL="457200" indent="-457200">
              <a:buFont typeface="Arial" panose="020B0604020202020204" pitchFamily="34" charset="0"/>
              <a:buChar char="•"/>
            </a:pPr>
            <a:r>
              <a:rPr lang="en-US" sz="3200" dirty="0">
                <a:latin typeface="Century Gothic" panose="020B0502020202020204" pitchFamily="34" charset="0"/>
              </a:rPr>
              <a:t>Background darker than foreground = nighttime depth</a:t>
            </a:r>
          </a:p>
          <a:p>
            <a:pPr marL="457200" indent="-457200">
              <a:buFont typeface="Arial" panose="020B0604020202020204" pitchFamily="34" charset="0"/>
              <a:buChar char="•"/>
            </a:pPr>
            <a:r>
              <a:rPr lang="en-US" sz="3200" dirty="0">
                <a:latin typeface="Century Gothic" panose="020B0502020202020204" pitchFamily="34" charset="0"/>
              </a:rPr>
              <a:t>Saturation/value shifts reinforce distance</a:t>
            </a:r>
          </a:p>
        </p:txBody>
      </p:sp>
      <p:pic>
        <p:nvPicPr>
          <p:cNvPr id="5" name="Picture 4" descr="A landscape with trees and mountains in the nighttime.">
            <a:extLst>
              <a:ext uri="{FF2B5EF4-FFF2-40B4-BE49-F238E27FC236}">
                <a16:creationId xmlns:a16="http://schemas.microsoft.com/office/drawing/2014/main" id="{6004CCB0-CB8B-956C-21B2-672F51C6414B}"/>
              </a:ext>
            </a:extLst>
          </p:cNvPr>
          <p:cNvPicPr>
            <a:picLocks noChangeAspect="1"/>
          </p:cNvPicPr>
          <p:nvPr/>
        </p:nvPicPr>
        <p:blipFill>
          <a:blip r:embed="rId3"/>
          <a:stretch>
            <a:fillRect/>
          </a:stretch>
        </p:blipFill>
        <p:spPr>
          <a:xfrm>
            <a:off x="9528048" y="2971800"/>
            <a:ext cx="12611844" cy="8814816"/>
          </a:xfrm>
          <a:prstGeom prst="rect">
            <a:avLst/>
          </a:prstGeom>
          <a:ln w="6350">
            <a:solidFill>
              <a:schemeClr val="tx1"/>
            </a:solidFill>
          </a:ln>
        </p:spPr>
      </p:pic>
    </p:spTree>
    <p:extLst>
      <p:ext uri="{BB962C8B-B14F-4D97-AF65-F5344CB8AC3E}">
        <p14:creationId xmlns:p14="http://schemas.microsoft.com/office/powerpoint/2010/main" val="35229539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CFD79-3CB5-6A81-5B4C-33E9702E689C}"/>
              </a:ext>
            </a:extLst>
          </p:cNvPr>
          <p:cNvSpPr>
            <a:spLocks/>
          </p:cNvSpPr>
          <p:nvPr/>
        </p:nvSpPr>
        <p:spPr bwMode="auto">
          <a:xfrm>
            <a:off x="7823116" y="3276600"/>
            <a:ext cx="904574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PROPERTIES OF COLOR</a:t>
            </a:r>
          </a:p>
        </p:txBody>
      </p:sp>
      <p:sp>
        <p:nvSpPr>
          <p:cNvPr id="4" name="Rectangle 3">
            <a:extLst>
              <a:ext uri="{FF2B5EF4-FFF2-40B4-BE49-F238E27FC236}">
                <a16:creationId xmlns:a16="http://schemas.microsoft.com/office/drawing/2014/main" id="{1D4A3FCC-DD05-E861-49CE-41C015A06E2E}"/>
              </a:ext>
            </a:extLst>
          </p:cNvPr>
          <p:cNvSpPr>
            <a:spLocks/>
          </p:cNvSpPr>
          <p:nvPr/>
        </p:nvSpPr>
        <p:spPr bwMode="auto">
          <a:xfrm>
            <a:off x="11283097" y="5202896"/>
            <a:ext cx="181780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hue</a:t>
            </a:r>
          </a:p>
        </p:txBody>
      </p:sp>
      <p:sp>
        <p:nvSpPr>
          <p:cNvPr id="5" name="Rectangle 4">
            <a:extLst>
              <a:ext uri="{FF2B5EF4-FFF2-40B4-BE49-F238E27FC236}">
                <a16:creationId xmlns:a16="http://schemas.microsoft.com/office/drawing/2014/main" id="{53BE0240-2C64-1DE8-7252-94BF6C26311E}"/>
              </a:ext>
            </a:extLst>
          </p:cNvPr>
          <p:cNvSpPr>
            <a:spLocks/>
          </p:cNvSpPr>
          <p:nvPr/>
        </p:nvSpPr>
        <p:spPr bwMode="auto">
          <a:xfrm>
            <a:off x="10996961" y="6752296"/>
            <a:ext cx="2390078"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a:t>
            </a:r>
          </a:p>
        </p:txBody>
      </p:sp>
      <p:sp>
        <p:nvSpPr>
          <p:cNvPr id="6" name="Rectangle 5">
            <a:extLst>
              <a:ext uri="{FF2B5EF4-FFF2-40B4-BE49-F238E27FC236}">
                <a16:creationId xmlns:a16="http://schemas.microsoft.com/office/drawing/2014/main" id="{CAEA3D4D-9957-E82E-5094-A7276ED870B2}"/>
              </a:ext>
            </a:extLst>
          </p:cNvPr>
          <p:cNvSpPr>
            <a:spLocks/>
          </p:cNvSpPr>
          <p:nvPr/>
        </p:nvSpPr>
        <p:spPr bwMode="auto">
          <a:xfrm>
            <a:off x="10265207" y="8301696"/>
            <a:ext cx="385041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saturation</a:t>
            </a:r>
          </a:p>
        </p:txBody>
      </p:sp>
      <p:sp>
        <p:nvSpPr>
          <p:cNvPr id="7" name="Rectangle 6">
            <a:extLst>
              <a:ext uri="{FF2B5EF4-FFF2-40B4-BE49-F238E27FC236}">
                <a16:creationId xmlns:a16="http://schemas.microsoft.com/office/drawing/2014/main" id="{0B7FD4E5-6A72-9C63-C445-67E14836110F}"/>
              </a:ext>
            </a:extLst>
          </p:cNvPr>
          <p:cNvSpPr>
            <a:spLocks/>
          </p:cNvSpPr>
          <p:nvPr/>
        </p:nvSpPr>
        <p:spPr bwMode="auto">
          <a:xfrm>
            <a:off x="9801939" y="9851096"/>
            <a:ext cx="477695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temperature</a:t>
            </a:r>
          </a:p>
        </p:txBody>
      </p:sp>
    </p:spTree>
    <p:extLst>
      <p:ext uri="{BB962C8B-B14F-4D97-AF65-F5344CB8AC3E}">
        <p14:creationId xmlns:p14="http://schemas.microsoft.com/office/powerpoint/2010/main" val="37917422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F469-5A5F-9FE2-89FB-B91D904BDC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ADB6F3-3998-7E91-5A56-30186EC6F0C9}"/>
              </a:ext>
            </a:extLst>
          </p:cNvPr>
          <p:cNvSpPr>
            <a:spLocks/>
          </p:cNvSpPr>
          <p:nvPr/>
        </p:nvSpPr>
        <p:spPr bwMode="auto">
          <a:xfrm>
            <a:off x="758952" y="182880"/>
            <a:ext cx="2556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balance</a:t>
            </a:r>
          </a:p>
        </p:txBody>
      </p:sp>
      <p:sp>
        <p:nvSpPr>
          <p:cNvPr id="4" name="TextBox 3">
            <a:extLst>
              <a:ext uri="{FF2B5EF4-FFF2-40B4-BE49-F238E27FC236}">
                <a16:creationId xmlns:a16="http://schemas.microsoft.com/office/drawing/2014/main" id="{6E7142E5-F743-BF18-066E-86C7032F4218}"/>
              </a:ext>
            </a:extLst>
          </p:cNvPr>
          <p:cNvSpPr txBox="1"/>
          <p:nvPr/>
        </p:nvSpPr>
        <p:spPr>
          <a:xfrm>
            <a:off x="1463040" y="2971800"/>
            <a:ext cx="7452360" cy="3046988"/>
          </a:xfrm>
          <a:prstGeom prst="rect">
            <a:avLst/>
          </a:prstGeom>
          <a:noFill/>
        </p:spPr>
        <p:txBody>
          <a:bodyPr wrap="square">
            <a:spAutoFit/>
          </a:bodyPr>
          <a:lstStyle/>
          <a:p>
            <a:pPr marL="0" marR="0">
              <a:buNone/>
            </a:pPr>
            <a:r>
              <a:rPr lang="en-US" sz="3200" b="1" dirty="0">
                <a:solidFill>
                  <a:schemeClr val="tx1"/>
                </a:solidFill>
                <a:effectLst/>
                <a:latin typeface="Century Gothic" panose="020B0502020202020204" pitchFamily="34" charset="0"/>
                <a:ea typeface="ヒラギノ角ゴ Pro W3"/>
                <a:cs typeface="Times New Roman" panose="02020603050405020304" pitchFamily="18" charset="0"/>
              </a:rPr>
              <a:t> </a:t>
            </a:r>
            <a:r>
              <a:rPr lang="en-US" sz="3200" b="1" dirty="0">
                <a:solidFill>
                  <a:schemeClr val="tx1"/>
                </a:solidFill>
                <a:latin typeface="Century Gothic" panose="020B0502020202020204" pitchFamily="34" charset="0"/>
                <a:ea typeface="ヒラギノ角ゴ Pro W3"/>
                <a:cs typeface="Times New Roman" panose="02020603050405020304" pitchFamily="18" charset="0"/>
              </a:rPr>
              <a:t>C</a:t>
            </a:r>
            <a:r>
              <a:rPr lang="en-US" sz="3200" b="1" dirty="0">
                <a:solidFill>
                  <a:schemeClr val="tx1"/>
                </a:solidFill>
                <a:effectLst/>
                <a:latin typeface="Century Gothic" panose="020B0502020202020204" pitchFamily="34" charset="0"/>
                <a:ea typeface="ヒラギノ角ゴ Pro W3"/>
                <a:cs typeface="Times New Roman" panose="02020603050405020304" pitchFamily="18" charset="0"/>
              </a:rPr>
              <a:t>ompositional Weight</a:t>
            </a:r>
          </a:p>
          <a:p>
            <a:pPr marL="0" marR="0">
              <a:buNone/>
            </a:pPr>
            <a:r>
              <a:rPr lang="en-US" sz="3200" dirty="0">
                <a:solidFill>
                  <a:schemeClr val="tx1"/>
                </a:solidFill>
                <a:effectLst/>
                <a:latin typeface="Century Gothic" panose="020B0502020202020204" pitchFamily="34" charset="0"/>
                <a:ea typeface="ヒラギノ角ゴ Pro W3"/>
                <a:cs typeface="Times New Roman" panose="02020603050405020304" pitchFamily="18" charset="0"/>
              </a:rPr>
              <a:t> </a:t>
            </a:r>
          </a:p>
          <a:p>
            <a:pPr marL="457200" indent="-457200">
              <a:buFont typeface="Arial" panose="020B0604020202020204" pitchFamily="34" charset="0"/>
              <a:buChar char="•"/>
            </a:pPr>
            <a:r>
              <a:rPr lang="en-US" sz="3200" dirty="0">
                <a:latin typeface="Century Gothic" panose="020B0502020202020204" pitchFamily="34" charset="0"/>
              </a:rPr>
              <a:t>Balance is the distribute visual weight</a:t>
            </a:r>
          </a:p>
          <a:p>
            <a:pPr marL="457200" indent="-457200">
              <a:buFont typeface="Arial" panose="020B0604020202020204" pitchFamily="34" charset="0"/>
              <a:buChar char="•"/>
            </a:pPr>
            <a:r>
              <a:rPr lang="en-US" sz="3200" dirty="0">
                <a:latin typeface="Century Gothic" panose="020B0502020202020204" pitchFamily="34" charset="0"/>
              </a:rPr>
              <a:t>Saturation/contrast/detail add weight</a:t>
            </a:r>
          </a:p>
        </p:txBody>
      </p:sp>
      <p:pic>
        <p:nvPicPr>
          <p:cNvPr id="5" name="Picture 4" descr="Unbalanced composition of a landscape.">
            <a:extLst>
              <a:ext uri="{FF2B5EF4-FFF2-40B4-BE49-F238E27FC236}">
                <a16:creationId xmlns:a16="http://schemas.microsoft.com/office/drawing/2014/main" id="{C45495E9-6F03-879B-E141-C64D43AF82B8}"/>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33114022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E687A-D0C0-1F07-6C65-55671782B2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DD3091-A335-9364-CB18-FBC3463B104B}"/>
              </a:ext>
            </a:extLst>
          </p:cNvPr>
          <p:cNvSpPr>
            <a:spLocks/>
          </p:cNvSpPr>
          <p:nvPr/>
        </p:nvSpPr>
        <p:spPr bwMode="auto">
          <a:xfrm>
            <a:off x="758952" y="182880"/>
            <a:ext cx="2556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balance</a:t>
            </a:r>
          </a:p>
        </p:txBody>
      </p:sp>
      <p:sp>
        <p:nvSpPr>
          <p:cNvPr id="4" name="TextBox 3">
            <a:extLst>
              <a:ext uri="{FF2B5EF4-FFF2-40B4-BE49-F238E27FC236}">
                <a16:creationId xmlns:a16="http://schemas.microsoft.com/office/drawing/2014/main" id="{EE13F59A-255D-8C7D-5D9E-B16A9B107D9B}"/>
              </a:ext>
            </a:extLst>
          </p:cNvPr>
          <p:cNvSpPr txBox="1"/>
          <p:nvPr/>
        </p:nvSpPr>
        <p:spPr>
          <a:xfrm>
            <a:off x="1463040" y="2971800"/>
            <a:ext cx="5943600" cy="1569660"/>
          </a:xfrm>
          <a:prstGeom prst="rect">
            <a:avLst/>
          </a:prstGeom>
          <a:noFill/>
        </p:spPr>
        <p:txBody>
          <a:bodyPr wrap="square">
            <a:spAutoFit/>
          </a:bodyPr>
          <a:lstStyle/>
          <a:p>
            <a:r>
              <a:rPr lang="en-US" sz="3200" dirty="0">
                <a:latin typeface="Century Gothic" panose="020B0502020202020204" pitchFamily="34" charset="0"/>
              </a:rPr>
              <a:t>Color change redistributes weight and balances the composition.</a:t>
            </a:r>
          </a:p>
        </p:txBody>
      </p:sp>
      <p:pic>
        <p:nvPicPr>
          <p:cNvPr id="5" name="Picture 4" descr="Landscape composition balanced by the use of color.">
            <a:extLst>
              <a:ext uri="{FF2B5EF4-FFF2-40B4-BE49-F238E27FC236}">
                <a16:creationId xmlns:a16="http://schemas.microsoft.com/office/drawing/2014/main" id="{69E998DC-D268-C3C2-14AB-7D6EBA01658C}"/>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32601196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7CDA-36F7-89D5-E040-3693F931A6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6479BC-F1E6-007D-C82E-B37590261363}"/>
              </a:ext>
            </a:extLst>
          </p:cNvPr>
          <p:cNvSpPr>
            <a:spLocks/>
          </p:cNvSpPr>
          <p:nvPr/>
        </p:nvSpPr>
        <p:spPr bwMode="auto">
          <a:xfrm>
            <a:off x="758952" y="182880"/>
            <a:ext cx="32364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a:t>
            </a:r>
          </a:p>
        </p:txBody>
      </p:sp>
      <p:sp>
        <p:nvSpPr>
          <p:cNvPr id="4" name="TextBox 3">
            <a:extLst>
              <a:ext uri="{FF2B5EF4-FFF2-40B4-BE49-F238E27FC236}">
                <a16:creationId xmlns:a16="http://schemas.microsoft.com/office/drawing/2014/main" id="{D0100CE3-5C28-6BF6-FFE6-763A879296F7}"/>
              </a:ext>
            </a:extLst>
          </p:cNvPr>
          <p:cNvSpPr txBox="1"/>
          <p:nvPr/>
        </p:nvSpPr>
        <p:spPr>
          <a:xfrm>
            <a:off x="1463040" y="2971800"/>
            <a:ext cx="7299960" cy="3539430"/>
          </a:xfrm>
          <a:prstGeom prst="rect">
            <a:avLst/>
          </a:prstGeom>
          <a:noFill/>
        </p:spPr>
        <p:txBody>
          <a:bodyPr wrap="square">
            <a:spAutoFit/>
          </a:bodyPr>
          <a:lstStyle/>
          <a:p>
            <a:r>
              <a:rPr lang="en-US" sz="3200" b="1" dirty="0">
                <a:latin typeface="Century Gothic" panose="020B0502020202020204" pitchFamily="34" charset="0"/>
              </a:rPr>
              <a:t>Unique Color</a:t>
            </a:r>
          </a:p>
          <a:p>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The goal is to allow one area of color to stand out or contrast with the rest</a:t>
            </a:r>
          </a:p>
          <a:p>
            <a:pPr marL="457200" indent="-457200">
              <a:buFont typeface="Arial" panose="020B0604020202020204" pitchFamily="34" charset="0"/>
              <a:buChar char="•"/>
            </a:pPr>
            <a:r>
              <a:rPr lang="en-US" sz="3200" dirty="0">
                <a:latin typeface="Century Gothic" panose="020B0502020202020204" pitchFamily="34" charset="0"/>
              </a:rPr>
              <a:t>Before use of unique color: our eye circulates</a:t>
            </a:r>
          </a:p>
        </p:txBody>
      </p:sp>
      <p:pic>
        <p:nvPicPr>
          <p:cNvPr id="5" name="Picture 4" descr="Absence of focal point.">
            <a:extLst>
              <a:ext uri="{FF2B5EF4-FFF2-40B4-BE49-F238E27FC236}">
                <a16:creationId xmlns:a16="http://schemas.microsoft.com/office/drawing/2014/main" id="{9DA8CE34-C1DD-4D99-5253-1A5FFD666062}"/>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3960068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005CA-6FC5-FE72-D080-62DC8F06D64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1F07CF-704D-8AAF-6512-D3448EA4DA62}"/>
              </a:ext>
            </a:extLst>
          </p:cNvPr>
          <p:cNvSpPr>
            <a:spLocks/>
          </p:cNvSpPr>
          <p:nvPr/>
        </p:nvSpPr>
        <p:spPr bwMode="auto">
          <a:xfrm>
            <a:off x="758952" y="182880"/>
            <a:ext cx="32364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focal point</a:t>
            </a:r>
          </a:p>
        </p:txBody>
      </p:sp>
      <p:sp>
        <p:nvSpPr>
          <p:cNvPr id="4" name="TextBox 3">
            <a:extLst>
              <a:ext uri="{FF2B5EF4-FFF2-40B4-BE49-F238E27FC236}">
                <a16:creationId xmlns:a16="http://schemas.microsoft.com/office/drawing/2014/main" id="{F2B148E0-B494-2629-EE45-3C959BA7D4E7}"/>
              </a:ext>
            </a:extLst>
          </p:cNvPr>
          <p:cNvSpPr txBox="1"/>
          <p:nvPr/>
        </p:nvSpPr>
        <p:spPr>
          <a:xfrm>
            <a:off x="1463040" y="2971800"/>
            <a:ext cx="6643437" cy="3046988"/>
          </a:xfrm>
          <a:prstGeom prst="rect">
            <a:avLst/>
          </a:prstGeom>
          <a:noFill/>
        </p:spPr>
        <p:txBody>
          <a:bodyPr wrap="square">
            <a:spAutoFit/>
          </a:bodyPr>
          <a:lstStyle/>
          <a:p>
            <a:r>
              <a:rPr lang="en-US" sz="3200" dirty="0">
                <a:latin typeface="Century Gothic" panose="020B0502020202020204" pitchFamily="34" charset="0"/>
              </a:rPr>
              <a:t>When color is introduced notice the change—the single hue contrasts sharply with the surrounding forms, immediately drawing our attention to that one flower. </a:t>
            </a:r>
          </a:p>
        </p:txBody>
      </p:sp>
      <p:pic>
        <p:nvPicPr>
          <p:cNvPr id="5" name="Picture 4" descr="Focal point by color contrast.">
            <a:extLst>
              <a:ext uri="{FF2B5EF4-FFF2-40B4-BE49-F238E27FC236}">
                <a16:creationId xmlns:a16="http://schemas.microsoft.com/office/drawing/2014/main" id="{DBCC7B7B-7B8F-935C-F23C-A3B538FFA5B1}"/>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29240139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1153-A4AB-6069-09CE-D308BFBDC7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EE64EE-EA9D-5349-2FAF-24EC596B77C8}"/>
              </a:ext>
            </a:extLst>
          </p:cNvPr>
          <p:cNvSpPr>
            <a:spLocks/>
          </p:cNvSpPr>
          <p:nvPr/>
        </p:nvSpPr>
        <p:spPr bwMode="auto">
          <a:xfrm>
            <a:off x="758952" y="182880"/>
            <a:ext cx="14106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unity</a:t>
            </a:r>
          </a:p>
        </p:txBody>
      </p:sp>
      <p:sp>
        <p:nvSpPr>
          <p:cNvPr id="4" name="TextBox 3">
            <a:extLst>
              <a:ext uri="{FF2B5EF4-FFF2-40B4-BE49-F238E27FC236}">
                <a16:creationId xmlns:a16="http://schemas.microsoft.com/office/drawing/2014/main" id="{14AC1EAA-F9EB-D7AF-2BDB-6A1DAB6BF0C5}"/>
              </a:ext>
            </a:extLst>
          </p:cNvPr>
          <p:cNvSpPr txBox="1"/>
          <p:nvPr/>
        </p:nvSpPr>
        <p:spPr>
          <a:xfrm>
            <a:off x="1463040" y="2971800"/>
            <a:ext cx="7832127" cy="1077218"/>
          </a:xfrm>
          <a:prstGeom prst="rect">
            <a:avLst/>
          </a:prstGeom>
          <a:noFill/>
        </p:spPr>
        <p:txBody>
          <a:bodyPr wrap="square">
            <a:spAutoFit/>
          </a:bodyPr>
          <a:lstStyle/>
          <a:p>
            <a:r>
              <a:rPr lang="en-US" sz="3200" dirty="0">
                <a:latin typeface="Century Gothic" panose="020B0502020202020204" pitchFamily="34" charset="0"/>
              </a:rPr>
              <a:t>What makes this feel unified, rather than random parts?</a:t>
            </a:r>
          </a:p>
        </p:txBody>
      </p:sp>
      <p:pic>
        <p:nvPicPr>
          <p:cNvPr id="5" name="Picture 4" descr="Composition of random shapes unified by proximity.">
            <a:extLst>
              <a:ext uri="{FF2B5EF4-FFF2-40B4-BE49-F238E27FC236}">
                <a16:creationId xmlns:a16="http://schemas.microsoft.com/office/drawing/2014/main" id="{94ED3278-279E-E8EC-F855-F0F0FC7CAA01}"/>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40648911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19BA7-C242-ABC4-67D3-DF3BE1C9E4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37AA05-C029-3838-1E26-A06C34C365E4}"/>
              </a:ext>
            </a:extLst>
          </p:cNvPr>
          <p:cNvSpPr>
            <a:spLocks/>
          </p:cNvSpPr>
          <p:nvPr/>
        </p:nvSpPr>
        <p:spPr bwMode="auto">
          <a:xfrm>
            <a:off x="758952" y="182880"/>
            <a:ext cx="14106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unity</a:t>
            </a:r>
          </a:p>
        </p:txBody>
      </p:sp>
      <p:sp>
        <p:nvSpPr>
          <p:cNvPr id="4" name="TextBox 3">
            <a:extLst>
              <a:ext uri="{FF2B5EF4-FFF2-40B4-BE49-F238E27FC236}">
                <a16:creationId xmlns:a16="http://schemas.microsoft.com/office/drawing/2014/main" id="{11A4794F-DE6A-5D07-FD5F-5174A5D0B249}"/>
              </a:ext>
            </a:extLst>
          </p:cNvPr>
          <p:cNvSpPr txBox="1"/>
          <p:nvPr/>
        </p:nvSpPr>
        <p:spPr>
          <a:xfrm>
            <a:off x="1463040" y="2971800"/>
            <a:ext cx="7467600" cy="2062103"/>
          </a:xfrm>
          <a:prstGeom prst="rect">
            <a:avLst/>
          </a:prstGeom>
          <a:noFill/>
        </p:spPr>
        <p:txBody>
          <a:bodyPr wrap="square">
            <a:spAutoFit/>
          </a:bodyPr>
          <a:lstStyle/>
          <a:p>
            <a:r>
              <a:rPr lang="en-US" sz="3200" b="1" dirty="0">
                <a:latin typeface="Century Gothic" panose="020B0502020202020204" pitchFamily="34" charset="0"/>
              </a:rPr>
              <a:t>Limited Palette</a:t>
            </a:r>
          </a:p>
          <a:p>
            <a:endParaRPr lang="en-US" sz="3200" dirty="0">
              <a:latin typeface="Century Gothic" panose="020B0502020202020204" pitchFamily="34" charset="0"/>
            </a:endParaRPr>
          </a:p>
          <a:p>
            <a:r>
              <a:rPr lang="en-US" sz="3200" dirty="0">
                <a:latin typeface="Century Gothic" panose="020B0502020202020204" pitchFamily="34" charset="0"/>
              </a:rPr>
              <a:t>1 hue (with tints/shades/tones) or 2–3 adjacent hues.</a:t>
            </a:r>
          </a:p>
        </p:txBody>
      </p:sp>
      <p:pic>
        <p:nvPicPr>
          <p:cNvPr id="5" name="Picture 4" descr="Composition of random shapes unified by a limited pallet.">
            <a:extLst>
              <a:ext uri="{FF2B5EF4-FFF2-40B4-BE49-F238E27FC236}">
                <a16:creationId xmlns:a16="http://schemas.microsoft.com/office/drawing/2014/main" id="{C01B1643-3133-5BDB-B1B2-7CDDE113D2E4}"/>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Tree>
    <p:extLst>
      <p:ext uri="{BB962C8B-B14F-4D97-AF65-F5344CB8AC3E}">
        <p14:creationId xmlns:p14="http://schemas.microsoft.com/office/powerpoint/2010/main" val="35822927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7AAFD-D482-CF11-32B9-8A19F46A72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3EB170-E5EE-78EE-882F-0F508A18B03E}"/>
              </a:ext>
            </a:extLst>
          </p:cNvPr>
          <p:cNvSpPr>
            <a:spLocks/>
          </p:cNvSpPr>
          <p:nvPr/>
        </p:nvSpPr>
        <p:spPr bwMode="auto">
          <a:xfrm>
            <a:off x="758952" y="182880"/>
            <a:ext cx="141064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unity</a:t>
            </a:r>
          </a:p>
        </p:txBody>
      </p:sp>
      <p:sp>
        <p:nvSpPr>
          <p:cNvPr id="4" name="TextBox 3">
            <a:extLst>
              <a:ext uri="{FF2B5EF4-FFF2-40B4-BE49-F238E27FC236}">
                <a16:creationId xmlns:a16="http://schemas.microsoft.com/office/drawing/2014/main" id="{F0C92201-8FF8-94B5-29F6-6791D22B1075}"/>
              </a:ext>
            </a:extLst>
          </p:cNvPr>
          <p:cNvSpPr txBox="1"/>
          <p:nvPr/>
        </p:nvSpPr>
        <p:spPr>
          <a:xfrm>
            <a:off x="1463040" y="2971800"/>
            <a:ext cx="7696200" cy="2062103"/>
          </a:xfrm>
          <a:prstGeom prst="rect">
            <a:avLst/>
          </a:prstGeom>
          <a:noFill/>
        </p:spPr>
        <p:txBody>
          <a:bodyPr wrap="square">
            <a:spAutoFit/>
          </a:bodyPr>
          <a:lstStyle/>
          <a:p>
            <a:pPr marL="0" marR="0">
              <a:buNone/>
            </a:pPr>
            <a:r>
              <a:rPr lang="en-US" sz="3200" b="1" dirty="0">
                <a:solidFill>
                  <a:schemeClr val="tx1"/>
                </a:solidFill>
                <a:effectLst/>
                <a:latin typeface="Century Gothic" panose="020B0502020202020204" pitchFamily="34" charset="0"/>
                <a:ea typeface="ヒラギノ角ゴ Pro W3"/>
                <a:cs typeface="Times New Roman" panose="02020603050405020304" pitchFamily="18" charset="0"/>
              </a:rPr>
              <a:t>Color Repetition</a:t>
            </a:r>
          </a:p>
          <a:p>
            <a:pPr marL="0" marR="0">
              <a:buNone/>
            </a:pPr>
            <a:r>
              <a:rPr lang="en-US" sz="3200" dirty="0">
                <a:solidFill>
                  <a:schemeClr val="tx1"/>
                </a:solidFill>
                <a:effectLst/>
                <a:latin typeface="Century Gothic" panose="020B0502020202020204" pitchFamily="34" charset="0"/>
                <a:ea typeface="ヒラギノ角ゴ Pro W3"/>
                <a:cs typeface="Times New Roman" panose="02020603050405020304" pitchFamily="18" charset="0"/>
              </a:rPr>
              <a:t> </a:t>
            </a:r>
          </a:p>
          <a:p>
            <a:r>
              <a:rPr lang="en-US" sz="3200" dirty="0">
                <a:latin typeface="Century Gothic" panose="020B0502020202020204" pitchFamily="34" charset="0"/>
              </a:rPr>
              <a:t>Repetition guides the eye and unifies</a:t>
            </a:r>
            <a:endParaRPr lang="en-US" sz="3200" dirty="0">
              <a:solidFill>
                <a:schemeClr val="tx1"/>
              </a:solidFill>
              <a:latin typeface="Century Gothic" panose="020B0502020202020204" pitchFamily="34" charset="0"/>
              <a:ea typeface="ヒラギノ角ゴ Pro W3"/>
            </a:endParaRPr>
          </a:p>
          <a:p>
            <a:pPr>
              <a:buNone/>
            </a:pPr>
            <a:endParaRPr lang="en-US" sz="3200" dirty="0">
              <a:solidFill>
                <a:schemeClr val="tx1"/>
              </a:solidFill>
              <a:effectLst/>
              <a:latin typeface="Century Gothic" panose="020B0502020202020204" pitchFamily="34" charset="0"/>
              <a:ea typeface="ヒラギノ角ゴ Pro W3"/>
            </a:endParaRPr>
          </a:p>
        </p:txBody>
      </p:sp>
      <p:pic>
        <p:nvPicPr>
          <p:cNvPr id="5" name="Picture 4" descr="Composition of random shapes unified by color repetition.">
            <a:extLst>
              <a:ext uri="{FF2B5EF4-FFF2-40B4-BE49-F238E27FC236}">
                <a16:creationId xmlns:a16="http://schemas.microsoft.com/office/drawing/2014/main" id="{8DB413CD-536A-7D57-81EE-4489714E3626}"/>
              </a:ext>
            </a:extLst>
          </p:cNvPr>
          <p:cNvPicPr>
            <a:picLocks noChangeAspect="1"/>
          </p:cNvPicPr>
          <p:nvPr/>
        </p:nvPicPr>
        <p:blipFill>
          <a:blip r:embed="rId3"/>
          <a:stretch>
            <a:fillRect/>
          </a:stretch>
        </p:blipFill>
        <p:spPr>
          <a:xfrm>
            <a:off x="9528048" y="2971800"/>
            <a:ext cx="12611844" cy="8814816"/>
          </a:xfrm>
          <a:prstGeom prst="rect">
            <a:avLst/>
          </a:prstGeom>
          <a:ln w="6350">
            <a:solidFill>
              <a:schemeClr val="tx1"/>
            </a:solidFill>
          </a:ln>
        </p:spPr>
      </p:pic>
    </p:spTree>
    <p:extLst>
      <p:ext uri="{BB962C8B-B14F-4D97-AF65-F5344CB8AC3E}">
        <p14:creationId xmlns:p14="http://schemas.microsoft.com/office/powerpoint/2010/main" val="38058320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6A2C-B23B-5F7A-987A-08A55C5836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E8F640-32CA-8439-C870-479B32973BC5}"/>
              </a:ext>
            </a:extLst>
          </p:cNvPr>
          <p:cNvSpPr>
            <a:spLocks/>
          </p:cNvSpPr>
          <p:nvPr/>
        </p:nvSpPr>
        <p:spPr bwMode="auto">
          <a:xfrm>
            <a:off x="8751154" y="3124200"/>
            <a:ext cx="688169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dirty="0">
                <a:solidFill>
                  <a:srgbClr val="80003E"/>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SCHEMES</a:t>
            </a:r>
          </a:p>
        </p:txBody>
      </p:sp>
      <p:sp>
        <p:nvSpPr>
          <p:cNvPr id="4" name="Rectangle 3">
            <a:extLst>
              <a:ext uri="{FF2B5EF4-FFF2-40B4-BE49-F238E27FC236}">
                <a16:creationId xmlns:a16="http://schemas.microsoft.com/office/drawing/2014/main" id="{BD3AAAAE-A2FB-C86F-D710-C8B05D9FB71F}"/>
              </a:ext>
            </a:extLst>
          </p:cNvPr>
          <p:cNvSpPr>
            <a:spLocks/>
          </p:cNvSpPr>
          <p:nvPr/>
        </p:nvSpPr>
        <p:spPr bwMode="auto">
          <a:xfrm>
            <a:off x="9204798" y="4830930"/>
            <a:ext cx="5974392"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monochromatic</a:t>
            </a:r>
          </a:p>
        </p:txBody>
      </p:sp>
      <p:sp>
        <p:nvSpPr>
          <p:cNvPr id="5" name="Rectangle 4">
            <a:extLst>
              <a:ext uri="{FF2B5EF4-FFF2-40B4-BE49-F238E27FC236}">
                <a16:creationId xmlns:a16="http://schemas.microsoft.com/office/drawing/2014/main" id="{37638EA3-9EA5-0945-863C-95A113C31932}"/>
              </a:ext>
            </a:extLst>
          </p:cNvPr>
          <p:cNvSpPr>
            <a:spLocks/>
          </p:cNvSpPr>
          <p:nvPr/>
        </p:nvSpPr>
        <p:spPr bwMode="auto">
          <a:xfrm>
            <a:off x="10144959" y="5776388"/>
            <a:ext cx="409406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analogous</a:t>
            </a:r>
          </a:p>
        </p:txBody>
      </p:sp>
      <p:sp>
        <p:nvSpPr>
          <p:cNvPr id="3" name="Rectangle 2">
            <a:extLst>
              <a:ext uri="{FF2B5EF4-FFF2-40B4-BE49-F238E27FC236}">
                <a16:creationId xmlns:a16="http://schemas.microsoft.com/office/drawing/2014/main" id="{11F862DA-C96B-2924-8A4F-B159A4FCF835}"/>
              </a:ext>
            </a:extLst>
          </p:cNvPr>
          <p:cNvSpPr>
            <a:spLocks/>
          </p:cNvSpPr>
          <p:nvPr/>
        </p:nvSpPr>
        <p:spPr bwMode="auto">
          <a:xfrm>
            <a:off x="9235254" y="6704643"/>
            <a:ext cx="5943936"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complementary</a:t>
            </a:r>
          </a:p>
        </p:txBody>
      </p:sp>
      <p:sp>
        <p:nvSpPr>
          <p:cNvPr id="6" name="Rectangle 5">
            <a:extLst>
              <a:ext uri="{FF2B5EF4-FFF2-40B4-BE49-F238E27FC236}">
                <a16:creationId xmlns:a16="http://schemas.microsoft.com/office/drawing/2014/main" id="{BC33EE04-A7B5-7F91-EA85-EB32218506FB}"/>
              </a:ext>
            </a:extLst>
          </p:cNvPr>
          <p:cNvSpPr>
            <a:spLocks/>
          </p:cNvSpPr>
          <p:nvPr/>
        </p:nvSpPr>
        <p:spPr bwMode="auto">
          <a:xfrm>
            <a:off x="8497872" y="7650101"/>
            <a:ext cx="7388241"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split complementary</a:t>
            </a:r>
          </a:p>
        </p:txBody>
      </p:sp>
      <p:sp>
        <p:nvSpPr>
          <p:cNvPr id="7" name="Rectangle 6">
            <a:extLst>
              <a:ext uri="{FF2B5EF4-FFF2-40B4-BE49-F238E27FC236}">
                <a16:creationId xmlns:a16="http://schemas.microsoft.com/office/drawing/2014/main" id="{665C3F96-BF13-A2FD-090C-AF5EECE0FE08}"/>
              </a:ext>
            </a:extLst>
          </p:cNvPr>
          <p:cNvSpPr>
            <a:spLocks/>
          </p:cNvSpPr>
          <p:nvPr/>
        </p:nvSpPr>
        <p:spPr bwMode="auto">
          <a:xfrm>
            <a:off x="6132642" y="8595559"/>
            <a:ext cx="1214916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double complementary (tetradic)</a:t>
            </a:r>
          </a:p>
        </p:txBody>
      </p:sp>
      <p:sp>
        <p:nvSpPr>
          <p:cNvPr id="8" name="Rectangle 7">
            <a:extLst>
              <a:ext uri="{FF2B5EF4-FFF2-40B4-BE49-F238E27FC236}">
                <a16:creationId xmlns:a16="http://schemas.microsoft.com/office/drawing/2014/main" id="{43A9AD2B-D1AA-06DB-2A64-6BD27F8A10F0}"/>
              </a:ext>
            </a:extLst>
          </p:cNvPr>
          <p:cNvSpPr>
            <a:spLocks/>
          </p:cNvSpPr>
          <p:nvPr/>
        </p:nvSpPr>
        <p:spPr bwMode="auto">
          <a:xfrm>
            <a:off x="10873522" y="9519803"/>
            <a:ext cx="263694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80000"/>
              </a:lnSpc>
              <a:buClr>
                <a:srgbClr val="FB0106"/>
              </a:buClr>
              <a:buSzPct val="125000"/>
              <a:buFont typeface="Century Gothic" panose="020B0502020202020204" pitchFamily="34" charset="0"/>
              <a:buChar char="•"/>
            </a:pPr>
            <a:r>
              <a:rPr lang="en-US" altLang="en-US" sz="5400" dirty="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triadic</a:t>
            </a:r>
          </a:p>
        </p:txBody>
      </p:sp>
    </p:spTree>
    <p:extLst>
      <p:ext uri="{BB962C8B-B14F-4D97-AF65-F5344CB8AC3E}">
        <p14:creationId xmlns:p14="http://schemas.microsoft.com/office/powerpoint/2010/main" val="29891247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C2C0-3255-8DC5-AC70-A9F384A499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23A9C8-4CEA-2722-149A-15B49081B530}"/>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7" name="TextBox 6">
            <a:extLst>
              <a:ext uri="{FF2B5EF4-FFF2-40B4-BE49-F238E27FC236}">
                <a16:creationId xmlns:a16="http://schemas.microsoft.com/office/drawing/2014/main" id="{AD146783-910F-6A5F-FCF6-E1A30372539C}"/>
              </a:ext>
            </a:extLst>
          </p:cNvPr>
          <p:cNvSpPr txBox="1"/>
          <p:nvPr/>
        </p:nvSpPr>
        <p:spPr>
          <a:xfrm>
            <a:off x="1444752" y="3127248"/>
            <a:ext cx="5715000" cy="3539430"/>
          </a:xfrm>
          <a:prstGeom prst="rect">
            <a:avLst/>
          </a:prstGeom>
          <a:noFill/>
        </p:spPr>
        <p:txBody>
          <a:bodyPr wrap="square">
            <a:spAutoFit/>
          </a:bodyPr>
          <a:lstStyle/>
          <a:p>
            <a:r>
              <a:rPr lang="en-US" sz="3200" b="1" dirty="0">
                <a:solidFill>
                  <a:schemeClr val="tx1"/>
                </a:solidFill>
                <a:latin typeface="Century Gothic" panose="020B0502020202020204" pitchFamily="34" charset="0"/>
                <a:ea typeface="ヒラギノ角ゴ Pro W3"/>
              </a:rPr>
              <a:t>M</a:t>
            </a:r>
            <a:r>
              <a:rPr lang="en-US" sz="3200" b="1" dirty="0">
                <a:solidFill>
                  <a:schemeClr val="tx1"/>
                </a:solidFill>
                <a:effectLst/>
                <a:latin typeface="Century Gothic" panose="020B0502020202020204" pitchFamily="34" charset="0"/>
                <a:ea typeface="ヒラギノ角ゴ Pro W3"/>
              </a:rPr>
              <a:t>onochromatic</a:t>
            </a:r>
          </a:p>
          <a:p>
            <a:endParaRPr lang="en-US" sz="3200" dirty="0">
              <a:solidFill>
                <a:schemeClr val="tx1"/>
              </a:solidFill>
              <a:effectLst/>
              <a:latin typeface="Century Gothic" panose="020B0502020202020204" pitchFamily="34" charset="0"/>
              <a:ea typeface="ヒラギノ角ゴ Pro W3"/>
            </a:endParaRPr>
          </a:p>
          <a:p>
            <a:pPr marL="457200" indent="-457200">
              <a:buFont typeface="Arial" panose="020B0604020202020204" pitchFamily="34" charset="0"/>
              <a:buChar char="•"/>
            </a:pPr>
            <a:r>
              <a:rPr lang="en-US" sz="3200" dirty="0">
                <a:latin typeface="Century Gothic" panose="020B0502020202020204" pitchFamily="34" charset="0"/>
              </a:rPr>
              <a:t>One hue + its tints/shades/tones</a:t>
            </a:r>
          </a:p>
          <a:p>
            <a:pPr marL="457200" indent="-457200">
              <a:buFont typeface="Arial" panose="020B0604020202020204" pitchFamily="34" charset="0"/>
              <a:buChar char="•"/>
            </a:pPr>
            <a:r>
              <a:rPr lang="en-US" sz="3200" dirty="0">
                <a:latin typeface="Century Gothic" panose="020B0502020202020204" pitchFamily="34" charset="0"/>
              </a:rPr>
              <a:t>Calm/unified; watch contrast</a:t>
            </a:r>
          </a:p>
          <a:p>
            <a:endParaRPr lang="en-US" sz="3200" dirty="0">
              <a:solidFill>
                <a:schemeClr val="tx1"/>
              </a:solidFill>
              <a:latin typeface="Century Gothic" panose="020B0502020202020204" pitchFamily="34" charset="0"/>
            </a:endParaRPr>
          </a:p>
        </p:txBody>
      </p:sp>
      <p:pic>
        <p:nvPicPr>
          <p:cNvPr id="8" name="Picture 7" descr="Landscape in a monochromatic color scheme.">
            <a:extLst>
              <a:ext uri="{FF2B5EF4-FFF2-40B4-BE49-F238E27FC236}">
                <a16:creationId xmlns:a16="http://schemas.microsoft.com/office/drawing/2014/main" id="{46CA78A4-3B96-365B-4D2F-D7430B84DC0A}"/>
              </a:ext>
            </a:extLst>
          </p:cNvPr>
          <p:cNvPicPr>
            <a:picLocks noChangeAspect="1"/>
          </p:cNvPicPr>
          <p:nvPr/>
        </p:nvPicPr>
        <p:blipFill>
          <a:blip r:embed="rId3"/>
          <a:stretch>
            <a:fillRect/>
          </a:stretch>
        </p:blipFill>
        <p:spPr>
          <a:xfrm>
            <a:off x="7589520" y="3127248"/>
            <a:ext cx="15772329" cy="8641080"/>
          </a:xfrm>
          <a:prstGeom prst="rect">
            <a:avLst/>
          </a:prstGeom>
          <a:ln w="6350">
            <a:solidFill>
              <a:schemeClr val="tx1"/>
            </a:solidFill>
          </a:ln>
        </p:spPr>
      </p:pic>
    </p:spTree>
    <p:extLst>
      <p:ext uri="{BB962C8B-B14F-4D97-AF65-F5344CB8AC3E}">
        <p14:creationId xmlns:p14="http://schemas.microsoft.com/office/powerpoint/2010/main" val="31890835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D87E4C-BE3E-C162-60F1-A53172208D7E}"/>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4" name="TextBox 3">
            <a:extLst>
              <a:ext uri="{FF2B5EF4-FFF2-40B4-BE49-F238E27FC236}">
                <a16:creationId xmlns:a16="http://schemas.microsoft.com/office/drawing/2014/main" id="{791E4D31-6A9F-1BF2-7005-75E972AD8D67}"/>
              </a:ext>
            </a:extLst>
          </p:cNvPr>
          <p:cNvSpPr txBox="1"/>
          <p:nvPr/>
        </p:nvSpPr>
        <p:spPr>
          <a:xfrm>
            <a:off x="1444752" y="3127248"/>
            <a:ext cx="6096000" cy="2554545"/>
          </a:xfrm>
          <a:prstGeom prst="rect">
            <a:avLst/>
          </a:prstGeom>
          <a:noFill/>
        </p:spPr>
        <p:txBody>
          <a:bodyPr wrap="square">
            <a:spAutoFit/>
          </a:bodyPr>
          <a:lstStyle/>
          <a:p>
            <a:r>
              <a:rPr lang="en-US" sz="3200" b="1" dirty="0">
                <a:solidFill>
                  <a:schemeClr val="tx1"/>
                </a:solidFill>
                <a:effectLst/>
                <a:latin typeface="Century Gothic" panose="020B0502020202020204" pitchFamily="34" charset="0"/>
                <a:ea typeface="ヒラギノ角ゴ Pro W3"/>
              </a:rPr>
              <a:t>Analogous</a:t>
            </a:r>
          </a:p>
          <a:p>
            <a:endParaRPr lang="en-US" sz="3200" dirty="0">
              <a:solidFill>
                <a:schemeClr val="tx1"/>
              </a:solidFill>
              <a:effectLst/>
              <a:latin typeface="Century Gothic" panose="020B0502020202020204" pitchFamily="34" charset="0"/>
              <a:ea typeface="ヒラギノ角ゴ Pro W3"/>
            </a:endParaRPr>
          </a:p>
          <a:p>
            <a:pPr marL="457200" indent="-457200">
              <a:buFont typeface="Arial" panose="020B0604020202020204" pitchFamily="34" charset="0"/>
              <a:buChar char="•"/>
            </a:pPr>
            <a:r>
              <a:rPr lang="en-US" sz="3200" dirty="0">
                <a:latin typeface="Century Gothic" panose="020B0502020202020204" pitchFamily="34" charset="0"/>
              </a:rPr>
              <a:t>3–5 adjacent hues</a:t>
            </a:r>
          </a:p>
          <a:p>
            <a:pPr marL="457200" indent="-457200">
              <a:buFont typeface="Arial" panose="020B0604020202020204" pitchFamily="34" charset="0"/>
              <a:buChar char="•"/>
            </a:pPr>
            <a:r>
              <a:rPr lang="en-US" sz="3200" dirty="0">
                <a:latin typeface="Century Gothic" panose="020B0502020202020204" pitchFamily="34" charset="0"/>
              </a:rPr>
              <a:t>Cohesive; moderate energy</a:t>
            </a:r>
          </a:p>
        </p:txBody>
      </p:sp>
      <p:pic>
        <p:nvPicPr>
          <p:cNvPr id="5" name="Picture 4" descr="Landscape in an analogous color scheme.">
            <a:extLst>
              <a:ext uri="{FF2B5EF4-FFF2-40B4-BE49-F238E27FC236}">
                <a16:creationId xmlns:a16="http://schemas.microsoft.com/office/drawing/2014/main" id="{908FFF5A-4F1D-77EA-C406-3A857DA34BF8}"/>
              </a:ext>
            </a:extLst>
          </p:cNvPr>
          <p:cNvPicPr>
            <a:picLocks noChangeAspect="1"/>
          </p:cNvPicPr>
          <p:nvPr/>
        </p:nvPicPr>
        <p:blipFill>
          <a:blip r:embed="rId3"/>
          <a:stretch>
            <a:fillRect/>
          </a:stretch>
        </p:blipFill>
        <p:spPr>
          <a:xfrm>
            <a:off x="7589520" y="3127248"/>
            <a:ext cx="15772330" cy="8641080"/>
          </a:xfrm>
          <a:prstGeom prst="rect">
            <a:avLst/>
          </a:prstGeom>
          <a:ln w="6350">
            <a:solidFill>
              <a:schemeClr val="tx1"/>
            </a:solidFill>
          </a:ln>
        </p:spPr>
      </p:pic>
    </p:spTree>
    <p:extLst>
      <p:ext uri="{BB962C8B-B14F-4D97-AF65-F5344CB8AC3E}">
        <p14:creationId xmlns:p14="http://schemas.microsoft.com/office/powerpoint/2010/main" val="40908535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60110-F0C4-4C31-4B19-F093E5471323}"/>
              </a:ext>
            </a:extLst>
          </p:cNvPr>
          <p:cNvSpPr>
            <a:spLocks/>
          </p:cNvSpPr>
          <p:nvPr/>
        </p:nvSpPr>
        <p:spPr bwMode="auto">
          <a:xfrm>
            <a:off x="758952" y="182880"/>
            <a:ext cx="11493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hue</a:t>
            </a:r>
          </a:p>
        </p:txBody>
      </p:sp>
      <p:pic>
        <p:nvPicPr>
          <p:cNvPr id="3" name="Picture 2" descr="Diagram of a 12-step color wheel with yellow at the top and violet at the bottom. ">
            <a:extLst>
              <a:ext uri="{FF2B5EF4-FFF2-40B4-BE49-F238E27FC236}">
                <a16:creationId xmlns:a16="http://schemas.microsoft.com/office/drawing/2014/main" id="{43847BE3-CD40-DBC0-93E0-43E2A8698129}"/>
              </a:ext>
            </a:extLst>
          </p:cNvPr>
          <p:cNvPicPr>
            <a:picLocks noChangeAspect="1"/>
          </p:cNvPicPr>
          <p:nvPr/>
        </p:nvPicPr>
        <p:blipFill>
          <a:blip r:embed="rId3"/>
          <a:stretch>
            <a:fillRect/>
          </a:stretch>
        </p:blipFill>
        <p:spPr>
          <a:xfrm>
            <a:off x="9525001" y="2971800"/>
            <a:ext cx="12611843" cy="8814816"/>
          </a:xfrm>
          <a:prstGeom prst="rect">
            <a:avLst/>
          </a:prstGeom>
          <a:ln w="6350">
            <a:solidFill>
              <a:schemeClr val="tx1"/>
            </a:solidFill>
          </a:ln>
        </p:spPr>
      </p:pic>
      <p:sp>
        <p:nvSpPr>
          <p:cNvPr id="5" name="TextBox 4">
            <a:extLst>
              <a:ext uri="{FF2B5EF4-FFF2-40B4-BE49-F238E27FC236}">
                <a16:creationId xmlns:a16="http://schemas.microsoft.com/office/drawing/2014/main" id="{75009C04-4F0E-3337-6284-D5C1423B4966}"/>
              </a:ext>
            </a:extLst>
          </p:cNvPr>
          <p:cNvSpPr txBox="1"/>
          <p:nvPr/>
        </p:nvSpPr>
        <p:spPr>
          <a:xfrm>
            <a:off x="1463040" y="2971800"/>
            <a:ext cx="6973044" cy="7848302"/>
          </a:xfrm>
          <a:prstGeom prst="rect">
            <a:avLst/>
          </a:prstGeom>
          <a:noFill/>
        </p:spPr>
        <p:txBody>
          <a:bodyPr wrap="square">
            <a:spAutoFit/>
          </a:bodyPr>
          <a:lstStyle/>
          <a:p>
            <a:r>
              <a:rPr lang="en-US" sz="3600" b="1" dirty="0">
                <a:latin typeface="Century Gothic" panose="020B0502020202020204" pitchFamily="34" charset="0"/>
              </a:rPr>
              <a:t>Hue </a:t>
            </a:r>
            <a:r>
              <a:rPr lang="en-US" sz="3600" dirty="0">
                <a:latin typeface="Century Gothic" panose="020B0502020202020204" pitchFamily="34" charset="0"/>
              </a:rPr>
              <a:t>=</a:t>
            </a:r>
          </a:p>
          <a:p>
            <a:r>
              <a:rPr lang="en-US" sz="3600" dirty="0">
                <a:latin typeface="Century Gothic" panose="020B0502020202020204" pitchFamily="34" charset="0"/>
              </a:rPr>
              <a:t>the color family/name</a:t>
            </a:r>
          </a:p>
          <a:p>
            <a:endParaRPr lang="en-US" sz="3600" dirty="0">
              <a:solidFill>
                <a:srgbClr val="000000"/>
              </a:solidFill>
              <a:effectLst/>
              <a:latin typeface="Century Gothic" panose="020B0502020202020204" pitchFamily="34" charset="0"/>
              <a:ea typeface="ヒラギノ角ゴ Pro W3"/>
            </a:endParaRP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yellow</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yellow-orange</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orange</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red-orange</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red</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red-violet</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violet</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blue-violet</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 blue, blue-green</a:t>
            </a:r>
          </a:p>
          <a:p>
            <a:pPr marL="571500" indent="-571500">
              <a:buFont typeface="Arial" panose="020B0604020202020204" pitchFamily="34" charset="0"/>
              <a:buChar char="•"/>
            </a:pPr>
            <a:r>
              <a:rPr lang="en-US" sz="3600" dirty="0">
                <a:latin typeface="Century Gothic" panose="020B0502020202020204" pitchFamily="34" charset="0"/>
                <a:ea typeface="ヒラギノ角ゴ Pro W3"/>
              </a:rPr>
              <a:t>g</a:t>
            </a:r>
            <a:r>
              <a:rPr lang="en-US" sz="3600" dirty="0">
                <a:solidFill>
                  <a:srgbClr val="000000"/>
                </a:solidFill>
                <a:effectLst/>
                <a:latin typeface="Century Gothic" panose="020B0502020202020204" pitchFamily="34" charset="0"/>
                <a:ea typeface="ヒラギノ角ゴ Pro W3"/>
              </a:rPr>
              <a:t>reen</a:t>
            </a:r>
          </a:p>
          <a:p>
            <a:pPr marL="571500" indent="-571500">
              <a:buFont typeface="Arial" panose="020B0604020202020204" pitchFamily="34" charset="0"/>
              <a:buChar char="•"/>
            </a:pPr>
            <a:r>
              <a:rPr lang="en-US" sz="3600" dirty="0">
                <a:solidFill>
                  <a:srgbClr val="000000"/>
                </a:solidFill>
                <a:effectLst/>
                <a:latin typeface="Century Gothic" panose="020B0502020202020204" pitchFamily="34" charset="0"/>
                <a:ea typeface="ヒラギノ角ゴ Pro W3"/>
              </a:rPr>
              <a:t>yellow-green</a:t>
            </a:r>
            <a:endParaRPr lang="en-US" sz="3600" dirty="0">
              <a:latin typeface="Century Gothic" panose="020B0502020202020204" pitchFamily="34" charset="0"/>
            </a:endParaRPr>
          </a:p>
        </p:txBody>
      </p:sp>
    </p:spTree>
    <p:extLst>
      <p:ext uri="{BB962C8B-B14F-4D97-AF65-F5344CB8AC3E}">
        <p14:creationId xmlns:p14="http://schemas.microsoft.com/office/powerpoint/2010/main" val="18920169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748C9-2911-102A-8D09-30445BCA6B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D9A0BDA-DF44-C5A7-C947-EFDC93C1B4C6}"/>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6" name="TextBox 5">
            <a:extLst>
              <a:ext uri="{FF2B5EF4-FFF2-40B4-BE49-F238E27FC236}">
                <a16:creationId xmlns:a16="http://schemas.microsoft.com/office/drawing/2014/main" id="{04644614-2FAD-E483-C10B-412DDA31C3C8}"/>
              </a:ext>
            </a:extLst>
          </p:cNvPr>
          <p:cNvSpPr txBox="1"/>
          <p:nvPr/>
        </p:nvSpPr>
        <p:spPr>
          <a:xfrm>
            <a:off x="1444752" y="3127248"/>
            <a:ext cx="4967037" cy="3539430"/>
          </a:xfrm>
          <a:prstGeom prst="rect">
            <a:avLst/>
          </a:prstGeom>
          <a:noFill/>
        </p:spPr>
        <p:txBody>
          <a:bodyPr wrap="square">
            <a:spAutoFit/>
          </a:bodyPr>
          <a:lstStyle/>
          <a:p>
            <a:r>
              <a:rPr lang="en-US" sz="3200" b="1" dirty="0">
                <a:solidFill>
                  <a:schemeClr val="tx1"/>
                </a:solidFill>
                <a:latin typeface="Century Gothic" panose="020B0502020202020204" pitchFamily="34" charset="0"/>
                <a:ea typeface="ヒラギノ角ゴ Pro W3"/>
              </a:rPr>
              <a:t>C</a:t>
            </a:r>
            <a:r>
              <a:rPr lang="en-US" sz="3200" b="1" dirty="0">
                <a:solidFill>
                  <a:schemeClr val="tx1"/>
                </a:solidFill>
                <a:effectLst/>
                <a:latin typeface="Century Gothic" panose="020B0502020202020204" pitchFamily="34" charset="0"/>
                <a:ea typeface="ヒラギノ角ゴ Pro W3"/>
              </a:rPr>
              <a:t>omplementary</a:t>
            </a:r>
          </a:p>
          <a:p>
            <a:pPr marL="457200" indent="-457200">
              <a:buFont typeface="Arial" panose="020B0604020202020204" pitchFamily="34" charset="0"/>
              <a:buChar char="•"/>
            </a:pPr>
            <a:endParaRPr lang="en-US" sz="3200" dirty="0">
              <a:solidFill>
                <a:schemeClr val="tx1"/>
              </a:solidFill>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Opposites on the wheel</a:t>
            </a:r>
          </a:p>
          <a:p>
            <a:pPr marL="457200" indent="-457200">
              <a:buFont typeface="Arial" panose="020B0604020202020204" pitchFamily="34" charset="0"/>
              <a:buChar char="•"/>
            </a:pPr>
            <a:r>
              <a:rPr lang="en-US" sz="3200" dirty="0">
                <a:latin typeface="Century Gothic" panose="020B0502020202020204" pitchFamily="34" charset="0"/>
              </a:rPr>
              <a:t>High energy/contrast; manage proportions</a:t>
            </a:r>
          </a:p>
          <a:p>
            <a:endParaRPr lang="en-US" sz="3200" dirty="0">
              <a:solidFill>
                <a:schemeClr val="tx1"/>
              </a:solidFill>
              <a:latin typeface="Century Gothic" panose="020B0502020202020204" pitchFamily="34" charset="0"/>
            </a:endParaRPr>
          </a:p>
        </p:txBody>
      </p:sp>
      <p:pic>
        <p:nvPicPr>
          <p:cNvPr id="7" name="Picture 6" descr="Landscape in a complementary color scheme.">
            <a:extLst>
              <a:ext uri="{FF2B5EF4-FFF2-40B4-BE49-F238E27FC236}">
                <a16:creationId xmlns:a16="http://schemas.microsoft.com/office/drawing/2014/main" id="{62CADC91-92EB-9187-8BF5-15F96B10FCB0}"/>
              </a:ext>
            </a:extLst>
          </p:cNvPr>
          <p:cNvPicPr>
            <a:picLocks noChangeAspect="1"/>
          </p:cNvPicPr>
          <p:nvPr/>
        </p:nvPicPr>
        <p:blipFill>
          <a:blip r:embed="rId3"/>
          <a:stretch>
            <a:fillRect/>
          </a:stretch>
        </p:blipFill>
        <p:spPr>
          <a:xfrm>
            <a:off x="7589520" y="3127248"/>
            <a:ext cx="15815509" cy="8641080"/>
          </a:xfrm>
          <a:prstGeom prst="rect">
            <a:avLst/>
          </a:prstGeom>
          <a:ln w="6350">
            <a:solidFill>
              <a:schemeClr val="tx1"/>
            </a:solidFill>
          </a:ln>
        </p:spPr>
      </p:pic>
    </p:spTree>
    <p:extLst>
      <p:ext uri="{BB962C8B-B14F-4D97-AF65-F5344CB8AC3E}">
        <p14:creationId xmlns:p14="http://schemas.microsoft.com/office/powerpoint/2010/main" val="39657505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7F9CC-89F8-C2A8-8E62-906BE7E747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FEE6F8-AC27-9326-9E25-0453BFF406A1}"/>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4" name="TextBox 3">
            <a:extLst>
              <a:ext uri="{FF2B5EF4-FFF2-40B4-BE49-F238E27FC236}">
                <a16:creationId xmlns:a16="http://schemas.microsoft.com/office/drawing/2014/main" id="{FA01F2B9-49C7-79D6-4A08-B8A9761E7F94}"/>
              </a:ext>
            </a:extLst>
          </p:cNvPr>
          <p:cNvSpPr txBox="1"/>
          <p:nvPr/>
        </p:nvSpPr>
        <p:spPr>
          <a:xfrm>
            <a:off x="1444752" y="3127248"/>
            <a:ext cx="5260848" cy="4031873"/>
          </a:xfrm>
          <a:prstGeom prst="rect">
            <a:avLst/>
          </a:prstGeom>
          <a:noFill/>
        </p:spPr>
        <p:txBody>
          <a:bodyPr wrap="square">
            <a:spAutoFit/>
          </a:bodyPr>
          <a:lstStyle/>
          <a:p>
            <a:r>
              <a:rPr lang="en-US" sz="3200" b="1" dirty="0">
                <a:solidFill>
                  <a:schemeClr val="tx1"/>
                </a:solidFill>
                <a:latin typeface="Century Gothic" panose="020B0502020202020204" pitchFamily="34" charset="0"/>
                <a:ea typeface="ヒラギノ角ゴ Pro W3"/>
              </a:rPr>
              <a:t>S</a:t>
            </a:r>
            <a:r>
              <a:rPr lang="en-US" sz="3200" b="1" dirty="0">
                <a:solidFill>
                  <a:schemeClr val="tx1"/>
                </a:solidFill>
                <a:effectLst/>
                <a:latin typeface="Century Gothic" panose="020B0502020202020204" pitchFamily="34" charset="0"/>
                <a:ea typeface="ヒラギノ角ゴ Pro W3"/>
              </a:rPr>
              <a:t>plit-complementary</a:t>
            </a:r>
          </a:p>
          <a:p>
            <a:endParaRPr lang="en-US" sz="3200" dirty="0">
              <a:solidFill>
                <a:schemeClr val="tx1"/>
              </a:solidFill>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One hue + two neighbors of its complement</a:t>
            </a:r>
          </a:p>
          <a:p>
            <a:pPr marL="457200" indent="-457200">
              <a:buFont typeface="Arial" panose="020B0604020202020204" pitchFamily="34" charset="0"/>
              <a:buChar char="•"/>
            </a:pPr>
            <a:r>
              <a:rPr lang="en-US" sz="3200" dirty="0">
                <a:latin typeface="Century Gothic" panose="020B0502020202020204" pitchFamily="34" charset="0"/>
              </a:rPr>
              <a:t>Vivid, but softer than direct complements</a:t>
            </a:r>
          </a:p>
          <a:p>
            <a:endParaRPr lang="en-US" sz="3200" dirty="0">
              <a:solidFill>
                <a:schemeClr val="tx1"/>
              </a:solidFill>
              <a:latin typeface="Century Gothic" panose="020B0502020202020204" pitchFamily="34" charset="0"/>
            </a:endParaRPr>
          </a:p>
        </p:txBody>
      </p:sp>
      <p:pic>
        <p:nvPicPr>
          <p:cNvPr id="5" name="Picture 4" descr="Landscape in a split complementary color scheme.">
            <a:extLst>
              <a:ext uri="{FF2B5EF4-FFF2-40B4-BE49-F238E27FC236}">
                <a16:creationId xmlns:a16="http://schemas.microsoft.com/office/drawing/2014/main" id="{0818FC93-FA5D-0F9C-02EF-DCFD550BFA60}"/>
              </a:ext>
            </a:extLst>
          </p:cNvPr>
          <p:cNvPicPr>
            <a:picLocks noChangeAspect="1"/>
          </p:cNvPicPr>
          <p:nvPr/>
        </p:nvPicPr>
        <p:blipFill>
          <a:blip r:embed="rId3"/>
          <a:stretch>
            <a:fillRect/>
          </a:stretch>
        </p:blipFill>
        <p:spPr>
          <a:xfrm>
            <a:off x="7589520" y="3127248"/>
            <a:ext cx="15815509" cy="8641080"/>
          </a:xfrm>
          <a:prstGeom prst="rect">
            <a:avLst/>
          </a:prstGeom>
          <a:ln w="6350">
            <a:solidFill>
              <a:schemeClr val="tx1"/>
            </a:solidFill>
          </a:ln>
        </p:spPr>
      </p:pic>
    </p:spTree>
    <p:extLst>
      <p:ext uri="{BB962C8B-B14F-4D97-AF65-F5344CB8AC3E}">
        <p14:creationId xmlns:p14="http://schemas.microsoft.com/office/powerpoint/2010/main" val="38957093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80AB-3DDB-F2C5-EB00-2A39C7FD8A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D22B93-8CB4-6E52-AE93-9009891FCCB0}"/>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4" name="TextBox 3">
            <a:extLst>
              <a:ext uri="{FF2B5EF4-FFF2-40B4-BE49-F238E27FC236}">
                <a16:creationId xmlns:a16="http://schemas.microsoft.com/office/drawing/2014/main" id="{7B2E3F83-DD72-D702-2C10-51C468E86C2D}"/>
              </a:ext>
            </a:extLst>
          </p:cNvPr>
          <p:cNvSpPr txBox="1"/>
          <p:nvPr/>
        </p:nvSpPr>
        <p:spPr>
          <a:xfrm>
            <a:off x="1444752" y="3127248"/>
            <a:ext cx="5029200" cy="3539430"/>
          </a:xfrm>
          <a:prstGeom prst="rect">
            <a:avLst/>
          </a:prstGeom>
          <a:noFill/>
        </p:spPr>
        <p:txBody>
          <a:bodyPr wrap="square">
            <a:spAutoFit/>
          </a:bodyPr>
          <a:lstStyle/>
          <a:p>
            <a:r>
              <a:rPr lang="en-US" sz="3200" b="1" dirty="0">
                <a:solidFill>
                  <a:schemeClr val="tx1"/>
                </a:solidFill>
                <a:latin typeface="Century Gothic" panose="020B0502020202020204" pitchFamily="34" charset="0"/>
                <a:ea typeface="ヒラギノ角ゴ Pro W3"/>
              </a:rPr>
              <a:t>D</a:t>
            </a:r>
            <a:r>
              <a:rPr lang="en-US" sz="3200" b="1" dirty="0">
                <a:solidFill>
                  <a:schemeClr val="tx1"/>
                </a:solidFill>
                <a:effectLst/>
                <a:latin typeface="Century Gothic" panose="020B0502020202020204" pitchFamily="34" charset="0"/>
                <a:ea typeface="ヒラギノ角ゴ Pro W3"/>
              </a:rPr>
              <a:t>ouble-complementary</a:t>
            </a:r>
          </a:p>
          <a:p>
            <a:endParaRPr lang="en-US" sz="3200" dirty="0">
              <a:solidFill>
                <a:schemeClr val="tx1"/>
              </a:solidFill>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Two complementary pairs</a:t>
            </a:r>
          </a:p>
          <a:p>
            <a:pPr marL="457200" indent="-457200">
              <a:buFont typeface="Arial" panose="020B0604020202020204" pitchFamily="34" charset="0"/>
              <a:buChar char="•"/>
            </a:pPr>
            <a:r>
              <a:rPr lang="en-US" sz="3200" dirty="0">
                <a:latin typeface="Century Gothic" panose="020B0502020202020204" pitchFamily="34" charset="0"/>
              </a:rPr>
              <a:t>Rich range; pick a dominant pair</a:t>
            </a:r>
          </a:p>
          <a:p>
            <a:endParaRPr lang="en-US" sz="3200" dirty="0">
              <a:solidFill>
                <a:schemeClr val="tx1"/>
              </a:solidFill>
              <a:latin typeface="Century Gothic" panose="020B0502020202020204" pitchFamily="34" charset="0"/>
            </a:endParaRPr>
          </a:p>
        </p:txBody>
      </p:sp>
      <p:pic>
        <p:nvPicPr>
          <p:cNvPr id="5" name="Picture 4" descr="Landscape in a double complementary color scheme.">
            <a:extLst>
              <a:ext uri="{FF2B5EF4-FFF2-40B4-BE49-F238E27FC236}">
                <a16:creationId xmlns:a16="http://schemas.microsoft.com/office/drawing/2014/main" id="{C8828A0D-EF14-A956-0467-D6EE09488B8A}"/>
              </a:ext>
            </a:extLst>
          </p:cNvPr>
          <p:cNvPicPr>
            <a:picLocks noChangeAspect="1"/>
          </p:cNvPicPr>
          <p:nvPr/>
        </p:nvPicPr>
        <p:blipFill>
          <a:blip r:embed="rId3"/>
          <a:stretch>
            <a:fillRect/>
          </a:stretch>
        </p:blipFill>
        <p:spPr>
          <a:xfrm>
            <a:off x="7589520" y="3127248"/>
            <a:ext cx="15815508" cy="8641080"/>
          </a:xfrm>
          <a:prstGeom prst="rect">
            <a:avLst/>
          </a:prstGeom>
          <a:ln w="6350">
            <a:solidFill>
              <a:schemeClr val="tx1"/>
            </a:solidFill>
          </a:ln>
        </p:spPr>
      </p:pic>
    </p:spTree>
    <p:extLst>
      <p:ext uri="{BB962C8B-B14F-4D97-AF65-F5344CB8AC3E}">
        <p14:creationId xmlns:p14="http://schemas.microsoft.com/office/powerpoint/2010/main" val="18691085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8D0F-1D95-F38D-0BFB-2653F82A69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117152-9383-B930-33F3-F9C2A4C1B0D9}"/>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4" name="TextBox 3">
            <a:extLst>
              <a:ext uri="{FF2B5EF4-FFF2-40B4-BE49-F238E27FC236}">
                <a16:creationId xmlns:a16="http://schemas.microsoft.com/office/drawing/2014/main" id="{D8E2C854-1721-5B01-07D3-092E917215F4}"/>
              </a:ext>
            </a:extLst>
          </p:cNvPr>
          <p:cNvSpPr txBox="1"/>
          <p:nvPr/>
        </p:nvSpPr>
        <p:spPr>
          <a:xfrm>
            <a:off x="1444752" y="3127248"/>
            <a:ext cx="5729037" cy="3539430"/>
          </a:xfrm>
          <a:prstGeom prst="rect">
            <a:avLst/>
          </a:prstGeom>
          <a:noFill/>
        </p:spPr>
        <p:txBody>
          <a:bodyPr wrap="square">
            <a:spAutoFit/>
          </a:bodyPr>
          <a:lstStyle/>
          <a:p>
            <a:r>
              <a:rPr lang="en-US" sz="3200" b="1" dirty="0">
                <a:solidFill>
                  <a:schemeClr val="tx1"/>
                </a:solidFill>
                <a:latin typeface="Century Gothic" panose="020B0502020202020204" pitchFamily="34" charset="0"/>
                <a:ea typeface="ヒラギノ角ゴ Pro W3"/>
              </a:rPr>
              <a:t>T</a:t>
            </a:r>
            <a:r>
              <a:rPr lang="en-US" sz="3200" b="1" dirty="0">
                <a:solidFill>
                  <a:schemeClr val="tx1"/>
                </a:solidFill>
                <a:effectLst/>
                <a:latin typeface="Century Gothic" panose="020B0502020202020204" pitchFamily="34" charset="0"/>
                <a:ea typeface="ヒラギノ角ゴ Pro W3"/>
              </a:rPr>
              <a:t>riadic</a:t>
            </a:r>
            <a:r>
              <a:rPr lang="en-US" sz="3200" dirty="0">
                <a:solidFill>
                  <a:schemeClr val="tx1"/>
                </a:solidFill>
                <a:effectLst/>
                <a:latin typeface="Century Gothic" panose="020B0502020202020204" pitchFamily="34" charset="0"/>
                <a:ea typeface="ヒラギノ角ゴ Pro W3"/>
              </a:rPr>
              <a:t> </a:t>
            </a:r>
          </a:p>
          <a:p>
            <a:endParaRPr lang="en-US" sz="3200" dirty="0">
              <a:solidFill>
                <a:schemeClr val="tx1"/>
              </a:solidFill>
              <a:effectLst/>
              <a:latin typeface="Century Gothic" panose="020B0502020202020204" pitchFamily="34" charset="0"/>
              <a:ea typeface="ヒラギノ角ゴ Pro W3"/>
            </a:endParaRPr>
          </a:p>
          <a:p>
            <a:pPr marL="457200" indent="-457200">
              <a:buFont typeface="Arial" panose="020B0604020202020204" pitchFamily="34" charset="0"/>
              <a:buChar char="•"/>
            </a:pPr>
            <a:r>
              <a:rPr lang="en-US" sz="3200" dirty="0">
                <a:latin typeface="Century Gothic" panose="020B0502020202020204" pitchFamily="34" charset="0"/>
              </a:rPr>
              <a:t>Three evenly spaced hues</a:t>
            </a:r>
          </a:p>
          <a:p>
            <a:pPr marL="457200" indent="-457200">
              <a:buFont typeface="Arial" panose="020B0604020202020204" pitchFamily="34" charset="0"/>
              <a:buChar char="•"/>
            </a:pPr>
            <a:r>
              <a:rPr lang="en-US" sz="3200" dirty="0">
                <a:latin typeface="Century Gothic" panose="020B0502020202020204" pitchFamily="34" charset="0"/>
              </a:rPr>
              <a:t>Lively but stable; control saturation/value</a:t>
            </a:r>
          </a:p>
          <a:p>
            <a:endParaRPr lang="en-US" sz="3200" dirty="0">
              <a:solidFill>
                <a:schemeClr val="tx1"/>
              </a:solidFill>
              <a:latin typeface="Century Gothic" panose="020B0502020202020204" pitchFamily="34" charset="0"/>
            </a:endParaRPr>
          </a:p>
        </p:txBody>
      </p:sp>
      <p:pic>
        <p:nvPicPr>
          <p:cNvPr id="5" name="Picture 4" descr="Landscape in a triadic color scheme.">
            <a:extLst>
              <a:ext uri="{FF2B5EF4-FFF2-40B4-BE49-F238E27FC236}">
                <a16:creationId xmlns:a16="http://schemas.microsoft.com/office/drawing/2014/main" id="{B8D8E6FD-0ECB-EBDC-6BBA-9AAB7F6C81B7}"/>
              </a:ext>
            </a:extLst>
          </p:cNvPr>
          <p:cNvPicPr>
            <a:picLocks noChangeAspect="1"/>
          </p:cNvPicPr>
          <p:nvPr/>
        </p:nvPicPr>
        <p:blipFill>
          <a:blip r:embed="rId3"/>
          <a:stretch>
            <a:fillRect/>
          </a:stretch>
        </p:blipFill>
        <p:spPr>
          <a:xfrm>
            <a:off x="7589520" y="3127248"/>
            <a:ext cx="15815509" cy="8641080"/>
          </a:xfrm>
          <a:prstGeom prst="rect">
            <a:avLst/>
          </a:prstGeom>
          <a:ln w="6350">
            <a:solidFill>
              <a:schemeClr val="tx1"/>
            </a:solidFill>
          </a:ln>
        </p:spPr>
      </p:pic>
    </p:spTree>
    <p:extLst>
      <p:ext uri="{BB962C8B-B14F-4D97-AF65-F5344CB8AC3E}">
        <p14:creationId xmlns:p14="http://schemas.microsoft.com/office/powerpoint/2010/main" val="1174233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C0D69-9D5C-4F59-61E1-F3FB0B3585E1}"/>
            </a:ext>
          </a:extLst>
        </p:cNvPr>
        <p:cNvGrpSpPr/>
        <p:nvPr/>
      </p:nvGrpSpPr>
      <p:grpSpPr>
        <a:xfrm>
          <a:off x="0" y="0"/>
          <a:ext cx="0" cy="0"/>
          <a:chOff x="0" y="0"/>
          <a:chExt cx="0" cy="0"/>
        </a:xfrm>
      </p:grpSpPr>
      <p:pic>
        <p:nvPicPr>
          <p:cNvPr id="3" name="Picture 2" descr="Landscape in a tetradic color scheme.">
            <a:extLst>
              <a:ext uri="{FF2B5EF4-FFF2-40B4-BE49-F238E27FC236}">
                <a16:creationId xmlns:a16="http://schemas.microsoft.com/office/drawing/2014/main" id="{52009199-7F2D-291E-4BE2-BDD4693837DD}"/>
              </a:ext>
            </a:extLst>
          </p:cNvPr>
          <p:cNvPicPr>
            <a:picLocks noChangeAspect="1"/>
          </p:cNvPicPr>
          <p:nvPr/>
        </p:nvPicPr>
        <p:blipFill>
          <a:blip r:embed="rId3"/>
          <a:stretch>
            <a:fillRect/>
          </a:stretch>
        </p:blipFill>
        <p:spPr>
          <a:xfrm>
            <a:off x="7621071" y="3127248"/>
            <a:ext cx="15772329" cy="8641080"/>
          </a:xfrm>
          <a:prstGeom prst="rect">
            <a:avLst/>
          </a:prstGeom>
          <a:ln w="6350">
            <a:solidFill>
              <a:schemeClr val="tx1"/>
            </a:solidFill>
          </a:ln>
        </p:spPr>
      </p:pic>
      <p:sp>
        <p:nvSpPr>
          <p:cNvPr id="2" name="Rectangle 1">
            <a:extLst>
              <a:ext uri="{FF2B5EF4-FFF2-40B4-BE49-F238E27FC236}">
                <a16:creationId xmlns:a16="http://schemas.microsoft.com/office/drawing/2014/main" id="{D929FEE6-E22B-97F5-03EC-CE4488F82EE0}"/>
              </a:ext>
            </a:extLst>
          </p:cNvPr>
          <p:cNvSpPr>
            <a:spLocks/>
          </p:cNvSpPr>
          <p:nvPr/>
        </p:nvSpPr>
        <p:spPr bwMode="auto">
          <a:xfrm>
            <a:off x="758952" y="182880"/>
            <a:ext cx="40716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color scheme</a:t>
            </a:r>
          </a:p>
        </p:txBody>
      </p:sp>
      <p:sp>
        <p:nvSpPr>
          <p:cNvPr id="4" name="TextBox 3">
            <a:extLst>
              <a:ext uri="{FF2B5EF4-FFF2-40B4-BE49-F238E27FC236}">
                <a16:creationId xmlns:a16="http://schemas.microsoft.com/office/drawing/2014/main" id="{617D0537-8C46-C463-8813-7EA50BF2760E}"/>
              </a:ext>
            </a:extLst>
          </p:cNvPr>
          <p:cNvSpPr txBox="1"/>
          <p:nvPr/>
        </p:nvSpPr>
        <p:spPr>
          <a:xfrm>
            <a:off x="1444752" y="3127248"/>
            <a:ext cx="5729037" cy="3046988"/>
          </a:xfrm>
          <a:prstGeom prst="rect">
            <a:avLst/>
          </a:prstGeom>
          <a:noFill/>
        </p:spPr>
        <p:txBody>
          <a:bodyPr wrap="square">
            <a:spAutoFit/>
          </a:bodyPr>
          <a:lstStyle/>
          <a:p>
            <a:r>
              <a:rPr lang="en-US" sz="3200" b="1" dirty="0">
                <a:solidFill>
                  <a:schemeClr val="tx1"/>
                </a:solidFill>
                <a:latin typeface="Century Gothic" panose="020B0502020202020204" pitchFamily="34" charset="0"/>
                <a:ea typeface="ヒラギノ角ゴ Pro W3"/>
              </a:rPr>
              <a:t>Tetradic</a:t>
            </a:r>
            <a:r>
              <a:rPr lang="en-US" sz="3200" dirty="0">
                <a:solidFill>
                  <a:schemeClr val="tx1"/>
                </a:solidFill>
                <a:effectLst/>
                <a:latin typeface="Century Gothic" panose="020B0502020202020204" pitchFamily="34" charset="0"/>
                <a:ea typeface="ヒラギノ角ゴ Pro W3"/>
              </a:rPr>
              <a:t> </a:t>
            </a:r>
          </a:p>
          <a:p>
            <a:endParaRPr lang="en-US" sz="3200" dirty="0">
              <a:solidFill>
                <a:schemeClr val="tx1"/>
              </a:solidFill>
              <a:effectLst/>
              <a:latin typeface="Century Gothic" panose="020B0502020202020204" pitchFamily="34" charset="0"/>
              <a:ea typeface="ヒラギノ角ゴ Pro W3"/>
            </a:endParaRPr>
          </a:p>
          <a:p>
            <a:pPr marL="457200" indent="-457200">
              <a:buFont typeface="Arial" panose="020B0604020202020204" pitchFamily="34" charset="0"/>
              <a:buChar char="•"/>
            </a:pPr>
            <a:r>
              <a:rPr lang="en-US" sz="3200" dirty="0">
                <a:latin typeface="Century Gothic" panose="020B0502020202020204" pitchFamily="34" charset="0"/>
              </a:rPr>
              <a:t>Four hues arranged as square or rectangle</a:t>
            </a:r>
          </a:p>
          <a:p>
            <a:pPr marL="457200" indent="-457200">
              <a:buFont typeface="Arial" panose="020B0604020202020204" pitchFamily="34" charset="0"/>
              <a:buChar char="•"/>
            </a:pPr>
            <a:r>
              <a:rPr lang="en-US" sz="3200" dirty="0">
                <a:latin typeface="Century Gothic" panose="020B0502020202020204" pitchFamily="34" charset="0"/>
              </a:rPr>
              <a:t>Variety and flexibility</a:t>
            </a:r>
          </a:p>
          <a:p>
            <a:endParaRPr lang="en-US" sz="3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472319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FC484-F30B-E0B0-BB6E-D663C4D3E6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EDFCDC-8FF2-A203-E35B-06B4A7B4F594}"/>
              </a:ext>
            </a:extLst>
          </p:cNvPr>
          <p:cNvSpPr>
            <a:spLocks/>
          </p:cNvSpPr>
          <p:nvPr/>
        </p:nvSpPr>
        <p:spPr bwMode="auto">
          <a:xfrm>
            <a:off x="758952" y="182880"/>
            <a:ext cx="16591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a:t>
            </a:r>
          </a:p>
        </p:txBody>
      </p:sp>
      <p:pic>
        <p:nvPicPr>
          <p:cNvPr id="3" name="Picture 2" descr="Diagram of a 12-step color wheel with high value at the top and low value at the bottom.">
            <a:extLst>
              <a:ext uri="{FF2B5EF4-FFF2-40B4-BE49-F238E27FC236}">
                <a16:creationId xmlns:a16="http://schemas.microsoft.com/office/drawing/2014/main" id="{1A516E19-F656-1281-29E8-6A7700CA530C}"/>
              </a:ext>
            </a:extLst>
          </p:cNvPr>
          <p:cNvPicPr>
            <a:picLocks noChangeAspect="1"/>
          </p:cNvPicPr>
          <p:nvPr/>
        </p:nvPicPr>
        <p:blipFill>
          <a:blip r:embed="rId3"/>
          <a:stretch>
            <a:fillRect/>
          </a:stretch>
        </p:blipFill>
        <p:spPr>
          <a:xfrm>
            <a:off x="9528048" y="2971800"/>
            <a:ext cx="12611843" cy="8814816"/>
          </a:xfrm>
          <a:prstGeom prst="rect">
            <a:avLst/>
          </a:prstGeom>
          <a:ln w="6350">
            <a:solidFill>
              <a:schemeClr val="tx1"/>
            </a:solidFill>
          </a:ln>
        </p:spPr>
      </p:pic>
      <p:sp>
        <p:nvSpPr>
          <p:cNvPr id="6" name="TextBox 5">
            <a:extLst>
              <a:ext uri="{FF2B5EF4-FFF2-40B4-BE49-F238E27FC236}">
                <a16:creationId xmlns:a16="http://schemas.microsoft.com/office/drawing/2014/main" id="{6E8B29D8-DADF-9540-96FD-752B00207CA6}"/>
              </a:ext>
            </a:extLst>
          </p:cNvPr>
          <p:cNvSpPr txBox="1"/>
          <p:nvPr/>
        </p:nvSpPr>
        <p:spPr>
          <a:xfrm>
            <a:off x="1463040" y="2971800"/>
            <a:ext cx="6439644" cy="2862322"/>
          </a:xfrm>
          <a:prstGeom prst="rect">
            <a:avLst/>
          </a:prstGeom>
          <a:noFill/>
        </p:spPr>
        <p:txBody>
          <a:bodyPr wrap="square">
            <a:spAutoFit/>
          </a:bodyPr>
          <a:lstStyle/>
          <a:p>
            <a:r>
              <a:rPr lang="en-US" sz="3600" b="1" dirty="0">
                <a:latin typeface="Century Gothic" panose="020B0502020202020204" pitchFamily="34" charset="0"/>
              </a:rPr>
              <a:t>Value </a:t>
            </a:r>
            <a:r>
              <a:rPr lang="en-US" sz="3600" dirty="0">
                <a:latin typeface="Century Gothic" panose="020B0502020202020204" pitchFamily="34" charset="0"/>
              </a:rPr>
              <a:t>= </a:t>
            </a:r>
          </a:p>
          <a:p>
            <a:r>
              <a:rPr lang="en-US" sz="3600" dirty="0">
                <a:latin typeface="Century Gothic" panose="020B0502020202020204" pitchFamily="34" charset="0"/>
              </a:rPr>
              <a:t>lightness/darkness</a:t>
            </a:r>
          </a:p>
          <a:p>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ea typeface="ヒラギノ角ゴ Pro W3"/>
              </a:rPr>
              <a:t>High value / </a:t>
            </a:r>
            <a:r>
              <a:rPr lang="en-US" sz="3600" dirty="0">
                <a:latin typeface="Century Gothic" panose="020B0502020202020204" pitchFamily="34" charset="0"/>
              </a:rPr>
              <a:t>Low Value</a:t>
            </a:r>
          </a:p>
          <a:p>
            <a:endParaRPr lang="en-US" sz="3600" dirty="0">
              <a:latin typeface="Century Gothic" panose="020B0502020202020204" pitchFamily="34" charset="0"/>
            </a:endParaRPr>
          </a:p>
        </p:txBody>
      </p:sp>
    </p:spTree>
    <p:extLst>
      <p:ext uri="{BB962C8B-B14F-4D97-AF65-F5344CB8AC3E}">
        <p14:creationId xmlns:p14="http://schemas.microsoft.com/office/powerpoint/2010/main" val="33463696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1D67-3319-DD86-CBEE-A9B37D727DA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561D8C-9DE5-7496-1DFB-B412223CBA21}"/>
              </a:ext>
            </a:extLst>
          </p:cNvPr>
          <p:cNvSpPr>
            <a:spLocks/>
          </p:cNvSpPr>
          <p:nvPr/>
        </p:nvSpPr>
        <p:spPr bwMode="auto">
          <a:xfrm>
            <a:off x="758952" y="182880"/>
            <a:ext cx="84237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monochromatic value scale</a:t>
            </a:r>
          </a:p>
        </p:txBody>
      </p:sp>
      <p:pic>
        <p:nvPicPr>
          <p:cNvPr id="3" name="Picture 2" descr="Monochromatic value scale.">
            <a:extLst>
              <a:ext uri="{FF2B5EF4-FFF2-40B4-BE49-F238E27FC236}">
                <a16:creationId xmlns:a16="http://schemas.microsoft.com/office/drawing/2014/main" id="{76390D1A-9E7B-CC0A-96C1-2EBEB06E085A}"/>
              </a:ext>
            </a:extLst>
          </p:cNvPr>
          <p:cNvPicPr>
            <a:picLocks noChangeAspect="1"/>
          </p:cNvPicPr>
          <p:nvPr/>
        </p:nvPicPr>
        <p:blipFill>
          <a:blip r:embed="rId3"/>
          <a:stretch>
            <a:fillRect/>
          </a:stretch>
        </p:blipFill>
        <p:spPr>
          <a:xfrm>
            <a:off x="1262215" y="4724400"/>
            <a:ext cx="21859569" cy="6553200"/>
          </a:xfrm>
          <a:prstGeom prst="rect">
            <a:avLst/>
          </a:prstGeom>
          <a:ln w="6350">
            <a:solidFill>
              <a:schemeClr val="tx1"/>
            </a:solidFill>
          </a:ln>
        </p:spPr>
      </p:pic>
      <p:sp>
        <p:nvSpPr>
          <p:cNvPr id="6" name="TextBox 5">
            <a:extLst>
              <a:ext uri="{FF2B5EF4-FFF2-40B4-BE49-F238E27FC236}">
                <a16:creationId xmlns:a16="http://schemas.microsoft.com/office/drawing/2014/main" id="{A1F8A674-6ED5-08BB-11F8-B23B604306C6}"/>
              </a:ext>
            </a:extLst>
          </p:cNvPr>
          <p:cNvSpPr txBox="1"/>
          <p:nvPr/>
        </p:nvSpPr>
        <p:spPr>
          <a:xfrm>
            <a:off x="1261872" y="2222807"/>
            <a:ext cx="9100985"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entury Gothic" panose="020B0502020202020204" pitchFamily="34" charset="0"/>
              </a:rPr>
              <a:t>One hue, stepped from light to dark</a:t>
            </a:r>
          </a:p>
          <a:p>
            <a:pPr marL="571500" indent="-571500">
              <a:buFont typeface="Arial" panose="020B0604020202020204" pitchFamily="34" charset="0"/>
              <a:buChar char="•"/>
            </a:pPr>
            <a:r>
              <a:rPr lang="en-US" sz="3600" dirty="0">
                <a:latin typeface="Century Gothic" panose="020B0502020202020204" pitchFamily="34" charset="0"/>
              </a:rPr>
              <a:t>Pure hues have different </a:t>
            </a:r>
            <a:r>
              <a:rPr lang="en-US" sz="3600" i="1" dirty="0">
                <a:latin typeface="Century Gothic" panose="020B0502020202020204" pitchFamily="34" charset="0"/>
              </a:rPr>
              <a:t>inherent</a:t>
            </a:r>
            <a:r>
              <a:rPr lang="en-US" sz="3600" dirty="0">
                <a:latin typeface="Century Gothic" panose="020B0502020202020204" pitchFamily="34" charset="0"/>
              </a:rPr>
              <a:t> values (yellow lighter, violet darker)</a:t>
            </a:r>
          </a:p>
        </p:txBody>
      </p:sp>
    </p:spTree>
    <p:extLst>
      <p:ext uri="{BB962C8B-B14F-4D97-AF65-F5344CB8AC3E}">
        <p14:creationId xmlns:p14="http://schemas.microsoft.com/office/powerpoint/2010/main" val="42248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BB51-774F-09BD-323B-43C56E04B07E}"/>
            </a:ext>
          </a:extLst>
        </p:cNvPr>
        <p:cNvGrpSpPr/>
        <p:nvPr/>
      </p:nvGrpSpPr>
      <p:grpSpPr>
        <a:xfrm>
          <a:off x="0" y="0"/>
          <a:ext cx="0" cy="0"/>
          <a:chOff x="0" y="0"/>
          <a:chExt cx="0" cy="0"/>
        </a:xfrm>
      </p:grpSpPr>
      <p:pic>
        <p:nvPicPr>
          <p:cNvPr id="2" name="Picture 1" descr="Landscape in red in high values.">
            <a:extLst>
              <a:ext uri="{FF2B5EF4-FFF2-40B4-BE49-F238E27FC236}">
                <a16:creationId xmlns:a16="http://schemas.microsoft.com/office/drawing/2014/main" id="{EA0C6A91-D606-4254-6003-9E0EE6C547BE}"/>
              </a:ext>
            </a:extLst>
          </p:cNvPr>
          <p:cNvPicPr>
            <a:picLocks noChangeAspect="1"/>
          </p:cNvPicPr>
          <p:nvPr/>
        </p:nvPicPr>
        <p:blipFill>
          <a:blip r:embed="rId3"/>
          <a:stretch>
            <a:fillRect/>
          </a:stretch>
        </p:blipFill>
        <p:spPr>
          <a:xfrm>
            <a:off x="499743" y="3324497"/>
            <a:ext cx="7535774" cy="5266185"/>
          </a:xfrm>
          <a:prstGeom prst="rect">
            <a:avLst/>
          </a:prstGeom>
          <a:ln w="6350">
            <a:noFill/>
          </a:ln>
        </p:spPr>
      </p:pic>
      <p:pic>
        <p:nvPicPr>
          <p:cNvPr id="3" name="Picture 2" descr="Landscape in red in middle values.">
            <a:extLst>
              <a:ext uri="{FF2B5EF4-FFF2-40B4-BE49-F238E27FC236}">
                <a16:creationId xmlns:a16="http://schemas.microsoft.com/office/drawing/2014/main" id="{AE0F0878-834D-676F-B847-DBFACE5F223B}"/>
              </a:ext>
            </a:extLst>
          </p:cNvPr>
          <p:cNvPicPr>
            <a:picLocks noChangeAspect="1"/>
          </p:cNvPicPr>
          <p:nvPr/>
        </p:nvPicPr>
        <p:blipFill>
          <a:blip r:embed="rId4"/>
          <a:stretch>
            <a:fillRect/>
          </a:stretch>
        </p:blipFill>
        <p:spPr>
          <a:xfrm>
            <a:off x="8397632" y="3352800"/>
            <a:ext cx="7588735" cy="5303196"/>
          </a:xfrm>
          <a:prstGeom prst="rect">
            <a:avLst/>
          </a:prstGeom>
        </p:spPr>
      </p:pic>
      <p:pic>
        <p:nvPicPr>
          <p:cNvPr id="4" name="Picture 3" descr="Landscape in red in low values.">
            <a:extLst>
              <a:ext uri="{FF2B5EF4-FFF2-40B4-BE49-F238E27FC236}">
                <a16:creationId xmlns:a16="http://schemas.microsoft.com/office/drawing/2014/main" id="{8F0C79B2-A9E3-CE53-9EFC-939270D14F4C}"/>
              </a:ext>
            </a:extLst>
          </p:cNvPr>
          <p:cNvPicPr>
            <a:picLocks noChangeAspect="1"/>
          </p:cNvPicPr>
          <p:nvPr/>
        </p:nvPicPr>
        <p:blipFill>
          <a:blip r:embed="rId5"/>
          <a:stretch>
            <a:fillRect/>
          </a:stretch>
        </p:blipFill>
        <p:spPr>
          <a:xfrm>
            <a:off x="16348482" y="3352801"/>
            <a:ext cx="7588733" cy="5303195"/>
          </a:xfrm>
          <a:prstGeom prst="rect">
            <a:avLst/>
          </a:prstGeom>
        </p:spPr>
      </p:pic>
      <p:sp>
        <p:nvSpPr>
          <p:cNvPr id="6" name="TextBox 5">
            <a:extLst>
              <a:ext uri="{FF2B5EF4-FFF2-40B4-BE49-F238E27FC236}">
                <a16:creationId xmlns:a16="http://schemas.microsoft.com/office/drawing/2014/main" id="{62800702-4BF3-64FB-7A32-F4A515B25DD9}"/>
              </a:ext>
            </a:extLst>
          </p:cNvPr>
          <p:cNvSpPr txBox="1"/>
          <p:nvPr/>
        </p:nvSpPr>
        <p:spPr>
          <a:xfrm>
            <a:off x="17209148" y="9067800"/>
            <a:ext cx="5867400" cy="584775"/>
          </a:xfrm>
          <a:prstGeom prst="rect">
            <a:avLst/>
          </a:prstGeom>
          <a:noFill/>
        </p:spPr>
        <p:txBody>
          <a:bodyPr wrap="square">
            <a:spAutoFit/>
          </a:bodyPr>
          <a:lstStyle/>
          <a:p>
            <a:pPr marL="0" marR="0" algn="ct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dirty="0">
                <a:solidFill>
                  <a:srgbClr val="000000"/>
                </a:solidFill>
                <a:effectLst/>
                <a:latin typeface="Century Gothic" panose="020B0502020202020204" pitchFamily="34" charset="0"/>
                <a:ea typeface="ヒラギノ角ゴ Pro W3"/>
                <a:cs typeface="Times New Roman" panose="02020603050405020304" pitchFamily="18" charset="0"/>
              </a:rPr>
              <a:t>Monochromatic Low Value</a:t>
            </a:r>
          </a:p>
        </p:txBody>
      </p:sp>
      <p:sp>
        <p:nvSpPr>
          <p:cNvPr id="7" name="TextBox 6">
            <a:extLst>
              <a:ext uri="{FF2B5EF4-FFF2-40B4-BE49-F238E27FC236}">
                <a16:creationId xmlns:a16="http://schemas.microsoft.com/office/drawing/2014/main" id="{B139907D-5F37-BA44-DF7F-27A3FF7E7563}"/>
              </a:ext>
            </a:extLst>
          </p:cNvPr>
          <p:cNvSpPr txBox="1"/>
          <p:nvPr/>
        </p:nvSpPr>
        <p:spPr>
          <a:xfrm>
            <a:off x="8972548" y="9069977"/>
            <a:ext cx="6438901" cy="584775"/>
          </a:xfrm>
          <a:prstGeom prst="rect">
            <a:avLst/>
          </a:prstGeom>
          <a:noFill/>
        </p:spPr>
        <p:txBody>
          <a:bodyPr wrap="square">
            <a:spAutoFit/>
          </a:bodyPr>
          <a:lstStyle/>
          <a:p>
            <a:pPr marL="0" marR="0" algn="ct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dirty="0">
                <a:solidFill>
                  <a:srgbClr val="000000"/>
                </a:solidFill>
                <a:effectLst/>
                <a:latin typeface="Century Gothic" panose="020B0502020202020204" pitchFamily="34" charset="0"/>
                <a:ea typeface="ヒラギノ角ゴ Pro W3"/>
                <a:cs typeface="Times New Roman" panose="02020603050405020304" pitchFamily="18" charset="0"/>
              </a:rPr>
              <a:t>Monochromatic </a:t>
            </a:r>
            <a:r>
              <a:rPr lang="en-US" sz="3200" dirty="0">
                <a:latin typeface="Century Gothic" panose="020B0502020202020204" pitchFamily="34" charset="0"/>
                <a:ea typeface="ヒラギノ角ゴ Pro W3"/>
                <a:cs typeface="Times New Roman" panose="02020603050405020304" pitchFamily="18" charset="0"/>
              </a:rPr>
              <a:t>Middle</a:t>
            </a:r>
            <a:r>
              <a:rPr lang="en-US" sz="3200" dirty="0">
                <a:solidFill>
                  <a:srgbClr val="000000"/>
                </a:solidFill>
                <a:effectLst/>
                <a:latin typeface="Century Gothic" panose="020B0502020202020204" pitchFamily="34" charset="0"/>
                <a:ea typeface="ヒラギノ角ゴ Pro W3"/>
                <a:cs typeface="Times New Roman" panose="02020603050405020304" pitchFamily="18" charset="0"/>
              </a:rPr>
              <a:t> Value</a:t>
            </a:r>
          </a:p>
        </p:txBody>
      </p:sp>
      <p:sp>
        <p:nvSpPr>
          <p:cNvPr id="8" name="TextBox 7">
            <a:extLst>
              <a:ext uri="{FF2B5EF4-FFF2-40B4-BE49-F238E27FC236}">
                <a16:creationId xmlns:a16="http://schemas.microsoft.com/office/drawing/2014/main" id="{3D8D67F5-2D36-41E6-B027-0CD1E329DB56}"/>
              </a:ext>
            </a:extLst>
          </p:cNvPr>
          <p:cNvSpPr txBox="1"/>
          <p:nvPr/>
        </p:nvSpPr>
        <p:spPr>
          <a:xfrm>
            <a:off x="1333930" y="9067800"/>
            <a:ext cx="5867400" cy="584775"/>
          </a:xfrm>
          <a:prstGeom prst="rect">
            <a:avLst/>
          </a:prstGeom>
          <a:noFill/>
        </p:spPr>
        <p:txBody>
          <a:bodyPr wrap="square">
            <a:spAutoFit/>
          </a:bodyPr>
          <a:lstStyle/>
          <a:p>
            <a:pPr marL="0" marR="0" algn="ctr">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200" dirty="0">
                <a:solidFill>
                  <a:srgbClr val="000000"/>
                </a:solidFill>
                <a:effectLst/>
                <a:latin typeface="Century Gothic" panose="020B0502020202020204" pitchFamily="34" charset="0"/>
                <a:ea typeface="ヒラギノ角ゴ Pro W3"/>
                <a:cs typeface="Times New Roman" panose="02020603050405020304" pitchFamily="18" charset="0"/>
              </a:rPr>
              <a:t>Monochromatic </a:t>
            </a:r>
            <a:r>
              <a:rPr lang="en-US" sz="3200" dirty="0">
                <a:latin typeface="Century Gothic" panose="020B0502020202020204" pitchFamily="34" charset="0"/>
                <a:ea typeface="ヒラギノ角ゴ Pro W3"/>
                <a:cs typeface="Times New Roman" panose="02020603050405020304" pitchFamily="18" charset="0"/>
              </a:rPr>
              <a:t>High</a:t>
            </a:r>
            <a:r>
              <a:rPr lang="en-US" sz="3200" dirty="0">
                <a:solidFill>
                  <a:srgbClr val="000000"/>
                </a:solidFill>
                <a:effectLst/>
                <a:latin typeface="Century Gothic" panose="020B0502020202020204" pitchFamily="34" charset="0"/>
                <a:ea typeface="ヒラギノ角ゴ Pro W3"/>
                <a:cs typeface="Times New Roman" panose="02020603050405020304" pitchFamily="18" charset="0"/>
              </a:rPr>
              <a:t> Value</a:t>
            </a:r>
          </a:p>
        </p:txBody>
      </p:sp>
      <p:sp>
        <p:nvSpPr>
          <p:cNvPr id="9" name="Rectangle 8">
            <a:extLst>
              <a:ext uri="{FF2B5EF4-FFF2-40B4-BE49-F238E27FC236}">
                <a16:creationId xmlns:a16="http://schemas.microsoft.com/office/drawing/2014/main" id="{1B66B882-BB29-ED89-05DE-3A03C1F40C04}"/>
              </a:ext>
            </a:extLst>
          </p:cNvPr>
          <p:cNvSpPr>
            <a:spLocks/>
          </p:cNvSpPr>
          <p:nvPr/>
        </p:nvSpPr>
        <p:spPr bwMode="auto">
          <a:xfrm>
            <a:off x="758952" y="182880"/>
            <a:ext cx="66733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monochromatic value</a:t>
            </a:r>
          </a:p>
        </p:txBody>
      </p:sp>
    </p:spTree>
    <p:extLst>
      <p:ext uri="{BB962C8B-B14F-4D97-AF65-F5344CB8AC3E}">
        <p14:creationId xmlns:p14="http://schemas.microsoft.com/office/powerpoint/2010/main" val="27790503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11F7-6B03-7F1D-AB9A-7E0B4CBEFE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199FD8-7640-232B-58F5-A25E9F3C1F6E}"/>
              </a:ext>
            </a:extLst>
          </p:cNvPr>
          <p:cNvSpPr>
            <a:spLocks/>
          </p:cNvSpPr>
          <p:nvPr/>
        </p:nvSpPr>
        <p:spPr bwMode="auto">
          <a:xfrm>
            <a:off x="758952" y="182880"/>
            <a:ext cx="89399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value: tints, shades, and tones</a:t>
            </a:r>
          </a:p>
        </p:txBody>
      </p:sp>
      <p:sp>
        <p:nvSpPr>
          <p:cNvPr id="3" name="TextBox 2">
            <a:extLst>
              <a:ext uri="{FF2B5EF4-FFF2-40B4-BE49-F238E27FC236}">
                <a16:creationId xmlns:a16="http://schemas.microsoft.com/office/drawing/2014/main" id="{EE0BA34B-A5A9-7A76-7B50-D1E05C4D40B6}"/>
              </a:ext>
            </a:extLst>
          </p:cNvPr>
          <p:cNvSpPr txBox="1"/>
          <p:nvPr/>
        </p:nvSpPr>
        <p:spPr>
          <a:xfrm>
            <a:off x="1261872" y="2212848"/>
            <a:ext cx="6477000"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Century Gothic" panose="020B0502020202020204" pitchFamily="34" charset="0"/>
              </a:rPr>
              <a:t>Tint = hue + white (higher value, less saturation)</a:t>
            </a:r>
          </a:p>
          <a:p>
            <a:pPr marL="457200" indent="-457200">
              <a:buFont typeface="Arial" panose="020B0604020202020204" pitchFamily="34" charset="0"/>
              <a:buChar char="•"/>
            </a:pPr>
            <a:r>
              <a:rPr lang="en-US" sz="3600" dirty="0">
                <a:latin typeface="Century Gothic" panose="020B0502020202020204" pitchFamily="34" charset="0"/>
              </a:rPr>
              <a:t>Shade = hue + black (lower value, less saturation)</a:t>
            </a:r>
          </a:p>
          <a:p>
            <a:pPr marL="457200" indent="-457200">
              <a:buFont typeface="Arial" panose="020B0604020202020204" pitchFamily="34" charset="0"/>
              <a:buChar char="•"/>
            </a:pPr>
            <a:r>
              <a:rPr lang="en-US" sz="3600" dirty="0">
                <a:latin typeface="Century Gothic" panose="020B0502020202020204" pitchFamily="34" charset="0"/>
              </a:rPr>
              <a:t>Tone = hue + gray (value depends; saturation reduces)</a:t>
            </a:r>
          </a:p>
        </p:txBody>
      </p:sp>
      <p:pic>
        <p:nvPicPr>
          <p:cNvPr id="4" name="Picture 3" descr="Red tints, shades and tones.">
            <a:extLst>
              <a:ext uri="{FF2B5EF4-FFF2-40B4-BE49-F238E27FC236}">
                <a16:creationId xmlns:a16="http://schemas.microsoft.com/office/drawing/2014/main" id="{F5D4FE20-2D88-318C-82FB-14E8D51D0CCC}"/>
              </a:ext>
            </a:extLst>
          </p:cNvPr>
          <p:cNvPicPr>
            <a:picLocks noChangeAspect="1"/>
          </p:cNvPicPr>
          <p:nvPr/>
        </p:nvPicPr>
        <p:blipFill>
          <a:blip r:embed="rId3"/>
          <a:stretch>
            <a:fillRect/>
          </a:stretch>
        </p:blipFill>
        <p:spPr>
          <a:xfrm>
            <a:off x="8458200" y="2209800"/>
            <a:ext cx="14097000" cy="9843803"/>
          </a:xfrm>
          <a:prstGeom prst="rect">
            <a:avLst/>
          </a:prstGeom>
          <a:ln w="6350">
            <a:solidFill>
              <a:schemeClr val="tx1"/>
            </a:solidFill>
          </a:ln>
        </p:spPr>
      </p:pic>
    </p:spTree>
    <p:extLst>
      <p:ext uri="{BB962C8B-B14F-4D97-AF65-F5344CB8AC3E}">
        <p14:creationId xmlns:p14="http://schemas.microsoft.com/office/powerpoint/2010/main" val="1457563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3B8BB-B572-B260-1CA5-17BE54DA98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29DB01-E146-8BBA-20B8-B29E74811491}"/>
              </a:ext>
            </a:extLst>
          </p:cNvPr>
          <p:cNvSpPr>
            <a:spLocks/>
          </p:cNvSpPr>
          <p:nvPr/>
        </p:nvSpPr>
        <p:spPr bwMode="auto">
          <a:xfrm>
            <a:off x="758952" y="182880"/>
            <a:ext cx="29559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saturation</a:t>
            </a:r>
          </a:p>
        </p:txBody>
      </p:sp>
      <p:sp>
        <p:nvSpPr>
          <p:cNvPr id="4" name="TextBox 3">
            <a:extLst>
              <a:ext uri="{FF2B5EF4-FFF2-40B4-BE49-F238E27FC236}">
                <a16:creationId xmlns:a16="http://schemas.microsoft.com/office/drawing/2014/main" id="{2F18D4DD-1C9F-3D81-4DE0-F01351C8B7FD}"/>
              </a:ext>
            </a:extLst>
          </p:cNvPr>
          <p:cNvSpPr txBox="1"/>
          <p:nvPr/>
        </p:nvSpPr>
        <p:spPr>
          <a:xfrm>
            <a:off x="1778133" y="2600235"/>
            <a:ext cx="8966470" cy="1200329"/>
          </a:xfrm>
          <a:prstGeom prst="rect">
            <a:avLst/>
          </a:prstGeom>
          <a:noFill/>
        </p:spPr>
        <p:txBody>
          <a:bodyPr wrap="square">
            <a:spAutoFit/>
          </a:bodyPr>
          <a:lstStyle/>
          <a:p>
            <a:r>
              <a:rPr lang="en-US" sz="3600" dirty="0">
                <a:latin typeface="Century Gothic" panose="020B0502020202020204" pitchFamily="34" charset="0"/>
              </a:rPr>
              <a:t>Saturation refers to the intensity or purity of a color. </a:t>
            </a:r>
          </a:p>
        </p:txBody>
      </p:sp>
      <p:sp>
        <p:nvSpPr>
          <p:cNvPr id="6" name="TextBox 5">
            <a:extLst>
              <a:ext uri="{FF2B5EF4-FFF2-40B4-BE49-F238E27FC236}">
                <a16:creationId xmlns:a16="http://schemas.microsoft.com/office/drawing/2014/main" id="{308AD4F6-8A94-0205-F6B9-6E2F8A83D94A}"/>
              </a:ext>
            </a:extLst>
          </p:cNvPr>
          <p:cNvSpPr txBox="1"/>
          <p:nvPr/>
        </p:nvSpPr>
        <p:spPr>
          <a:xfrm>
            <a:off x="12681131" y="2600234"/>
            <a:ext cx="9753600" cy="1200329"/>
          </a:xfrm>
          <a:prstGeom prst="rect">
            <a:avLst/>
          </a:prstGeom>
          <a:noFill/>
        </p:spPr>
        <p:txBody>
          <a:bodyPr wrap="square">
            <a:spAutoFit/>
          </a:bodyPr>
          <a:lstStyle/>
          <a:p>
            <a:pPr marL="571500" indent="-571500">
              <a:buFont typeface="Arial" panose="020B0604020202020204" pitchFamily="34" charset="0"/>
              <a:buChar char="•"/>
            </a:pPr>
            <a:r>
              <a:rPr lang="en-US" sz="3600" dirty="0">
                <a:latin typeface="Century Gothic" panose="020B0502020202020204" pitchFamily="34" charset="0"/>
              </a:rPr>
              <a:t>High saturation: vivid/energetic</a:t>
            </a:r>
          </a:p>
          <a:p>
            <a:pPr marL="571500" indent="-571500">
              <a:buFont typeface="Arial" panose="020B0604020202020204" pitchFamily="34" charset="0"/>
              <a:buChar char="•"/>
            </a:pPr>
            <a:r>
              <a:rPr lang="en-US" sz="3600" dirty="0">
                <a:latin typeface="Century Gothic" panose="020B0502020202020204" pitchFamily="34" charset="0"/>
              </a:rPr>
              <a:t>Low saturation: muted/subdued</a:t>
            </a:r>
          </a:p>
        </p:txBody>
      </p:sp>
      <p:pic>
        <p:nvPicPr>
          <p:cNvPr id="7" name="Picture 6" descr="Fully saturated landscape.  ">
            <a:extLst>
              <a:ext uri="{FF2B5EF4-FFF2-40B4-BE49-F238E27FC236}">
                <a16:creationId xmlns:a16="http://schemas.microsoft.com/office/drawing/2014/main" id="{B2627695-8122-F694-6841-6A36AA3A232A}"/>
              </a:ext>
            </a:extLst>
          </p:cNvPr>
          <p:cNvPicPr>
            <a:picLocks noChangeAspect="1"/>
          </p:cNvPicPr>
          <p:nvPr/>
        </p:nvPicPr>
        <p:blipFill>
          <a:blip r:embed="rId3"/>
          <a:stretch>
            <a:fillRect/>
          </a:stretch>
        </p:blipFill>
        <p:spPr>
          <a:xfrm>
            <a:off x="1778133" y="5468831"/>
            <a:ext cx="9296399" cy="6494569"/>
          </a:xfrm>
          <a:prstGeom prst="rect">
            <a:avLst/>
          </a:prstGeom>
          <a:ln w="6350">
            <a:solidFill>
              <a:schemeClr val="tx1"/>
            </a:solidFill>
          </a:ln>
        </p:spPr>
      </p:pic>
      <p:pic>
        <p:nvPicPr>
          <p:cNvPr id="8" name="Picture 7" descr="Less saturated landscape.  ">
            <a:extLst>
              <a:ext uri="{FF2B5EF4-FFF2-40B4-BE49-F238E27FC236}">
                <a16:creationId xmlns:a16="http://schemas.microsoft.com/office/drawing/2014/main" id="{8D6CDF06-173D-A751-C73C-74C5613B7FB1}"/>
              </a:ext>
            </a:extLst>
          </p:cNvPr>
          <p:cNvPicPr>
            <a:picLocks noChangeAspect="1"/>
          </p:cNvPicPr>
          <p:nvPr/>
        </p:nvPicPr>
        <p:blipFill>
          <a:blip r:embed="rId4"/>
          <a:stretch>
            <a:fillRect/>
          </a:stretch>
        </p:blipFill>
        <p:spPr>
          <a:xfrm>
            <a:off x="12655731" y="5448815"/>
            <a:ext cx="9296400" cy="6501522"/>
          </a:xfrm>
          <a:prstGeom prst="rect">
            <a:avLst/>
          </a:prstGeom>
          <a:ln w="6350">
            <a:solidFill>
              <a:schemeClr val="tx1"/>
            </a:solidFill>
          </a:ln>
        </p:spPr>
      </p:pic>
    </p:spTree>
    <p:extLst>
      <p:ext uri="{BB962C8B-B14F-4D97-AF65-F5344CB8AC3E}">
        <p14:creationId xmlns:p14="http://schemas.microsoft.com/office/powerpoint/2010/main" val="1903723825"/>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Pages>0</Pages>
  <Words>1750</Words>
  <Characters>0</Characters>
  <Application>Microsoft Macintosh PowerPoint</Application>
  <PresentationFormat>Custom</PresentationFormat>
  <Lines>0</Lines>
  <Paragraphs>275</Paragraphs>
  <Slides>44</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Century Gothic</vt:lpstr>
      <vt:lpstr>Gill Sans</vt: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COLOR</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98</cp:revision>
  <dcterms:modified xsi:type="dcterms:W3CDTF">2026-04-19T18:57:48Z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