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24"/>
  </p:notesMasterIdLst>
  <p:handoutMasterIdLst>
    <p:handoutMasterId r:id="rId25"/>
  </p:handoutMasterIdLst>
  <p:sldIdLst>
    <p:sldId id="284" r:id="rId16"/>
    <p:sldId id="285" r:id="rId17"/>
    <p:sldId id="286" r:id="rId18"/>
    <p:sldId id="287" r:id="rId19"/>
    <p:sldId id="288" r:id="rId20"/>
    <p:sldId id="289" r:id="rId21"/>
    <p:sldId id="290" r:id="rId22"/>
    <p:sldId id="291" r:id="rId23"/>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67260"/>
  </p:normalViewPr>
  <p:slideViewPr>
    <p:cSldViewPr>
      <p:cViewPr varScale="1">
        <p:scale>
          <a:sx n="39" d="100"/>
          <a:sy n="39" d="100"/>
        </p:scale>
        <p:origin x="2296" y="18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BC3AC-E699-7FC7-7DB3-4964ABB3B14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86658B26-88C4-65E1-BA7A-2D4488247E31}"/>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B071FD0-0BFD-BB44-AA0F-2E565BF246DA}"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AA0661EB-1E69-D1E9-EC59-1A5DAC2063B5}"/>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03725277-875B-1BA7-1898-425BCEFD308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084813-234F-8545-9C7E-7F48D90F261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2759142F-12E1-9D1D-A14F-6F4EC8378228}"/>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2">
            <a:extLst>
              <a:ext uri="{FF2B5EF4-FFF2-40B4-BE49-F238E27FC236}">
                <a16:creationId xmlns:a16="http://schemas.microsoft.com/office/drawing/2014/main" id="{86A0F6DF-5BEC-FDA3-C2AF-46F2DBC93878}"/>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a:p>
            <a:endParaRPr lang="en-US" dirty="0"/>
          </a:p>
        </p:txBody>
      </p:sp>
    </p:spTree>
    <p:extLst>
      <p:ext uri="{BB962C8B-B14F-4D97-AF65-F5344CB8AC3E}">
        <p14:creationId xmlns:p14="http://schemas.microsoft.com/office/powerpoint/2010/main" val="179082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When something breaks the pattern, your brain flags it as important; “difference” call attention and narrative curiosity.</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What is contrasting? What story question does it create?</a:t>
            </a: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What kinds of contrast are possible besides color (value, size, texture, direction)?</a:t>
            </a:r>
            <a:br>
              <a:rPr lang="en-US" altLang="en-US" dirty="0">
                <a:latin typeface="Gill Sans" panose="020B0502020104020203" pitchFamily="34" charset="-79"/>
              </a:rPr>
            </a:br>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204015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latin typeface="Gill Sans" panose="020B0502020104020203" pitchFamily="34" charset="-79"/>
              </a:rPr>
              <a:t>I</a:t>
            </a:r>
            <a:r>
              <a:rPr lang="en-US" altLang="en-US" dirty="0">
                <a:latin typeface="Gill Sans" panose="020B0502020104020203" pitchFamily="34" charset="-79"/>
              </a:rPr>
              <a:t>solation works because your eye notices the one thing that isn’t part of the cluster.</a:t>
            </a:r>
            <a:br>
              <a:rPr lang="en-US" altLang="en-US" dirty="0">
                <a:latin typeface="Gill Sans" panose="020B0502020104020203" pitchFamily="34" charset="-79"/>
              </a:rPr>
            </a:br>
            <a:r>
              <a:rPr lang="en-US" altLang="en-US" dirty="0">
                <a:solidFill>
                  <a:srgbClr val="FF0000"/>
                </a:solidFill>
                <a:latin typeface="Gill Sans" panose="020B0502020104020203" pitchFamily="34" charset="-79"/>
              </a:rPr>
              <a:t>How does isolation increase attention here?</a:t>
            </a:r>
          </a:p>
          <a:p>
            <a:endParaRPr lang="en-US" altLang="en-US" b="1"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Where is isolation used in design (minimal posters, luxury branding, UI onboarding screens)?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297325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Gill Sans" charset="0"/>
                <a:ea typeface="+mn-ea"/>
                <a:cs typeface="+mn-cs"/>
              </a:rPr>
              <a:t>When the placement of objects leads our eye to one object or area, a </a:t>
            </a:r>
            <a:r>
              <a:rPr lang="en-US" sz="1200" b="0" kern="1200" dirty="0">
                <a:solidFill>
                  <a:schemeClr val="tx1"/>
                </a:solidFill>
                <a:effectLst/>
                <a:latin typeface="Gill Sans" charset="0"/>
                <a:ea typeface="+mn-ea"/>
                <a:cs typeface="+mn-cs"/>
              </a:rPr>
              <a:t>focal point by placement </a:t>
            </a:r>
            <a:r>
              <a:rPr lang="en-US" sz="1200" kern="1200" dirty="0">
                <a:solidFill>
                  <a:schemeClr val="tx1"/>
                </a:solidFill>
                <a:effectLst/>
                <a:latin typeface="Gill Sans" charset="0"/>
                <a:ea typeface="+mn-ea"/>
                <a:cs typeface="+mn-cs"/>
              </a:rPr>
              <a:t>is created.</a:t>
            </a:r>
            <a:r>
              <a:rPr lang="en-US" dirty="0">
                <a:effectLst/>
              </a:rPr>
              <a:t> </a:t>
            </a:r>
            <a:endParaRPr lang="en-US" altLang="en-US" b="1" dirty="0">
              <a:latin typeface="Gill Sans" panose="020B0502020104020203" pitchFamily="34" charset="-79"/>
            </a:endParaRPr>
          </a:p>
          <a:p>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What implied lines lead you and where do they land?</a:t>
            </a:r>
            <a:endParaRPr lang="en-US" altLang="en-US" b="1"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Where do filmmakers place subjects for focus (center, rule of thirds, leading lines)?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61811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Without a focal point, your attention spreads, sometimes that’s peaceful, sometimes it’s overwhelming.</a:t>
            </a:r>
            <a:br>
              <a:rPr lang="en-US" altLang="en-US" dirty="0">
                <a:latin typeface="Gill Sans" panose="020B0502020104020203" pitchFamily="34" charset="-79"/>
              </a:rPr>
            </a:br>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Where did your eye go first?’ (Compare answer--do they differ?)</a:t>
            </a:r>
          </a:p>
          <a:p>
            <a:r>
              <a:rPr lang="en-US" altLang="en-US" b="1" dirty="0">
                <a:latin typeface="Gill Sans" panose="020B0502020104020203" pitchFamily="34" charset="-79"/>
              </a:rPr>
              <a:t>Ask:</a:t>
            </a:r>
            <a:r>
              <a:rPr lang="en-US" altLang="en-US" dirty="0">
                <a:latin typeface="Gill Sans" panose="020B0502020104020203" pitchFamily="34" charset="-79"/>
              </a:rPr>
              <a:t> When is absence useful (textures/patterns, backgrounds, all-over designs, environments)?</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kern="1200" dirty="0">
                <a:solidFill>
                  <a:schemeClr val="tx1"/>
                </a:solidFill>
                <a:effectLst/>
                <a:latin typeface="Gill Sans" charset="0"/>
                <a:ea typeface="+mn-ea"/>
                <a:cs typeface="+mn-cs"/>
              </a:rPr>
              <a:t> examples.</a:t>
            </a: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58621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Goal: Turn vocabulary into observation + analysis.</a:t>
            </a:r>
          </a:p>
          <a:p>
            <a:endParaRPr lang="en-US" altLang="en-US" dirty="0">
              <a:latin typeface="Gill Sans" panose="020B0502020104020203" pitchFamily="34" charset="-79"/>
            </a:endParaRPr>
          </a:p>
          <a:p>
            <a:r>
              <a:rPr lang="en-US" altLang="en-US" b="0" dirty="0">
                <a:latin typeface="Gill Sans" panose="020B0502020104020203" pitchFamily="34" charset="-79"/>
              </a:rPr>
              <a:t>Your job is to spot focal point in the real world and describe it using our terms, focal point by contrast, isolation, or placement, or the absence of focal point, then connect that choice to hierarchy (what matters most), mood (curiosity, tension, calm), and what the designer wants the viewer to notice and remember.</a:t>
            </a:r>
          </a:p>
          <a:p>
            <a:endParaRPr lang="en-US" altLang="en-US" dirty="0">
              <a:latin typeface="Gill Sans" panose="020B0502020104020203" pitchFamily="34" charset="-79"/>
            </a:endParaRP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400481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28B6AEE-C7FE-F8E2-AAF5-16E16D039776}"/>
              </a:ext>
            </a:extLst>
          </p:cNvPr>
          <p:cNvSpPr txBox="1">
            <a:spLocks/>
          </p:cNvSpPr>
          <p:nvPr userDrawn="1"/>
        </p:nvSpPr>
        <p:spPr>
          <a:xfrm>
            <a:off x="293688" y="12801600"/>
            <a:ext cx="23796625" cy="561975"/>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defRPr/>
            </a:pP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23241559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72509"/>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406930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09295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79525192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6942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27389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292367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68748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493949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197825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4072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18275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953241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306792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05186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9043862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87440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24204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56739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03155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3822739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826273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4337802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2078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83606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6564302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41507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2245612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52672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112846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404176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65660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29773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64744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337150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96397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98198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484826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25354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1018456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48222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69112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015680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2891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8391384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26458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9459883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54825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62874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759138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19377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5572873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34381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44886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32644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58665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31892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642684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019172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14921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22250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CE05EAEF-E1C0-3094-BF2D-8D6E625651D1}"/>
              </a:ext>
            </a:extLst>
          </p:cNvPr>
          <p:cNvSpPr txBox="1">
            <a:spLocks noGrp="1" noChangeArrowheads="1"/>
          </p:cNvSpPr>
          <p:nvPr>
            <p:ph type="sldNum" sz="quarter" idx="10"/>
          </p:nvPr>
        </p:nvSpPr>
        <p:spPr>
          <a:ln/>
        </p:spPr>
        <p:txBody>
          <a:bodyPr/>
          <a:lstStyle>
            <a:lvl1pPr>
              <a:defRPr/>
            </a:lvl1pPr>
          </a:lstStyle>
          <a:p>
            <a:pPr>
              <a:defRPr/>
            </a:pPr>
            <a:fld id="{F929E270-F184-AD40-89C5-60A76A6DB9AA}" type="slidenum">
              <a:rPr lang="en-US" altLang="en-US"/>
              <a:pPr>
                <a:defRPr/>
              </a:pPr>
              <a:t>‹#›</a:t>
            </a:fld>
            <a:endParaRPr lang="en-US" altLang="en-US"/>
          </a:p>
        </p:txBody>
      </p:sp>
    </p:spTree>
    <p:extLst>
      <p:ext uri="{BB962C8B-B14F-4D97-AF65-F5344CB8AC3E}">
        <p14:creationId xmlns:p14="http://schemas.microsoft.com/office/powerpoint/2010/main" val="237115462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2BA37DA-B65A-1B0E-B5D8-27B09EA2C51A}"/>
              </a:ext>
            </a:extLst>
          </p:cNvPr>
          <p:cNvSpPr txBox="1">
            <a:spLocks noGrp="1" noChangeArrowheads="1"/>
          </p:cNvSpPr>
          <p:nvPr>
            <p:ph type="sldNum" sz="quarter" idx="10"/>
          </p:nvPr>
        </p:nvSpPr>
        <p:spPr>
          <a:ln/>
        </p:spPr>
        <p:txBody>
          <a:bodyPr/>
          <a:lstStyle>
            <a:lvl1pPr>
              <a:defRPr/>
            </a:lvl1pPr>
          </a:lstStyle>
          <a:p>
            <a:pPr>
              <a:defRPr/>
            </a:pPr>
            <a:fld id="{88CAF4A9-548A-554D-8585-974847E9EFBD}" type="slidenum">
              <a:rPr lang="en-US" altLang="en-US"/>
              <a:pPr>
                <a:defRPr/>
              </a:pPr>
              <a:t>‹#›</a:t>
            </a:fld>
            <a:endParaRPr lang="en-US" altLang="en-US"/>
          </a:p>
        </p:txBody>
      </p:sp>
    </p:spTree>
    <p:extLst>
      <p:ext uri="{BB962C8B-B14F-4D97-AF65-F5344CB8AC3E}">
        <p14:creationId xmlns:p14="http://schemas.microsoft.com/office/powerpoint/2010/main" val="214654585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99847DA0-2EAC-D587-FA17-ABE9CDBA9808}"/>
              </a:ext>
            </a:extLst>
          </p:cNvPr>
          <p:cNvSpPr txBox="1">
            <a:spLocks noGrp="1" noChangeArrowheads="1"/>
          </p:cNvSpPr>
          <p:nvPr>
            <p:ph type="sldNum" sz="quarter" idx="10"/>
          </p:nvPr>
        </p:nvSpPr>
        <p:spPr>
          <a:ln/>
        </p:spPr>
        <p:txBody>
          <a:bodyPr/>
          <a:lstStyle>
            <a:lvl1pPr>
              <a:defRPr/>
            </a:lvl1pPr>
          </a:lstStyle>
          <a:p>
            <a:pPr>
              <a:defRPr/>
            </a:pPr>
            <a:fld id="{147FD3D7-012A-3242-A03E-E81DA48FCA96}" type="slidenum">
              <a:rPr lang="en-US" altLang="en-US"/>
              <a:pPr>
                <a:defRPr/>
              </a:pPr>
              <a:t>‹#›</a:t>
            </a:fld>
            <a:endParaRPr lang="en-US" altLang="en-US"/>
          </a:p>
        </p:txBody>
      </p:sp>
    </p:spTree>
    <p:extLst>
      <p:ext uri="{BB962C8B-B14F-4D97-AF65-F5344CB8AC3E}">
        <p14:creationId xmlns:p14="http://schemas.microsoft.com/office/powerpoint/2010/main" val="193987761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A0CD53D-B69C-AF23-ED83-0ABDE697F61E}"/>
              </a:ext>
            </a:extLst>
          </p:cNvPr>
          <p:cNvSpPr txBox="1">
            <a:spLocks noGrp="1" noChangeArrowheads="1"/>
          </p:cNvSpPr>
          <p:nvPr>
            <p:ph type="sldNum" sz="quarter" idx="10"/>
          </p:nvPr>
        </p:nvSpPr>
        <p:spPr>
          <a:ln/>
        </p:spPr>
        <p:txBody>
          <a:bodyPr/>
          <a:lstStyle>
            <a:lvl1pPr>
              <a:defRPr/>
            </a:lvl1pPr>
          </a:lstStyle>
          <a:p>
            <a:pPr>
              <a:defRPr/>
            </a:pPr>
            <a:fld id="{D9203B09-3C64-6348-81EF-A08F92CAD958}" type="slidenum">
              <a:rPr lang="en-US" altLang="en-US"/>
              <a:pPr>
                <a:defRPr/>
              </a:pPr>
              <a:t>‹#›</a:t>
            </a:fld>
            <a:endParaRPr lang="en-US" altLang="en-US"/>
          </a:p>
        </p:txBody>
      </p:sp>
    </p:spTree>
    <p:extLst>
      <p:ext uri="{BB962C8B-B14F-4D97-AF65-F5344CB8AC3E}">
        <p14:creationId xmlns:p14="http://schemas.microsoft.com/office/powerpoint/2010/main" val="2130626056"/>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93C03CD-DDBA-EA48-5558-685774172F77}"/>
              </a:ext>
            </a:extLst>
          </p:cNvPr>
          <p:cNvSpPr txBox="1">
            <a:spLocks noGrp="1" noChangeArrowheads="1"/>
          </p:cNvSpPr>
          <p:nvPr>
            <p:ph type="sldNum" sz="quarter" idx="10"/>
          </p:nvPr>
        </p:nvSpPr>
        <p:spPr>
          <a:ln/>
        </p:spPr>
        <p:txBody>
          <a:bodyPr/>
          <a:lstStyle>
            <a:lvl1pPr>
              <a:defRPr/>
            </a:lvl1pPr>
          </a:lstStyle>
          <a:p>
            <a:pPr>
              <a:defRPr/>
            </a:pPr>
            <a:fld id="{8385EF3F-3773-1F45-99FB-EC32EFA799F1}" type="slidenum">
              <a:rPr lang="en-US" altLang="en-US"/>
              <a:pPr>
                <a:defRPr/>
              </a:pPr>
              <a:t>‹#›</a:t>
            </a:fld>
            <a:endParaRPr lang="en-US" altLang="en-US"/>
          </a:p>
        </p:txBody>
      </p:sp>
    </p:spTree>
    <p:extLst>
      <p:ext uri="{BB962C8B-B14F-4D97-AF65-F5344CB8AC3E}">
        <p14:creationId xmlns:p14="http://schemas.microsoft.com/office/powerpoint/2010/main" val="13081205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88023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0811E81F-C8A0-78BC-ED13-8F063C7A6564}"/>
              </a:ext>
            </a:extLst>
          </p:cNvPr>
          <p:cNvSpPr txBox="1">
            <a:spLocks noGrp="1" noChangeArrowheads="1"/>
          </p:cNvSpPr>
          <p:nvPr>
            <p:ph type="sldNum" sz="quarter" idx="10"/>
          </p:nvPr>
        </p:nvSpPr>
        <p:spPr>
          <a:ln/>
        </p:spPr>
        <p:txBody>
          <a:bodyPr/>
          <a:lstStyle>
            <a:lvl1pPr>
              <a:defRPr/>
            </a:lvl1pPr>
          </a:lstStyle>
          <a:p>
            <a:pPr>
              <a:defRPr/>
            </a:pPr>
            <a:fld id="{EA539FE0-0E9D-8D41-AB66-3962C37489B1}" type="slidenum">
              <a:rPr lang="en-US" altLang="en-US"/>
              <a:pPr>
                <a:defRPr/>
              </a:pPr>
              <a:t>‹#›</a:t>
            </a:fld>
            <a:endParaRPr lang="en-US" altLang="en-US"/>
          </a:p>
        </p:txBody>
      </p:sp>
    </p:spTree>
    <p:extLst>
      <p:ext uri="{BB962C8B-B14F-4D97-AF65-F5344CB8AC3E}">
        <p14:creationId xmlns:p14="http://schemas.microsoft.com/office/powerpoint/2010/main" val="192806789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11339BA-84EB-29B0-AFC1-1C5545F7FFF7}"/>
              </a:ext>
            </a:extLst>
          </p:cNvPr>
          <p:cNvSpPr txBox="1">
            <a:spLocks noGrp="1" noChangeArrowheads="1"/>
          </p:cNvSpPr>
          <p:nvPr>
            <p:ph type="sldNum" sz="quarter" idx="10"/>
          </p:nvPr>
        </p:nvSpPr>
        <p:spPr>
          <a:ln/>
        </p:spPr>
        <p:txBody>
          <a:bodyPr/>
          <a:lstStyle>
            <a:lvl1pPr>
              <a:defRPr/>
            </a:lvl1pPr>
          </a:lstStyle>
          <a:p>
            <a:pPr>
              <a:defRPr/>
            </a:pPr>
            <a:fld id="{061F5EA0-3A8F-5241-AD4B-0D6E87C2025B}" type="slidenum">
              <a:rPr lang="en-US" altLang="en-US"/>
              <a:pPr>
                <a:defRPr/>
              </a:pPr>
              <a:t>‹#›</a:t>
            </a:fld>
            <a:endParaRPr lang="en-US" altLang="en-US"/>
          </a:p>
        </p:txBody>
      </p:sp>
    </p:spTree>
    <p:extLst>
      <p:ext uri="{BB962C8B-B14F-4D97-AF65-F5344CB8AC3E}">
        <p14:creationId xmlns:p14="http://schemas.microsoft.com/office/powerpoint/2010/main" val="365293523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0B84E7C5-588F-B820-1F4A-8F65CCFE5A55}"/>
              </a:ext>
            </a:extLst>
          </p:cNvPr>
          <p:cNvSpPr txBox="1">
            <a:spLocks noGrp="1" noChangeArrowheads="1"/>
          </p:cNvSpPr>
          <p:nvPr>
            <p:ph type="sldNum" sz="quarter" idx="10"/>
          </p:nvPr>
        </p:nvSpPr>
        <p:spPr>
          <a:ln/>
        </p:spPr>
        <p:txBody>
          <a:bodyPr/>
          <a:lstStyle>
            <a:lvl1pPr>
              <a:defRPr/>
            </a:lvl1pPr>
          </a:lstStyle>
          <a:p>
            <a:pPr>
              <a:defRPr/>
            </a:pPr>
            <a:fld id="{C476C7B6-1730-AD49-8B54-5DD57B691296}" type="slidenum">
              <a:rPr lang="en-US" altLang="en-US"/>
              <a:pPr>
                <a:defRPr/>
              </a:pPr>
              <a:t>‹#›</a:t>
            </a:fld>
            <a:endParaRPr lang="en-US" altLang="en-US"/>
          </a:p>
        </p:txBody>
      </p:sp>
    </p:spTree>
    <p:extLst>
      <p:ext uri="{BB962C8B-B14F-4D97-AF65-F5344CB8AC3E}">
        <p14:creationId xmlns:p14="http://schemas.microsoft.com/office/powerpoint/2010/main" val="276279960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F7B3FCED-EE15-1BA6-6F28-F9782F58B406}"/>
              </a:ext>
            </a:extLst>
          </p:cNvPr>
          <p:cNvSpPr txBox="1">
            <a:spLocks noGrp="1" noChangeArrowheads="1"/>
          </p:cNvSpPr>
          <p:nvPr>
            <p:ph type="sldNum" sz="quarter" idx="10"/>
          </p:nvPr>
        </p:nvSpPr>
        <p:spPr>
          <a:ln/>
        </p:spPr>
        <p:txBody>
          <a:bodyPr/>
          <a:lstStyle>
            <a:lvl1pPr>
              <a:defRPr/>
            </a:lvl1pPr>
          </a:lstStyle>
          <a:p>
            <a:pPr>
              <a:defRPr/>
            </a:pPr>
            <a:fld id="{A325C5C0-BF5F-D64C-A9C0-0C4AAD68B8CC}" type="slidenum">
              <a:rPr lang="en-US" altLang="en-US"/>
              <a:pPr>
                <a:defRPr/>
              </a:pPr>
              <a:t>‹#›</a:t>
            </a:fld>
            <a:endParaRPr lang="en-US" altLang="en-US"/>
          </a:p>
        </p:txBody>
      </p:sp>
    </p:spTree>
    <p:extLst>
      <p:ext uri="{BB962C8B-B14F-4D97-AF65-F5344CB8AC3E}">
        <p14:creationId xmlns:p14="http://schemas.microsoft.com/office/powerpoint/2010/main" val="109562356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57ABFFAE-B1C8-9CFD-D679-8E976662775E}"/>
              </a:ext>
            </a:extLst>
          </p:cNvPr>
          <p:cNvSpPr txBox="1">
            <a:spLocks noGrp="1" noChangeArrowheads="1"/>
          </p:cNvSpPr>
          <p:nvPr>
            <p:ph type="sldNum" sz="quarter" idx="10"/>
          </p:nvPr>
        </p:nvSpPr>
        <p:spPr>
          <a:ln/>
        </p:spPr>
        <p:txBody>
          <a:bodyPr/>
          <a:lstStyle>
            <a:lvl1pPr>
              <a:defRPr/>
            </a:lvl1pPr>
          </a:lstStyle>
          <a:p>
            <a:pPr>
              <a:defRPr/>
            </a:pPr>
            <a:fld id="{05AD00C4-CC91-DC46-81E7-CB4FC8F14CAF}" type="slidenum">
              <a:rPr lang="en-US" altLang="en-US"/>
              <a:pPr>
                <a:defRPr/>
              </a:pPr>
              <a:t>‹#›</a:t>
            </a:fld>
            <a:endParaRPr lang="en-US" altLang="en-US"/>
          </a:p>
        </p:txBody>
      </p:sp>
    </p:spTree>
    <p:extLst>
      <p:ext uri="{BB962C8B-B14F-4D97-AF65-F5344CB8AC3E}">
        <p14:creationId xmlns:p14="http://schemas.microsoft.com/office/powerpoint/2010/main" val="328842964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C00A2CA6-3C53-CAE2-F58A-B29EE50418FC}"/>
              </a:ext>
            </a:extLst>
          </p:cNvPr>
          <p:cNvSpPr txBox="1">
            <a:spLocks noGrp="1" noChangeArrowheads="1"/>
          </p:cNvSpPr>
          <p:nvPr>
            <p:ph type="sldNum" sz="quarter" idx="10"/>
          </p:nvPr>
        </p:nvSpPr>
        <p:spPr>
          <a:ln/>
        </p:spPr>
        <p:txBody>
          <a:bodyPr/>
          <a:lstStyle>
            <a:lvl1pPr>
              <a:defRPr/>
            </a:lvl1pPr>
          </a:lstStyle>
          <a:p>
            <a:pPr>
              <a:defRPr/>
            </a:pPr>
            <a:fld id="{521BA6FD-A910-8447-98C4-B2C480506AFE}" type="slidenum">
              <a:rPr lang="en-US" altLang="en-US"/>
              <a:pPr>
                <a:defRPr/>
              </a:pPr>
              <a:t>‹#›</a:t>
            </a:fld>
            <a:endParaRPr lang="en-US" altLang="en-US"/>
          </a:p>
        </p:txBody>
      </p:sp>
    </p:spTree>
    <p:extLst>
      <p:ext uri="{BB962C8B-B14F-4D97-AF65-F5344CB8AC3E}">
        <p14:creationId xmlns:p14="http://schemas.microsoft.com/office/powerpoint/2010/main" val="35621529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48340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306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33345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249492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80867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663791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1451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78165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537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978237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9774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4840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650217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6496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342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95994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435017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13514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4576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46698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89052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54660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7188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9132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159287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2067901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4155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3096227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38518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893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07456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766797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5625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4857039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089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5106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44958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9762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68613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9190574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5145661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7095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28489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9382484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17553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309392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9104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3742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10382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51822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16325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25968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696320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92827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47990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448189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12707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394785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427287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3927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06242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375089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2736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764664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409036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547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2057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3129975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1952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15233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8267027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35900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37468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550893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53990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3535968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523601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1076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1713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676775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2583909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55208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8283293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16468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23403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172990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09483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8216471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267675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21340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7810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67F2615-C949-B2BD-40AB-58D82662E162}"/>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BB61451C-71EB-046E-4CED-753A9A1D1152}"/>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0EC25693-BD93-63F8-829B-9044A776697A}"/>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7F604549-9C56-AAD1-9995-C0FAA629CAEC}"/>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3D1727C2-44C2-CCD1-C466-C4A84D71364B}"/>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66C4E73A-7029-8B3D-F83F-4BCE71AA002F}"/>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7ECA07F4-4C72-15F5-7401-4FE0DD2308EA}"/>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3CF0C6AC-AA01-CB2C-8793-1CACDF95530B}"/>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B8814E3B-A83A-C1B2-57E7-30686DD41CCD}"/>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CF505721-BEE4-461C-5E2F-3F1616C123BD}"/>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F086DBA-54AC-DD60-2552-AA431AADB9B1}"/>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32D52E59-53D7-ADEA-360C-068CDDC7FD81}"/>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68F318D-F75C-7B66-CDBA-1BAFEAA9E2BC}"/>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62443018-5899-51E8-9A7D-EE0A87CF19D7}"/>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78B7858D-F30B-D5B3-0D70-FB22380D4153}"/>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1C60DED0-6FF1-DB46-88CD-A90CAD2653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0A2E01F-D8FE-AC71-2666-5916E8DAFBE9}"/>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5AF56775-6AA7-D40B-81E6-B5BE1FBABE93}"/>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3A68D34D-ECB0-7B7C-15EB-E924D6881096}"/>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5A60FB35-CE11-025D-3C57-FC763E336CA7}"/>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A2A5F77A-D863-7B23-5C39-838395096C4D}"/>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EB710978-6D97-B44D-32B4-1813FA79144E}"/>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7D8864EE-F110-0FA3-119F-876ABFE2FD02}"/>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8C2105F8-0E40-6F68-FFD1-9434FF1B3BB4}"/>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314C4E75-CE73-FB50-5B9C-986C435A971D}"/>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einkandpaper.com/focalpoin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9CE8EF5-BB31-310C-CB1C-4E1151313A3C}"/>
              </a:ext>
            </a:extLst>
          </p:cNvPr>
          <p:cNvSpPr>
            <a:spLocks/>
          </p:cNvSpPr>
          <p:nvPr/>
        </p:nvSpPr>
        <p:spPr bwMode="auto">
          <a:xfrm>
            <a:off x="4730750" y="5318125"/>
            <a:ext cx="14922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FOCAL POINT</a:t>
            </a:r>
          </a:p>
        </p:txBody>
      </p:sp>
      <p:grpSp>
        <p:nvGrpSpPr>
          <p:cNvPr id="7" name="Group 1">
            <a:extLst>
              <a:ext uri="{FF2B5EF4-FFF2-40B4-BE49-F238E27FC236}">
                <a16:creationId xmlns:a16="http://schemas.microsoft.com/office/drawing/2014/main" id="{8D96B794-EA0C-F7CD-EA13-4EF850152961}"/>
              </a:ext>
            </a:extLst>
          </p:cNvPr>
          <p:cNvGrpSpPr>
            <a:grpSpLocks/>
          </p:cNvGrpSpPr>
          <p:nvPr/>
        </p:nvGrpSpPr>
        <p:grpSpPr bwMode="auto">
          <a:xfrm>
            <a:off x="1701800" y="1311275"/>
            <a:ext cx="20962938" cy="10804525"/>
            <a:chOff x="0" y="0"/>
            <a:chExt cx="13205" cy="7736"/>
          </a:xfrm>
        </p:grpSpPr>
        <p:sp>
          <p:nvSpPr>
            <p:cNvPr id="8" name="Freeform 2">
              <a:extLst>
                <a:ext uri="{FF2B5EF4-FFF2-40B4-BE49-F238E27FC236}">
                  <a16:creationId xmlns:a16="http://schemas.microsoft.com/office/drawing/2014/main" id="{38446F15-8184-D55E-FFFC-79762F6039C6}"/>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9" name="Freeform 3">
              <a:extLst>
                <a:ext uri="{FF2B5EF4-FFF2-40B4-BE49-F238E27FC236}">
                  <a16:creationId xmlns:a16="http://schemas.microsoft.com/office/drawing/2014/main" id="{18D12BE5-C24F-0699-03BD-85F5B86FE514}"/>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1224684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46FB-AC73-6474-1D4F-544E842B1D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9B34C8-E022-4CD1-8A2D-0282EBB2F0B4}"/>
              </a:ext>
            </a:extLst>
          </p:cNvPr>
          <p:cNvSpPr>
            <a:spLocks/>
          </p:cNvSpPr>
          <p:nvPr/>
        </p:nvSpPr>
        <p:spPr bwMode="auto">
          <a:xfrm>
            <a:off x="7364413" y="3933825"/>
            <a:ext cx="9680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principle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FOCAL POINT</a:t>
            </a:r>
          </a:p>
        </p:txBody>
      </p:sp>
      <p:sp>
        <p:nvSpPr>
          <p:cNvPr id="3" name="Rectangle 2">
            <a:extLst>
              <a:ext uri="{FF2B5EF4-FFF2-40B4-BE49-F238E27FC236}">
                <a16:creationId xmlns:a16="http://schemas.microsoft.com/office/drawing/2014/main" id="{73B8E718-227F-F45A-B28B-CBFF8BE152AC}"/>
              </a:ext>
            </a:extLst>
          </p:cNvPr>
          <p:cNvSpPr>
            <a:spLocks/>
          </p:cNvSpPr>
          <p:nvPr/>
        </p:nvSpPr>
        <p:spPr bwMode="auto">
          <a:xfrm>
            <a:off x="4572000" y="5378450"/>
            <a:ext cx="152527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 </a:t>
            </a: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focal point</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is the center of interest;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it is what catches our eye and holds our attention.</a:t>
            </a:r>
          </a:p>
        </p:txBody>
      </p:sp>
      <p:grpSp>
        <p:nvGrpSpPr>
          <p:cNvPr id="4" name="Group 1">
            <a:extLst>
              <a:ext uri="{FF2B5EF4-FFF2-40B4-BE49-F238E27FC236}">
                <a16:creationId xmlns:a16="http://schemas.microsoft.com/office/drawing/2014/main" id="{310131AE-78E4-3D72-3E7D-FAB42DA1F53A}"/>
              </a:ext>
            </a:extLst>
          </p:cNvPr>
          <p:cNvGrpSpPr>
            <a:grpSpLocks/>
          </p:cNvGrpSpPr>
          <p:nvPr/>
        </p:nvGrpSpPr>
        <p:grpSpPr bwMode="auto">
          <a:xfrm>
            <a:off x="1701800" y="1311275"/>
            <a:ext cx="20962938" cy="10804525"/>
            <a:chOff x="0" y="0"/>
            <a:chExt cx="13205" cy="7736"/>
          </a:xfrm>
        </p:grpSpPr>
        <p:sp>
          <p:nvSpPr>
            <p:cNvPr id="5" name="Freeform 2">
              <a:extLst>
                <a:ext uri="{FF2B5EF4-FFF2-40B4-BE49-F238E27FC236}">
                  <a16:creationId xmlns:a16="http://schemas.microsoft.com/office/drawing/2014/main" id="{6ECDA029-6752-1F11-C8F5-1B97606FDD6E}"/>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3">
              <a:extLst>
                <a:ext uri="{FF2B5EF4-FFF2-40B4-BE49-F238E27FC236}">
                  <a16:creationId xmlns:a16="http://schemas.microsoft.com/office/drawing/2014/main" id="{AA8151B7-ACA5-9101-C2C2-3B89DF2398D5}"/>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5754749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1CC2-0A1F-F089-9D57-B1270CA10A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0D8B32-CEA1-E20F-E3AA-267675C40738}"/>
              </a:ext>
            </a:extLst>
          </p:cNvPr>
          <p:cNvSpPr>
            <a:spLocks/>
          </p:cNvSpPr>
          <p:nvPr/>
        </p:nvSpPr>
        <p:spPr bwMode="auto">
          <a:xfrm>
            <a:off x="7786688" y="3198813"/>
            <a:ext cx="88344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CREATING A FOCAL POINT</a:t>
            </a:r>
          </a:p>
        </p:txBody>
      </p:sp>
      <p:sp>
        <p:nvSpPr>
          <p:cNvPr id="3" name="Rectangle 2">
            <a:extLst>
              <a:ext uri="{FF2B5EF4-FFF2-40B4-BE49-F238E27FC236}">
                <a16:creationId xmlns:a16="http://schemas.microsoft.com/office/drawing/2014/main" id="{1686FE9F-703E-2D4B-43E8-2919031077BD}"/>
              </a:ext>
            </a:extLst>
          </p:cNvPr>
          <p:cNvSpPr>
            <a:spLocks/>
          </p:cNvSpPr>
          <p:nvPr/>
        </p:nvSpPr>
        <p:spPr bwMode="auto">
          <a:xfrm>
            <a:off x="8156575" y="4800600"/>
            <a:ext cx="8074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 by contrast</a:t>
            </a:r>
          </a:p>
        </p:txBody>
      </p:sp>
      <p:sp>
        <p:nvSpPr>
          <p:cNvPr id="4" name="Rectangle 3">
            <a:extLst>
              <a:ext uri="{FF2B5EF4-FFF2-40B4-BE49-F238E27FC236}">
                <a16:creationId xmlns:a16="http://schemas.microsoft.com/office/drawing/2014/main" id="{655B17E8-72B2-2327-523B-6D8F18120DBE}"/>
              </a:ext>
            </a:extLst>
          </p:cNvPr>
          <p:cNvSpPr>
            <a:spLocks/>
          </p:cNvSpPr>
          <p:nvPr/>
        </p:nvSpPr>
        <p:spPr bwMode="auto">
          <a:xfrm>
            <a:off x="8167688" y="6350000"/>
            <a:ext cx="80502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 by isolation</a:t>
            </a:r>
          </a:p>
        </p:txBody>
      </p:sp>
      <p:sp>
        <p:nvSpPr>
          <p:cNvPr id="5" name="Rectangle 4">
            <a:extLst>
              <a:ext uri="{FF2B5EF4-FFF2-40B4-BE49-F238E27FC236}">
                <a16:creationId xmlns:a16="http://schemas.microsoft.com/office/drawing/2014/main" id="{D4CB761D-00C1-9DDC-6884-331056D11FE4}"/>
              </a:ext>
            </a:extLst>
          </p:cNvPr>
          <p:cNvSpPr>
            <a:spLocks/>
          </p:cNvSpPr>
          <p:nvPr/>
        </p:nvSpPr>
        <p:spPr bwMode="auto">
          <a:xfrm>
            <a:off x="7673975" y="7886700"/>
            <a:ext cx="9059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 by placement</a:t>
            </a:r>
          </a:p>
        </p:txBody>
      </p:sp>
      <p:sp>
        <p:nvSpPr>
          <p:cNvPr id="6" name="Rectangle 5">
            <a:extLst>
              <a:ext uri="{FF2B5EF4-FFF2-40B4-BE49-F238E27FC236}">
                <a16:creationId xmlns:a16="http://schemas.microsoft.com/office/drawing/2014/main" id="{B65C6F64-EA42-91F5-B01D-89919BD99F07}"/>
              </a:ext>
            </a:extLst>
          </p:cNvPr>
          <p:cNvSpPr>
            <a:spLocks/>
          </p:cNvSpPr>
          <p:nvPr/>
        </p:nvSpPr>
        <p:spPr bwMode="auto">
          <a:xfrm>
            <a:off x="8123238" y="9423400"/>
            <a:ext cx="81391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absence of focal point</a:t>
            </a:r>
          </a:p>
        </p:txBody>
      </p:sp>
      <p:grpSp>
        <p:nvGrpSpPr>
          <p:cNvPr id="7" name="Group 1">
            <a:extLst>
              <a:ext uri="{FF2B5EF4-FFF2-40B4-BE49-F238E27FC236}">
                <a16:creationId xmlns:a16="http://schemas.microsoft.com/office/drawing/2014/main" id="{D47ED73E-5E3B-98CB-4666-5339DD088E40}"/>
              </a:ext>
            </a:extLst>
          </p:cNvPr>
          <p:cNvGrpSpPr>
            <a:grpSpLocks/>
          </p:cNvGrpSpPr>
          <p:nvPr/>
        </p:nvGrpSpPr>
        <p:grpSpPr bwMode="auto">
          <a:xfrm>
            <a:off x="1701800" y="1311275"/>
            <a:ext cx="20962938" cy="10804525"/>
            <a:chOff x="0" y="0"/>
            <a:chExt cx="13205" cy="7736"/>
          </a:xfrm>
        </p:grpSpPr>
        <p:sp>
          <p:nvSpPr>
            <p:cNvPr id="8" name="Freeform 2">
              <a:extLst>
                <a:ext uri="{FF2B5EF4-FFF2-40B4-BE49-F238E27FC236}">
                  <a16:creationId xmlns:a16="http://schemas.microsoft.com/office/drawing/2014/main" id="{DC68B8EB-5BBD-AF70-6A0B-D31271A1633E}"/>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9" name="Freeform 3">
              <a:extLst>
                <a:ext uri="{FF2B5EF4-FFF2-40B4-BE49-F238E27FC236}">
                  <a16:creationId xmlns:a16="http://schemas.microsoft.com/office/drawing/2014/main" id="{CE38BAE8-CF6B-E670-DE31-33B5DCC7AD7A}"/>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3540700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CCFD-9020-0D19-03AF-8E98FCD7BE9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8B98A36-8D33-AB4C-3F7B-152DD66DAB46}"/>
              </a:ext>
            </a:extLst>
          </p:cNvPr>
          <p:cNvSpPr>
            <a:spLocks/>
          </p:cNvSpPr>
          <p:nvPr/>
        </p:nvSpPr>
        <p:spPr bwMode="auto">
          <a:xfrm>
            <a:off x="1984375" y="2259013"/>
            <a:ext cx="9053513" cy="2817812"/>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One area/object differs from the rest</a:t>
            </a:r>
          </a:p>
          <a:p>
            <a:pPr algn="l">
              <a:buFontTx/>
              <a:buChar char="•"/>
            </a:pPr>
            <a:r>
              <a:rPr lang="en-US" altLang="en-US" sz="3600">
                <a:solidFill>
                  <a:srgbClr val="000000"/>
                </a:solidFill>
                <a:latin typeface="Century Gothic" panose="020B0502020202020204" pitchFamily="34" charset="0"/>
              </a:rPr>
              <a:t>Difference creates emphasis (value/color/shape/size/detail)</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BD9774E3-32EE-3122-2C48-55372608CA77}"/>
              </a:ext>
            </a:extLst>
          </p:cNvPr>
          <p:cNvSpPr>
            <a:spLocks/>
          </p:cNvSpPr>
          <p:nvPr/>
        </p:nvSpPr>
        <p:spPr bwMode="auto">
          <a:xfrm>
            <a:off x="13331825" y="2259013"/>
            <a:ext cx="9655175" cy="2817812"/>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Immediate attention</a:t>
            </a:r>
          </a:p>
          <a:p>
            <a:pPr algn="l">
              <a:buFontTx/>
              <a:buChar char="•"/>
            </a:pPr>
            <a:r>
              <a:rPr lang="en-US" altLang="en-US" sz="3600">
                <a:solidFill>
                  <a:srgbClr val="000000"/>
                </a:solidFill>
                <a:latin typeface="Century Gothic" panose="020B0502020202020204" pitchFamily="34" charset="0"/>
              </a:rPr>
              <a:t>Feels singled-out (creates a question: </a:t>
            </a:r>
            <a:r>
              <a:rPr lang="en-US" altLang="en-US" sz="3600" i="1">
                <a:solidFill>
                  <a:srgbClr val="000000"/>
                </a:solidFill>
                <a:latin typeface="Century Gothic" panose="020B0502020202020204" pitchFamily="34" charset="0"/>
              </a:rPr>
              <a:t>why that one?</a:t>
            </a:r>
            <a:r>
              <a:rPr lang="en-US" altLang="en-US" sz="3600">
                <a:solidFill>
                  <a:srgbClr val="000000"/>
                </a:solidFill>
                <a:latin typeface="Century Gothic" panose="020B0502020202020204" pitchFamily="34" charset="0"/>
              </a:rPr>
              <a:t>)</a:t>
            </a:r>
          </a:p>
          <a:p>
            <a:pPr algn="l">
              <a:buFontTx/>
              <a:buChar char="•"/>
            </a:pPr>
            <a:r>
              <a:rPr lang="en-US" altLang="en-US" sz="3600">
                <a:solidFill>
                  <a:srgbClr val="000000"/>
                </a:solidFill>
                <a:latin typeface="Century Gothic" panose="020B0502020202020204" pitchFamily="34" charset="0"/>
              </a:rPr>
              <a:t>Builds drama or curiosity</a:t>
            </a:r>
          </a:p>
        </p:txBody>
      </p:sp>
      <p:sp>
        <p:nvSpPr>
          <p:cNvPr id="4" name="Rectangle 3">
            <a:extLst>
              <a:ext uri="{FF2B5EF4-FFF2-40B4-BE49-F238E27FC236}">
                <a16:creationId xmlns:a16="http://schemas.microsoft.com/office/drawing/2014/main" id="{414C9378-0133-C0D6-044F-0A6E57069033}"/>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0F62684B-1B9E-499E-20B7-1D6BCBE2241F}"/>
              </a:ext>
            </a:extLst>
          </p:cNvPr>
          <p:cNvSpPr>
            <a:spLocks noChangeArrowheads="1"/>
          </p:cNvSpPr>
          <p:nvPr/>
        </p:nvSpPr>
        <p:spPr bwMode="auto">
          <a:xfrm>
            <a:off x="758825" y="182563"/>
            <a:ext cx="700246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 by contrast</a:t>
            </a:r>
          </a:p>
        </p:txBody>
      </p:sp>
      <p:pic>
        <p:nvPicPr>
          <p:cNvPr id="6" name="Picture 5" descr="A black dots and a star&#10;&#10;AI-generated content may be incorrect.">
            <a:extLst>
              <a:ext uri="{FF2B5EF4-FFF2-40B4-BE49-F238E27FC236}">
                <a16:creationId xmlns:a16="http://schemas.microsoft.com/office/drawing/2014/main" id="{E1F0E60E-710C-AE74-D031-E9B377D48625}"/>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grass field with pink flowers&#10;&#10;AI-generated content may be incorrect.">
            <a:extLst>
              <a:ext uri="{FF2B5EF4-FFF2-40B4-BE49-F238E27FC236}">
                <a16:creationId xmlns:a16="http://schemas.microsoft.com/office/drawing/2014/main" id="{DBF2D04A-FC0D-A74D-8E2E-B9DB370DBF9D}"/>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5610779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E33C-DFF0-B23B-9CFB-D9CF0389762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1494DE7-332C-48B9-43AD-7E79E8A3E52F}"/>
              </a:ext>
            </a:extLst>
          </p:cNvPr>
          <p:cNvSpPr>
            <a:spLocks/>
          </p:cNvSpPr>
          <p:nvPr/>
        </p:nvSpPr>
        <p:spPr bwMode="auto">
          <a:xfrm>
            <a:off x="1984375" y="2259013"/>
            <a:ext cx="9053513" cy="2212975"/>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One object/area separated from the group</a:t>
            </a:r>
          </a:p>
          <a:p>
            <a:pPr algn="l">
              <a:buFontTx/>
              <a:buChar char="•"/>
            </a:pPr>
            <a:r>
              <a:rPr lang="en-US" altLang="en-US" sz="3600">
                <a:solidFill>
                  <a:srgbClr val="000000"/>
                </a:solidFill>
                <a:latin typeface="Century Gothic" panose="020B0502020202020204" pitchFamily="34" charset="0"/>
              </a:rPr>
              <a:t>Space around it increases emphasis</a:t>
            </a:r>
          </a:p>
        </p:txBody>
      </p:sp>
      <p:sp>
        <p:nvSpPr>
          <p:cNvPr id="3" name="Rectangle 3">
            <a:extLst>
              <a:ext uri="{FF2B5EF4-FFF2-40B4-BE49-F238E27FC236}">
                <a16:creationId xmlns:a16="http://schemas.microsoft.com/office/drawing/2014/main" id="{F3879091-AE3C-B963-28AE-09E72DB13ADC}"/>
              </a:ext>
            </a:extLst>
          </p:cNvPr>
          <p:cNvSpPr>
            <a:spLocks/>
          </p:cNvSpPr>
          <p:nvPr/>
        </p:nvSpPr>
        <p:spPr bwMode="auto">
          <a:xfrm>
            <a:off x="13331825" y="2259013"/>
            <a:ext cx="9655175" cy="3246437"/>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Lone / special / important</a:t>
            </a:r>
          </a:p>
          <a:p>
            <a:pPr algn="l">
              <a:buFontTx/>
              <a:buChar char="•"/>
            </a:pPr>
            <a:r>
              <a:rPr lang="en-US" altLang="en-US" sz="3600">
                <a:solidFill>
                  <a:srgbClr val="000000"/>
                </a:solidFill>
                <a:latin typeface="Century Gothic" panose="020B0502020202020204" pitchFamily="34" charset="0"/>
              </a:rPr>
              <a:t>Can feel quiet, mysterious, or intentional</a:t>
            </a:r>
          </a:p>
          <a:p>
            <a:pPr algn="l">
              <a:buFontTx/>
              <a:buChar char="•"/>
            </a:pPr>
            <a:r>
              <a:rPr lang="en-US" altLang="en-US" sz="3600">
                <a:solidFill>
                  <a:srgbClr val="000000"/>
                </a:solidFill>
                <a:latin typeface="Century Gothic" panose="020B0502020202020204" pitchFamily="34" charset="0"/>
              </a:rPr>
              <a:t>Encourages “why is it alone?” thinking</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9EDAAC00-C673-73AB-C3B3-A6D4AF0FE471}"/>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59B267E4-06DF-E0DF-FB0D-7399BD058550}"/>
              </a:ext>
            </a:extLst>
          </p:cNvPr>
          <p:cNvSpPr>
            <a:spLocks noChangeArrowheads="1"/>
          </p:cNvSpPr>
          <p:nvPr/>
        </p:nvSpPr>
        <p:spPr bwMode="auto">
          <a:xfrm>
            <a:off x="758825" y="182563"/>
            <a:ext cx="6743700"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 by isolation</a:t>
            </a:r>
          </a:p>
        </p:txBody>
      </p:sp>
      <p:pic>
        <p:nvPicPr>
          <p:cNvPr id="6" name="Picture 5" descr="A black dots on a white background&#10;&#10;AI-generated content may be incorrect.">
            <a:extLst>
              <a:ext uri="{FF2B5EF4-FFF2-40B4-BE49-F238E27FC236}">
                <a16:creationId xmlns:a16="http://schemas.microsoft.com/office/drawing/2014/main" id="{F3EEC11F-86C2-F706-5A17-DCF60CBEFFB8}"/>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grass hill with pink flowers&#10;&#10;AI-generated content may be incorrect.">
            <a:extLst>
              <a:ext uri="{FF2B5EF4-FFF2-40B4-BE49-F238E27FC236}">
                <a16:creationId xmlns:a16="http://schemas.microsoft.com/office/drawing/2014/main" id="{CD2FB219-9D42-BE98-2474-E0E67E750A07}"/>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1022999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055D-D20C-23C1-AFD7-1C29812FD4B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9B5A6B1-66F7-35AA-2EE4-56EEB6446568}"/>
              </a:ext>
            </a:extLst>
          </p:cNvPr>
          <p:cNvSpPr>
            <a:spLocks/>
          </p:cNvSpPr>
          <p:nvPr/>
        </p:nvSpPr>
        <p:spPr bwMode="auto">
          <a:xfrm>
            <a:off x="1984375" y="2259013"/>
            <a:ext cx="9053513" cy="175260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Placement of objects leads the eye to one area</a:t>
            </a:r>
          </a:p>
        </p:txBody>
      </p:sp>
      <p:sp>
        <p:nvSpPr>
          <p:cNvPr id="3" name="Rectangle 3">
            <a:extLst>
              <a:ext uri="{FF2B5EF4-FFF2-40B4-BE49-F238E27FC236}">
                <a16:creationId xmlns:a16="http://schemas.microsoft.com/office/drawing/2014/main" id="{E1C4C541-78A6-C04F-BABE-107F5E6362E2}"/>
              </a:ext>
            </a:extLst>
          </p:cNvPr>
          <p:cNvSpPr>
            <a:spLocks/>
          </p:cNvSpPr>
          <p:nvPr/>
        </p:nvSpPr>
        <p:spPr bwMode="auto">
          <a:xfrm>
            <a:off x="13331825" y="2259013"/>
            <a:ext cx="9053513" cy="2236787"/>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Controlled viewing path</a:t>
            </a:r>
          </a:p>
          <a:p>
            <a:pPr algn="l">
              <a:buFontTx/>
              <a:buChar char="•"/>
            </a:pPr>
            <a:r>
              <a:rPr lang="en-US" altLang="en-US" sz="3600">
                <a:solidFill>
                  <a:srgbClr val="000000"/>
                </a:solidFill>
                <a:latin typeface="Century Gothic" panose="020B0502020202020204" pitchFamily="34" charset="0"/>
              </a:rPr>
              <a:t>Feels designed / intentional</a:t>
            </a:r>
          </a:p>
          <a:p>
            <a:pPr algn="l">
              <a:buFontTx/>
              <a:buChar char="•"/>
            </a:pPr>
            <a:r>
              <a:rPr lang="en-US" altLang="en-US" sz="3600">
                <a:solidFill>
                  <a:srgbClr val="000000"/>
                </a:solidFill>
                <a:latin typeface="Century Gothic" panose="020B0502020202020204" pitchFamily="34" charset="0"/>
              </a:rPr>
              <a:t>Strong composition structure</a:t>
            </a:r>
          </a:p>
        </p:txBody>
      </p:sp>
      <p:sp>
        <p:nvSpPr>
          <p:cNvPr id="4" name="Rectangle 3">
            <a:extLst>
              <a:ext uri="{FF2B5EF4-FFF2-40B4-BE49-F238E27FC236}">
                <a16:creationId xmlns:a16="http://schemas.microsoft.com/office/drawing/2014/main" id="{8DF32F61-072D-C409-F4BF-938E9344C2C1}"/>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E7EE47B6-EC27-5583-2E78-83545DCFD7BA}"/>
              </a:ext>
            </a:extLst>
          </p:cNvPr>
          <p:cNvSpPr>
            <a:spLocks noChangeArrowheads="1"/>
          </p:cNvSpPr>
          <p:nvPr/>
        </p:nvSpPr>
        <p:spPr bwMode="auto">
          <a:xfrm>
            <a:off x="758825" y="182563"/>
            <a:ext cx="765016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 by placement</a:t>
            </a:r>
          </a:p>
        </p:txBody>
      </p:sp>
      <p:pic>
        <p:nvPicPr>
          <p:cNvPr id="6" name="Picture 5" descr="A black dots in a white background&#10;&#10;AI-generated content may be incorrect.">
            <a:extLst>
              <a:ext uri="{FF2B5EF4-FFF2-40B4-BE49-F238E27FC236}">
                <a16:creationId xmlns:a16="http://schemas.microsoft.com/office/drawing/2014/main" id="{F81E21EE-25B8-2C26-6330-037A21DBB362}"/>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grass field with pink flowers&#10;&#10;AI-generated content may be incorrect.">
            <a:extLst>
              <a:ext uri="{FF2B5EF4-FFF2-40B4-BE49-F238E27FC236}">
                <a16:creationId xmlns:a16="http://schemas.microsoft.com/office/drawing/2014/main" id="{DE0A008A-80E7-A444-BCC9-D23C9A77762B}"/>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371233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B7CA-08A0-2E6E-6605-943804299D5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AE94866-0D52-A987-1F39-272C51B10A58}"/>
              </a:ext>
            </a:extLst>
          </p:cNvPr>
          <p:cNvSpPr>
            <a:spLocks/>
          </p:cNvSpPr>
          <p:nvPr/>
        </p:nvSpPr>
        <p:spPr bwMode="auto">
          <a:xfrm>
            <a:off x="1984375" y="2259013"/>
            <a:ext cx="9053513"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r>
              <a:rPr lang="en-US" altLang="en-US" sz="3600">
                <a:solidFill>
                  <a:srgbClr val="000000"/>
                </a:solidFill>
                <a:latin typeface="Century Gothic" panose="020B0502020202020204" pitchFamily="34" charset="0"/>
              </a:rPr>
              <a:t>Many areas emphasized equally</a:t>
            </a:r>
          </a:p>
          <a:p>
            <a:pPr algn="l"/>
            <a:r>
              <a:rPr lang="en-US" altLang="en-US" sz="3600">
                <a:solidFill>
                  <a:srgbClr val="000000"/>
                </a:solidFill>
                <a:latin typeface="Century Gothic" panose="020B0502020202020204" pitchFamily="34" charset="0"/>
              </a:rPr>
              <a:t>No single attention anchor</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2CA52A84-F796-F88F-B8BF-C0B6F86E5B0F}"/>
              </a:ext>
            </a:extLst>
          </p:cNvPr>
          <p:cNvSpPr>
            <a:spLocks/>
          </p:cNvSpPr>
          <p:nvPr/>
        </p:nvSpPr>
        <p:spPr bwMode="auto">
          <a:xfrm>
            <a:off x="13331825" y="2259013"/>
            <a:ext cx="99631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endParaRPr lang="en-US" altLang="en-US" sz="3600">
              <a:solidFill>
                <a:srgbClr val="000000"/>
              </a:solidFill>
              <a:latin typeface="Century Gothic" panose="020B0502020202020204" pitchFamily="34" charset="0"/>
            </a:endParaRPr>
          </a:p>
          <a:p>
            <a:pPr algn="l"/>
            <a:r>
              <a:rPr lang="en-US" altLang="en-US" sz="3600">
                <a:solidFill>
                  <a:srgbClr val="000000"/>
                </a:solidFill>
                <a:latin typeface="Century Gothic" panose="020B0502020202020204" pitchFamily="34" charset="0"/>
              </a:rPr>
              <a:t>Dispersed attention</a:t>
            </a:r>
          </a:p>
          <a:p>
            <a:pPr algn="l"/>
            <a:r>
              <a:rPr lang="en-US" altLang="en-US" sz="3600">
                <a:solidFill>
                  <a:srgbClr val="000000"/>
                </a:solidFill>
                <a:latin typeface="Century Gothic" panose="020B0502020202020204" pitchFamily="34" charset="0"/>
              </a:rPr>
              <a:t>Eye moves freely across the whole composition</a:t>
            </a:r>
          </a:p>
          <a:p>
            <a:pPr algn="l"/>
            <a:r>
              <a:rPr lang="en-US" altLang="en-US" sz="3600">
                <a:solidFill>
                  <a:srgbClr val="000000"/>
                </a:solidFill>
                <a:latin typeface="Century Gothic" panose="020B0502020202020204" pitchFamily="34" charset="0"/>
              </a:rPr>
              <a:t>Can feel busy, pattern-like, or democratic</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E02A03DF-0D48-329B-5C59-D1C6C1B0A2CA}"/>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8E4B2715-FF7B-575D-A017-51A7CB31ACE5}"/>
              </a:ext>
            </a:extLst>
          </p:cNvPr>
          <p:cNvSpPr>
            <a:spLocks noChangeArrowheads="1"/>
          </p:cNvSpPr>
          <p:nvPr/>
        </p:nvSpPr>
        <p:spPr bwMode="auto">
          <a:xfrm>
            <a:off x="758825" y="182563"/>
            <a:ext cx="6826250"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absence of focal point</a:t>
            </a:r>
          </a:p>
        </p:txBody>
      </p:sp>
      <p:pic>
        <p:nvPicPr>
          <p:cNvPr id="6" name="Picture 5" descr="A black dots on a white background&#10;&#10;AI-generated content may be incorrect.">
            <a:extLst>
              <a:ext uri="{FF2B5EF4-FFF2-40B4-BE49-F238E27FC236}">
                <a16:creationId xmlns:a16="http://schemas.microsoft.com/office/drawing/2014/main" id="{3CDC1F42-BD2C-02A6-1748-B0F08369BD91}"/>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grass field with pink flowers&#10;&#10;AI-generated content may be incorrect.">
            <a:extLst>
              <a:ext uri="{FF2B5EF4-FFF2-40B4-BE49-F238E27FC236}">
                <a16:creationId xmlns:a16="http://schemas.microsoft.com/office/drawing/2014/main" id="{685749E6-94BA-BF52-87D2-CA1C05849156}"/>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5196832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8A39-D521-C96E-605E-060A0827BE55}"/>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D5BB1194-4F8F-EA8B-FB3A-5203AD4D2F1D}"/>
              </a:ext>
            </a:extLst>
          </p:cNvPr>
          <p:cNvGrpSpPr>
            <a:grpSpLocks/>
          </p:cNvGrpSpPr>
          <p:nvPr/>
        </p:nvGrpSpPr>
        <p:grpSpPr bwMode="auto">
          <a:xfrm>
            <a:off x="1701800" y="1371600"/>
            <a:ext cx="20962938" cy="10515600"/>
            <a:chOff x="0" y="0"/>
            <a:chExt cx="13205" cy="7736"/>
          </a:xfrm>
        </p:grpSpPr>
        <p:sp>
          <p:nvSpPr>
            <p:cNvPr id="4" name="Freeform 10">
              <a:extLst>
                <a:ext uri="{FF2B5EF4-FFF2-40B4-BE49-F238E27FC236}">
                  <a16:creationId xmlns:a16="http://schemas.microsoft.com/office/drawing/2014/main" id="{7B54C17A-8014-06E3-4ACC-F41957137140}"/>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11">
              <a:extLst>
                <a:ext uri="{FF2B5EF4-FFF2-40B4-BE49-F238E27FC236}">
                  <a16:creationId xmlns:a16="http://schemas.microsoft.com/office/drawing/2014/main" id="{2F1799A9-0E2B-12D1-7D2A-9D5C4BACE2E0}"/>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6" name="Rectangle 5">
            <a:extLst>
              <a:ext uri="{FF2B5EF4-FFF2-40B4-BE49-F238E27FC236}">
                <a16:creationId xmlns:a16="http://schemas.microsoft.com/office/drawing/2014/main" id="{E3FA492B-166C-A6B8-C6A3-BC4ACB4E934E}"/>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2462740518"/>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Pages>0</Pages>
  <Words>628</Words>
  <Characters>0</Characters>
  <Application>Microsoft Macintosh PowerPoint</Application>
  <PresentationFormat>Custom</PresentationFormat>
  <Lines>0</Lines>
  <Paragraphs>70</Paragraphs>
  <Slides>8</Slides>
  <Notes>6</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8</vt:i4>
      </vt:variant>
    </vt:vector>
  </HeadingPairs>
  <TitlesOfParts>
    <vt:vector size="28" baseType="lpstr">
      <vt:lpstr>Arial</vt:lpstr>
      <vt:lpstr>Calibri</vt:lpstr>
      <vt:lpstr>Century Gothic</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FOCAL POINT</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30</cp:revision>
  <dcterms:modified xsi:type="dcterms:W3CDTF">2026-04-19T18:52:46Z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