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</p:sldMasterIdLst>
  <p:notesMasterIdLst>
    <p:notesMasterId r:id="rId25"/>
  </p:notesMasterIdLst>
  <p:handoutMasterIdLst>
    <p:handoutMasterId r:id="rId26"/>
  </p:handoutMasterIdLst>
  <p:sldIdLst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1pPr>
    <a:lvl2pPr marL="457200" algn="l" rtl="0" eaLnBrk="0" fontAlgn="base" hangingPunct="0">
      <a:spcBef>
        <a:spcPct val="0"/>
      </a:spcBef>
      <a:spcAft>
        <a:spcPct val="0"/>
      </a:spcAft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2pPr>
    <a:lvl3pPr marL="914400" algn="l" rtl="0" eaLnBrk="0" fontAlgn="base" hangingPunct="0">
      <a:spcBef>
        <a:spcPct val="0"/>
      </a:spcBef>
      <a:spcAft>
        <a:spcPct val="0"/>
      </a:spcAft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3pPr>
    <a:lvl4pPr marL="1371600" algn="l" rtl="0" eaLnBrk="0" fontAlgn="base" hangingPunct="0">
      <a:spcBef>
        <a:spcPct val="0"/>
      </a:spcBef>
      <a:spcAft>
        <a:spcPct val="0"/>
      </a:spcAft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4pPr>
    <a:lvl5pPr marL="1828800" algn="l" rtl="0" eaLnBrk="0" fontAlgn="base" hangingPunct="0">
      <a:spcBef>
        <a:spcPct val="0"/>
      </a:spcBef>
      <a:spcAft>
        <a:spcPct val="0"/>
      </a:spcAft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5pPr>
    <a:lvl6pPr marL="2286000" algn="l" defTabSz="914400" rtl="0" eaLnBrk="1" latinLnBrk="0" hangingPunct="1"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6pPr>
    <a:lvl7pPr marL="2743200" algn="l" defTabSz="914400" rtl="0" eaLnBrk="1" latinLnBrk="0" hangingPunct="1"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7pPr>
    <a:lvl8pPr marL="3200400" algn="l" defTabSz="914400" rtl="0" eaLnBrk="1" latinLnBrk="0" hangingPunct="1"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8pPr>
    <a:lvl9pPr marL="3657600" algn="l" defTabSz="914400" rtl="0" eaLnBrk="1" latinLnBrk="0" hangingPunct="1">
      <a:defRPr sz="5400" kern="1200">
        <a:solidFill>
          <a:srgbClr val="000000"/>
        </a:solidFill>
        <a:latin typeface="Gill Sans" panose="020B0502020104020203" pitchFamily="34" charset="-79"/>
        <a:ea typeface="PingFang SC Regular" charset="0"/>
        <a:cs typeface="PingFang SC Regular" charset="0"/>
        <a:sym typeface="Gill Sans" panose="020B0502020104020203" pitchFamily="34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65479"/>
  </p:normalViewPr>
  <p:slideViewPr>
    <p:cSldViewPr>
      <p:cViewPr varScale="1">
        <p:scale>
          <a:sx n="38" d="100"/>
          <a:sy n="38" d="100"/>
        </p:scale>
        <p:origin x="2400" y="20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78A74-6D29-CE1C-C21A-2C4AF53E51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F61B5-DA95-6932-0E4A-4FD5D90A21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3A18170-D40D-8048-9A73-B3C354B95A09}" type="datetimeFigureOut">
              <a:rPr lang="en-US" altLang="en-US"/>
              <a:pPr>
                <a:defRPr/>
              </a:pPr>
              <a:t>4/19/26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A661D-BAFF-C219-8EDA-8BF7CB5566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4904F-1881-5D45-38C6-B918FC0536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307AF25-3848-EF47-9BB8-56EE2096D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9832C24F-D136-F69E-4F0C-8EC102A455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9F17FF86-CF0B-4478-34CF-C7DD92387712}"/>
              </a:ext>
            </a:extLst>
          </p:cNvPr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noProof="0"/>
              <a:t>Click to edit Master text styles</a:t>
            </a:r>
          </a:p>
          <a:p>
            <a:pPr lvl="1"/>
            <a:r>
              <a:rPr lang="en-US" altLang="x-none" noProof="0"/>
              <a:t>Second level</a:t>
            </a:r>
          </a:p>
          <a:p>
            <a:pPr lvl="2"/>
            <a:r>
              <a:rPr lang="en-US" altLang="x-none" noProof="0"/>
              <a:t>Third level</a:t>
            </a:r>
          </a:p>
          <a:p>
            <a:pPr lvl="3"/>
            <a:r>
              <a:rPr lang="en-US" altLang="x-none" noProof="0"/>
              <a:t>Fourth level</a:t>
            </a:r>
          </a:p>
          <a:p>
            <a:pPr lvl="4"/>
            <a:r>
              <a:rPr lang="en-US" altLang="x-none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b="1" dirty="0"/>
              <a:t>Goal:</a:t>
            </a:r>
            <a:r>
              <a:rPr lang="en-US" dirty="0"/>
              <a:t> Set expectations: slides support teaching; textbook carries depth.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Commentary on Design:</a:t>
            </a:r>
            <a:r>
              <a:rPr lang="en-US" dirty="0"/>
              <a:t> Follow the link to explore real-world examples of these concepts in graphic design, fashion design, industrial design, interior design, media arts and animation, game art and design, and film and video.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468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Gill Sans" panose="020B0502020104020203" pitchFamily="34" charset="-79"/>
              </a:rPr>
              <a:t>We carry an internal template for what bodies “should” look like, so proportion feels correct when it matches that template.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altLang="en-US" dirty="0">
              <a:latin typeface="Gill Sans" panose="020B0502020104020203" pitchFamily="34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>
                <a:latin typeface="Gill Sans" panose="020B0502020104020203" pitchFamily="34" charset="-79"/>
              </a:rPr>
              <a:t>Ask: </a:t>
            </a:r>
            <a:r>
              <a:rPr lang="en-US" altLang="en-US" dirty="0">
                <a:latin typeface="Gill Sans" panose="020B0502020104020203" pitchFamily="34" charset="-79"/>
              </a:rPr>
              <a:t>How does “normal proportion” help in design (clarity, trust, relatability)?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7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Gill Sans" panose="020B0502020104020203" pitchFamily="34" charset="-79"/>
              </a:rPr>
              <a:t>What feeling does exaggeration create?</a:t>
            </a:r>
          </a:p>
          <a:p>
            <a:r>
              <a:rPr lang="en-US" altLang="en-US" dirty="0">
                <a:latin typeface="Gill Sans" panose="020B0502020104020203" pitchFamily="34" charset="-79"/>
              </a:rPr>
              <a:t>Exaggerated proportion is a storytelling tool, it can make a figure feel funny, strange, cute, or dramatic.</a:t>
            </a:r>
          </a:p>
          <a:p>
            <a:br>
              <a:rPr lang="en-US" altLang="en-US" dirty="0">
                <a:latin typeface="Gill Sans" panose="020B0502020104020203" pitchFamily="34" charset="-79"/>
              </a:rPr>
            </a:br>
            <a:r>
              <a:rPr lang="en-US" altLang="en-US" b="1" dirty="0">
                <a:latin typeface="Gill Sans" panose="020B0502020104020203" pitchFamily="34" charset="-79"/>
              </a:rPr>
              <a:t>Ask: </a:t>
            </a:r>
            <a:r>
              <a:rPr lang="en-US" altLang="en-US" dirty="0">
                <a:latin typeface="Gill Sans" panose="020B0502020104020203" pitchFamily="34" charset="-79"/>
              </a:rPr>
              <a:t>What does exaggerated proportion tell here?</a:t>
            </a:r>
            <a:br>
              <a:rPr lang="en-US" altLang="en-US" dirty="0">
                <a:latin typeface="Gill Sans" panose="020B0502020104020203" pitchFamily="34" charset="-79"/>
              </a:rPr>
            </a:br>
            <a:r>
              <a:rPr lang="en-US" altLang="en-US" b="1" dirty="0">
                <a:latin typeface="Gill Sans" panose="020B0502020104020203" pitchFamily="34" charset="-79"/>
              </a:rPr>
              <a:t>Ask: </a:t>
            </a:r>
            <a:r>
              <a:rPr lang="en-US" altLang="en-US" dirty="0">
                <a:latin typeface="Gill Sans" panose="020B0502020104020203" pitchFamily="34" charset="-79"/>
              </a:rPr>
              <a:t>Where do you see proportion exaggeration used on purpose (animation, caricature, fashion)?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29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Gill Sans" panose="020B0502020104020203" pitchFamily="34" charset="-79"/>
              </a:rPr>
              <a:t>Treat golden rectangle as a design tool (not magic). The golden rectangle is one approach designers use when they want proportions that feel orderly and consistent.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lang="en-US" altLang="en-US" dirty="0">
                <a:latin typeface="Gill Sans" panose="020B0502020104020203" pitchFamily="34" charset="-79"/>
              </a:rPr>
            </a:br>
            <a:r>
              <a:rPr lang="en-US" altLang="en-US" b="1" dirty="0">
                <a:latin typeface="Gill Sans" panose="020B0502020104020203" pitchFamily="34" charset="-79"/>
              </a:rPr>
              <a:t>Ask</a:t>
            </a:r>
            <a:r>
              <a:rPr lang="en-US" altLang="en-US" dirty="0">
                <a:latin typeface="Gill Sans" panose="020B0502020104020203" pitchFamily="34" charset="-79"/>
              </a:rPr>
              <a:t>: Do you think “ideal proportion” is universal, or context-dependent?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49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Gill Sans" panose="020B0502020104020203" pitchFamily="34" charset="-79"/>
              </a:rPr>
              <a:t>Do you recognize proportion systems in formats you use constantly?</a:t>
            </a:r>
            <a:br>
              <a:rPr lang="en-US" altLang="en-US" dirty="0">
                <a:latin typeface="Gill Sans" panose="020B0502020104020203" pitchFamily="34" charset="-79"/>
              </a:rPr>
            </a:br>
            <a:r>
              <a:rPr lang="en-US" altLang="en-US" dirty="0">
                <a:latin typeface="Gill Sans" panose="020B0502020104020203" pitchFamily="34" charset="-79"/>
              </a:rPr>
              <a:t>Even if you don’t calculate anything, you can start noticing repeated rectangle formats: photos, posters, screens.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altLang="en-US" dirty="0">
              <a:latin typeface="Gill Sans" panose="020B0502020104020203" pitchFamily="34" charset="-79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" panose="020B0502020104020203" pitchFamily="34" charset="-79"/>
              </a:rPr>
              <a:t>Name 3 rectangles you see daily (phone, laptop, notebook, TV) that follow the golden rectangle.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altLang="en-US" dirty="0">
              <a:latin typeface="Gill Sans" panose="020B0502020104020203" pitchFamily="34" charset="-79"/>
            </a:endParaRPr>
          </a:p>
          <a:p>
            <a:r>
              <a:rPr lang="en-US" altLang="en-US" b="1" dirty="0">
                <a:latin typeface="Gill Sans" panose="020B0502020104020203" pitchFamily="34" charset="-79"/>
              </a:rPr>
              <a:t>Ask: </a:t>
            </a:r>
            <a:r>
              <a:rPr lang="en-US" altLang="en-US" dirty="0">
                <a:latin typeface="Gill Sans" panose="020B0502020104020203" pitchFamily="34" charset="-79"/>
              </a:rPr>
              <a:t>Do you think designers choose these formats for function, aesthetics, or both?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740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Gill Sans" panose="020B0502020104020203" pitchFamily="34" charset="-79"/>
              </a:rPr>
              <a:t>Proportion guides where things feel “right” in a frame.</a:t>
            </a:r>
            <a:br>
              <a:rPr lang="en-US" altLang="en-US" dirty="0">
                <a:latin typeface="Gill Sans" panose="020B0502020104020203" pitchFamily="34" charset="-79"/>
              </a:rPr>
            </a:br>
            <a:br>
              <a:rPr lang="en-US" altLang="en-US" dirty="0">
                <a:latin typeface="Gill Sans" panose="020B0502020104020203" pitchFamily="34" charset="-79"/>
              </a:rPr>
            </a:br>
            <a:r>
              <a:rPr lang="en-US" altLang="en-US" b="1" dirty="0">
                <a:latin typeface="Gill Sans" panose="020B0502020104020203" pitchFamily="34" charset="-79"/>
              </a:rPr>
              <a:t>Ask: </a:t>
            </a:r>
            <a:r>
              <a:rPr lang="en-US" altLang="en-US" dirty="0">
                <a:latin typeface="Gill Sans" panose="020B0502020104020203" pitchFamily="34" charset="-79"/>
              </a:rPr>
              <a:t>If the horizon or focal element shifted, would the composition feel more tense or less stable?</a:t>
            </a:r>
            <a:br>
              <a:rPr lang="en-US" altLang="en-US" dirty="0">
                <a:latin typeface="Gill Sans" panose="020B0502020104020203" pitchFamily="34" charset="-79"/>
              </a:rPr>
            </a:br>
            <a:endParaRPr lang="en-US" altLang="en-US" dirty="0">
              <a:latin typeface="Gill Sans" panose="020B0502020104020203" pitchFamily="34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Transition: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 Now we’ll apply these concepts to your own design field through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Making the Connection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 and the 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Commentary on Design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Gill Sans" charset="0"/>
                <a:ea typeface="+mn-ea"/>
                <a:cs typeface="+mn-cs"/>
              </a:rPr>
              <a:t> examples.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350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Gill Sans" panose="020B0502020104020203" pitchFamily="34" charset="-79"/>
              </a:rPr>
              <a:t>Goal: Turn vocabulary into observation + analysis.</a:t>
            </a:r>
          </a:p>
          <a:p>
            <a:endParaRPr lang="en-US" altLang="en-US" dirty="0">
              <a:latin typeface="Gill Sans" panose="020B0502020104020203" pitchFamily="34" charset="-79"/>
            </a:endParaRPr>
          </a:p>
          <a:p>
            <a:r>
              <a:rPr lang="en-US" altLang="en-US" b="0" dirty="0">
                <a:latin typeface="Gill Sans" panose="020B0502020104020203" pitchFamily="34" charset="-79"/>
              </a:rPr>
              <a:t>Your job is to spot proportion in the real world and describe it using our terms, part-to-whole relationships, what reads in proportion versus out of proportion (exaggeration), and when a designer is aiming for harmonious proportion (like the golden rectangle), then connect those choices to mood, meaning, and the message the design is trying to send.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27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T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E2DBDAB-B586-496E-98AF-EB044848B33B}"/>
              </a:ext>
            </a:extLst>
          </p:cNvPr>
          <p:cNvSpPr txBox="1">
            <a:spLocks/>
          </p:cNvSpPr>
          <p:nvPr userDrawn="1"/>
        </p:nvSpPr>
        <p:spPr>
          <a:xfrm>
            <a:off x="293688" y="12801600"/>
            <a:ext cx="23796625" cy="5619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286000" algn="l" defTabSz="914400" rtl="0" eaLnBrk="1" latinLnBrk="0" hangingPunct="1"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743200" algn="l" defTabSz="914400" rtl="0" eaLnBrk="1" latinLnBrk="0" hangingPunct="1"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200400" algn="l" defTabSz="914400" rtl="0" eaLnBrk="1" latinLnBrk="0" hangingPunct="1"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657600" algn="l" defTabSz="914400" rtl="0" eaLnBrk="1" latinLnBrk="0" hangingPunct="1">
              <a:defRPr sz="5400" kern="1200">
                <a:solidFill>
                  <a:srgbClr val="000000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ctr">
              <a:defRPr/>
            </a:pPr>
            <a:r>
              <a:rPr lang="en-US" sz="2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Connecting to Design, Second Edition, 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Tracy Goodman  © 2026 e-Ink and Paper | Instructor use only. Unauthorized reproduction or distribution prohibited.</a:t>
            </a:r>
          </a:p>
        </p:txBody>
      </p:sp>
    </p:spTree>
    <p:extLst>
      <p:ext uri="{BB962C8B-B14F-4D97-AF65-F5344CB8AC3E}">
        <p14:creationId xmlns:p14="http://schemas.microsoft.com/office/powerpoint/2010/main" val="35591867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0080957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64304313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5715776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4992261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6896100"/>
            <a:ext cx="6197600" cy="681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89900" y="6896100"/>
            <a:ext cx="6197600" cy="681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1979213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6690043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3002993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159276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8661762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7052703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476641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0"/>
            <a:ext cx="5229225" cy="1371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0"/>
            <a:ext cx="15535275" cy="1371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2017539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50600" y="0"/>
            <a:ext cx="3136900" cy="1371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0"/>
            <a:ext cx="9258300" cy="1371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7882505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30469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661313"/>
      </p:ext>
    </p:extLst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9468700"/>
      </p:ext>
    </p:extLst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3802063"/>
            <a:ext cx="50292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3802063"/>
            <a:ext cx="50292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4757260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940419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4944768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601163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912785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154629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98574411"/>
      </p:ext>
    </p:extLst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5943876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311150"/>
            <a:ext cx="5229225" cy="1226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311150"/>
            <a:ext cx="15535275" cy="1226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8067059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2580041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6886872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2632535"/>
      </p:ext>
    </p:extLst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3802063"/>
            <a:ext cx="50292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3802063"/>
            <a:ext cx="50292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7379084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5387099"/>
      </p:ext>
    </p:extLst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8348763"/>
      </p:ext>
    </p:extLst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520944"/>
      </p:ext>
    </p:extLst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32657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0025234"/>
      </p:ext>
    </p:extLst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719780"/>
      </p:ext>
    </p:extLst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256520"/>
      </p:ext>
    </p:extLst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311150"/>
            <a:ext cx="5229225" cy="1226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311150"/>
            <a:ext cx="15535275" cy="1226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7303224"/>
      </p:ext>
    </p:extLst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1110841"/>
      </p:ext>
    </p:extLst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2784913"/>
      </p:ext>
    </p:extLst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8821772"/>
      </p:ext>
    </p:extLst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271500" y="3802063"/>
            <a:ext cx="45974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21300" y="3802063"/>
            <a:ext cx="459740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455125"/>
      </p:ext>
    </p:extLst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6303984"/>
      </p:ext>
    </p:extLst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5158339"/>
      </p:ext>
    </p:extLst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40811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557514"/>
      </p:ext>
    </p:extLst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7182404"/>
      </p:ext>
    </p:extLst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2641532"/>
      </p:ext>
    </p:extLst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538485"/>
      </p:ext>
    </p:extLst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311150"/>
            <a:ext cx="5229225" cy="1226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311150"/>
            <a:ext cx="15535275" cy="1226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343763"/>
      </p:ext>
    </p:extLst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67276668"/>
      </p:ext>
    </p:extLst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062006"/>
      </p:ext>
    </p:extLst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4321812"/>
      </p:ext>
    </p:extLst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3802063"/>
            <a:ext cx="1038225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4550" y="3802063"/>
            <a:ext cx="10382250" cy="8777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1333030"/>
      </p:ext>
    </p:extLst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39776"/>
      </p:ext>
    </p:extLst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90425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3911600"/>
            <a:ext cx="10382250" cy="980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4550" y="3911600"/>
            <a:ext cx="10382250" cy="980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5065916"/>
      </p:ext>
    </p:extLst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1547534"/>
      </p:ext>
    </p:extLst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7255071"/>
      </p:ext>
    </p:extLst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9278115"/>
      </p:ext>
    </p:extLst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3832994"/>
      </p:ext>
    </p:extLst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311150"/>
            <a:ext cx="5229225" cy="1226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311150"/>
            <a:ext cx="15535275" cy="1226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9557591"/>
      </p:ext>
    </p:extLst>
  </p:cSld>
  <p:clrMapOvr>
    <a:masterClrMapping/>
  </p:clrMapOvr>
  <p:transition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583CE00-49F1-790F-C8C9-C10CC91EDCAD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9B4DC-8E31-1E47-B393-A76E4DD299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2394112"/>
      </p:ext>
    </p:extLst>
  </p:cSld>
  <p:clrMapOvr>
    <a:masterClrMapping/>
  </p:clrMapOvr>
  <p:transition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6627E7E-6FA5-4492-379B-FAB519CBEAC9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B573A-4B71-D54E-8FCB-B7DB7003D9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854124"/>
      </p:ext>
    </p:extLst>
  </p:cSld>
  <p:clrMapOvr>
    <a:masterClrMapping/>
  </p:clrMapOvr>
  <p:transition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358E5A8-0B3A-BA58-58EE-AA4F7C31BD2C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7A1EE-781F-8E4E-8C75-8560F088B7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967098"/>
      </p:ext>
    </p:extLst>
  </p:cSld>
  <p:clrMapOvr>
    <a:masterClrMapping/>
  </p:clrMapOvr>
  <p:transition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9600" y="3962400"/>
            <a:ext cx="7696200" cy="975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962400"/>
            <a:ext cx="7696200" cy="975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FD1AB4A-AF9F-A888-99FC-F0F6F4109F2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06C7F-5C46-7F4E-8467-8AB8408EE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786113"/>
      </p:ext>
    </p:extLst>
  </p:cSld>
  <p:clrMapOvr>
    <a:masterClrMapping/>
  </p:clrMapOvr>
  <p:transition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EE22F661-5340-5C8D-F367-7C3C50E7CE6C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C458A-27FA-4C4E-987E-8F05E22A0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025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9443775"/>
      </p:ext>
    </p:extLst>
  </p:cSld>
  <p:clrMapOvr>
    <a:masterClrMapping/>
  </p:clrMapOvr>
  <p:transition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9A641EF1-ACFC-D603-E532-987D03F06CD9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38C3C-894C-794F-9D2F-3400025B10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194373"/>
      </p:ext>
    </p:extLst>
  </p:cSld>
  <p:clrMapOvr>
    <a:masterClrMapping/>
  </p:clrMapOvr>
  <p:transition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AE7D119A-CD18-EBF1-878D-41359A56F86B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66227-776E-824E-A377-6D73FB26B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166641"/>
      </p:ext>
    </p:extLst>
  </p:cSld>
  <p:clrMapOvr>
    <a:masterClrMapping/>
  </p:clrMapOvr>
  <p:transition/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A7A4C5EA-CA2B-D33F-3C4D-38F473110160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B70D-0C57-5047-94D3-6A23679ED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886318"/>
      </p:ext>
    </p:extLst>
  </p:cSld>
  <p:clrMapOvr>
    <a:masterClrMapping/>
  </p:clrMapOvr>
  <p:transition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 New Roman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C48ACF4-357E-514C-0452-264A9AFF2CEC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CD802-EDA7-1648-8432-46ECF758B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486281"/>
      </p:ext>
    </p:extLst>
  </p:cSld>
  <p:clrMapOvr>
    <a:masterClrMapping/>
  </p:clrMapOvr>
  <p:transition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E2A989C-0A0A-1316-7AF9-C13FD8EC9620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88186-0D2C-2249-8AFA-26BD9F3D0F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329034"/>
      </p:ext>
    </p:extLst>
  </p:cSld>
  <p:clrMapOvr>
    <a:masterClrMapping/>
  </p:clrMapOvr>
  <p:transition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078200" y="762000"/>
            <a:ext cx="3886200" cy="1295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9600" y="762000"/>
            <a:ext cx="11506200" cy="1295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DD3F4F9-85D6-BDCD-2087-1994CC4C9087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76A09-1BD6-674E-BB74-9F9AD2B67A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08502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446889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66275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85173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0971733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113645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94498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27575" y="203200"/>
            <a:ext cx="5229225" cy="13512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203200"/>
            <a:ext cx="15535275" cy="13512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030319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3356646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063033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5724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1778000"/>
            <a:ext cx="10382250" cy="10147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4550" y="1778000"/>
            <a:ext cx="10382250" cy="10147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680407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490546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244218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746747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5708810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85109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08417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84701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1950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621000" cy="1119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8358081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49373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9948642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6404439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1663817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356653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468985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58784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836465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110177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5101315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31200" cy="2651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349819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621000" cy="11623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1876334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0205667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5372605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7943923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7096847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11030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7061200"/>
            <a:ext cx="10382250" cy="665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74550" y="7061200"/>
            <a:ext cx="10382250" cy="665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9062315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2923948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49216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309242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0799780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221285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342900"/>
            <a:ext cx="5257800" cy="12011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42900"/>
            <a:ext cx="15621000" cy="120110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011597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62213773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0467805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987432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8518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142326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0962806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900038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715027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848142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4154111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5043207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3651250"/>
            <a:ext cx="5257800" cy="8702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156210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5864598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3713333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3910794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5227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7417719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3029205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900533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723731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251751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269594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2668150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4671723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3651250"/>
            <a:ext cx="5257800" cy="9112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15621000" cy="91122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1076018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5893537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623028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736710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9677050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651250"/>
            <a:ext cx="10439400" cy="8702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0923888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098108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6167132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994514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2423221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974438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21031200" cy="8702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9527891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3651250"/>
            <a:ext cx="5257800" cy="9112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3651250"/>
            <a:ext cx="15621000" cy="91122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1445519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8000" cy="47752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4205013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7540741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3830753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31200" cy="57054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31200" cy="30003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3129935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9900" y="6896100"/>
            <a:ext cx="6197600" cy="681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89900" y="6896100"/>
            <a:ext cx="6197600" cy="681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1028030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3120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55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55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5"/>
            <a:ext cx="10366375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5" cy="7369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7030756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2221581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330096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738164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4475" cy="32004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5" y="1974850"/>
            <a:ext cx="12344400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5719677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6697270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50600" y="0"/>
            <a:ext cx="3136900" cy="1371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9900" y="0"/>
            <a:ext cx="9258300" cy="1371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84630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B19CE719-70B8-FE23-E713-594B406F6A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0"/>
            <a:ext cx="209169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AF1F7237-D8D7-966D-542C-430EC1B587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7061200"/>
            <a:ext cx="20916900" cy="66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1" r:id="rId8"/>
    <p:sldLayoutId id="2147483672" r:id="rId9"/>
    <p:sldLayoutId id="2147483673" r:id="rId10"/>
    <p:sldLayoutId id="214748367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064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8636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3208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7780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DEFE2E95-769A-E880-3983-1D9E5C132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0"/>
            <a:ext cx="1254760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0435CBD-8E95-3881-3385-8F3B49B96F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6896100"/>
            <a:ext cx="12547600" cy="681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90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064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8636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3208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7780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B8864A51-105F-A68D-AAFA-EBE36E770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311150"/>
            <a:ext cx="209169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A277396-8429-4ED4-4ADD-410EEC5CF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3802063"/>
            <a:ext cx="10210800" cy="877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914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358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803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247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692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DCC70965-87A4-B548-A75A-78A0E860A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311150"/>
            <a:ext cx="209169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92E402E-F9E2-F729-EA04-3E87BD90A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3802063"/>
            <a:ext cx="10210800" cy="877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914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358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803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247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692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9C813417-F230-2B04-58AC-DF706172F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311150"/>
            <a:ext cx="209169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F6AC008-3B43-9458-B118-4F5AF1228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271500" y="3802063"/>
            <a:ext cx="9347200" cy="877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914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358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803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2479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692400" indent="-698500" algn="l" rtl="0" eaLnBrk="0" fontAlgn="base" hangingPunct="0">
        <a:spcBef>
          <a:spcPts val="69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3E26B783-7C8A-8939-CCE7-ACB6D5123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311150"/>
            <a:ext cx="20916900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65FB2B3-98DF-714E-0131-A2FCE571A9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3802063"/>
            <a:ext cx="20916900" cy="877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1016000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460500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905000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349500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794000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04715B30-3957-D146-B0F7-1E3B3999F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19600" y="762000"/>
            <a:ext cx="15544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101600" rIns="182858" bIns="1016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Times New Roman" panose="02020603050405020304" pitchFamily="18" charset="0"/>
              </a:rPr>
              <a:t>Click to edit Master title style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32CF468-FAC5-BB59-E18D-FD7F48A08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19600" y="3962400"/>
            <a:ext cx="1554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101600" rIns="182858" bIns="101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Times New Roman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Times New Roman" panose="02020603050405020304" pitchFamily="18" charset="0"/>
              </a:rPr>
              <a:t>Second level</a:t>
            </a:r>
          </a:p>
          <a:p>
            <a:pPr lvl="2"/>
            <a:r>
              <a:rPr lang="en-US" altLang="en-US">
                <a:sym typeface="Times New Roman" panose="02020603050405020304" pitchFamily="18" charset="0"/>
              </a:rPr>
              <a:t>Third level</a:t>
            </a:r>
          </a:p>
          <a:p>
            <a:pPr lvl="3"/>
            <a:r>
              <a:rPr lang="en-US" altLang="en-US">
                <a:sym typeface="Times New Roman" panose="02020603050405020304" pitchFamily="18" charset="0"/>
              </a:rPr>
              <a:t>Fourth level</a:t>
            </a:r>
          </a:p>
          <a:p>
            <a:pPr lvl="4"/>
            <a:r>
              <a:rPr lang="en-US" altLang="en-US">
                <a:sym typeface="Times New Roman" panose="02020603050405020304" pitchFamily="18" charset="0"/>
              </a:rPr>
              <a:t>Fifth level</a:t>
            </a: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4209472B-35E6-C286-4DCE-699121CDA0CD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7824450" y="12496800"/>
            <a:ext cx="469900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pPr>
              <a:defRPr/>
            </a:pPr>
            <a:fld id="{A2307DF0-C663-4F44-8FA1-C0288DDE5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  <a:sym typeface="Times New Roman" panose="02020603050405020304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Times New Roman" charset="0"/>
          <a:ea typeface="Songti SC Regular" charset="-122"/>
          <a:cs typeface="Songti SC Regular" charset="-122"/>
          <a:sym typeface="Times New Roman" charset="0"/>
        </a:defRPr>
      </a:lvl9pPr>
    </p:titleStyle>
    <p:bodyStyle>
      <a:lvl1pPr marL="722313" indent="-682625" algn="l" rtl="0" eaLnBrk="0" fontAlgn="base" hangingPunct="0"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  <a:sym typeface="Times New Roman" panose="02020603050405020304" pitchFamily="18" charset="0"/>
        </a:defRPr>
      </a:lvl1pPr>
      <a:lvl2pPr marL="862013" indent="-568325" algn="l" rtl="0" eaLnBrk="0" fontAlgn="base" hangingPunct="0">
        <a:spcBef>
          <a:spcPts val="1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  <a:sym typeface="Times New Roman" panose="02020603050405020304" pitchFamily="18" charset="0"/>
        </a:defRPr>
      </a:lvl2pPr>
      <a:lvl3pPr marL="1204913" indent="-454025" algn="l" rtl="0" eaLnBrk="0" fontAlgn="base" hangingPunct="0">
        <a:spcBef>
          <a:spcPts val="11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  <a:sym typeface="Times New Roman" panose="02020603050405020304" pitchFamily="18" charset="0"/>
        </a:defRPr>
      </a:lvl3pPr>
      <a:lvl4pPr marL="1662113" indent="-454025" algn="l" rtl="0" eaLnBrk="0" fontAlgn="base" hangingPunct="0">
        <a:spcBef>
          <a:spcPts val="9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  <a:sym typeface="Times New Roman" panose="02020603050405020304" pitchFamily="18" charset="0"/>
        </a:defRPr>
      </a:lvl4pPr>
      <a:lvl5pPr marL="2119313" indent="-454025" algn="l" rtl="0" eaLnBrk="0" fontAlgn="base" hangingPunct="0">
        <a:spcBef>
          <a:spcPts val="9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  <a:sym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29CCB57C-9F22-7C6D-EAB8-3D22DB730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203200"/>
            <a:ext cx="209169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B48C3369-80FF-868C-8ECA-F6D6F5074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3911600"/>
            <a:ext cx="20916900" cy="980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914400" indent="-6985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358900" indent="-6985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803400" indent="-6985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247900" indent="-6985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692400" indent="-6985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6E995C33-463A-0C3A-2FE5-F4C21A178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1778000"/>
            <a:ext cx="20916900" cy="1014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968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1016000" indent="-800100" algn="l" rtl="0" eaLnBrk="0" fontAlgn="base" hangingPunct="0">
        <a:spcBef>
          <a:spcPts val="74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460500" indent="-800100" algn="l" rtl="0" eaLnBrk="0" fontAlgn="base" hangingPunct="0">
        <a:spcBef>
          <a:spcPts val="74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905000" indent="-800100" algn="l" rtl="0" eaLnBrk="0" fontAlgn="base" hangingPunct="0">
        <a:spcBef>
          <a:spcPts val="74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349500" indent="-800100" algn="l" rtl="0" eaLnBrk="0" fontAlgn="base" hangingPunct="0">
        <a:spcBef>
          <a:spcPts val="74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794000" indent="-800100" algn="l" rtl="0" eaLnBrk="0" fontAlgn="base" hangingPunct="0">
        <a:spcBef>
          <a:spcPts val="74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968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1157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6017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2046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4907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935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9EECC69D-404F-4DE5-ADA0-F686F1E45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89200" y="342900"/>
            <a:ext cx="19405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1157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16017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2046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24907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935288" indent="-800100" algn="l" rtl="0" eaLnBrk="0" fontAlgn="base" hangingPunct="0">
        <a:spcBef>
          <a:spcPts val="5300"/>
        </a:spcBef>
        <a:spcAft>
          <a:spcPct val="0"/>
        </a:spcAft>
        <a:buClr>
          <a:srgbClr val="000000"/>
        </a:buClr>
        <a:buSzPct val="171000"/>
        <a:buFont typeface="Gill Sans" panose="020B0502020104020203" pitchFamily="34" charset="-79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39381ACF-1B9F-86A9-649A-98C08614F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4178300"/>
            <a:ext cx="20916900" cy="534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968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9540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4112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8684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286982DA-4032-F6AE-3348-6B727D133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10363200"/>
            <a:ext cx="209169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968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9540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4112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8684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EBE71689-A23A-25E9-0D40-E8BAB15C5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10363200"/>
            <a:ext cx="209169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12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12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968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9540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4112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868488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8A31FB6A-38C6-A268-66AE-AAAAD9AA0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9900" y="0"/>
            <a:ext cx="1254760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14A7CCE-8A28-C86B-CF09-54A6DE881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9900" y="6896100"/>
            <a:ext cx="12547600" cy="681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9000" kern="1200">
          <a:solidFill>
            <a:schemeClr val="tx1"/>
          </a:solidFill>
          <a:latin typeface="+mj-lt"/>
          <a:ea typeface="+mj-ea"/>
          <a:cs typeface="+mj-cs"/>
          <a:sym typeface="Gill Sans" panose="020B0502020104020203" pitchFamily="34" charset="-79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1pPr>
      <a:lvl2pPr marL="4064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8636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3208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17780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inkandpaper.com/proportio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BB4888-7F83-5E0E-19B4-83B0D2E82962}"/>
              </a:ext>
            </a:extLst>
          </p:cNvPr>
          <p:cNvSpPr>
            <a:spLocks/>
          </p:cNvSpPr>
          <p:nvPr/>
        </p:nvSpPr>
        <p:spPr bwMode="auto">
          <a:xfrm>
            <a:off x="4768850" y="5318125"/>
            <a:ext cx="1484471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6400">
                <a:solidFill>
                  <a:srgbClr val="216679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Connecting to Design </a:t>
            </a:r>
            <a:r>
              <a:rPr lang="en-US" altLang="en-US" sz="6400">
                <a:solidFill>
                  <a:srgbClr val="FF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|</a:t>
            </a:r>
            <a:r>
              <a:rPr lang="en-US" altLang="en-US" sz="6400">
                <a:solidFill>
                  <a:srgbClr val="216679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 PROPORTION</a:t>
            </a: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9FDAD6C4-3F9A-4DF8-6512-E3DDA84940FB}"/>
              </a:ext>
            </a:extLst>
          </p:cNvPr>
          <p:cNvGrpSpPr>
            <a:grpSpLocks/>
          </p:cNvGrpSpPr>
          <p:nvPr/>
        </p:nvGrpSpPr>
        <p:grpSpPr bwMode="auto">
          <a:xfrm>
            <a:off x="1701800" y="1311275"/>
            <a:ext cx="20962938" cy="10804525"/>
            <a:chOff x="0" y="0"/>
            <a:chExt cx="13205" cy="7736"/>
          </a:xfrm>
        </p:grpSpPr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F51B57DD-0C22-EF89-E510-BD809E00C4D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056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204FADD-D21B-988E-CDE2-CA35991BF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7262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BE301-80BE-808D-5D42-7F22FC0A0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AB9775-0025-1C0A-F56D-165299B3B1CC}"/>
              </a:ext>
            </a:extLst>
          </p:cNvPr>
          <p:cNvSpPr>
            <a:spLocks/>
          </p:cNvSpPr>
          <p:nvPr/>
        </p:nvSpPr>
        <p:spPr bwMode="auto">
          <a:xfrm>
            <a:off x="7402513" y="3933825"/>
            <a:ext cx="960278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6400">
                <a:solidFill>
                  <a:srgbClr val="216679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principle </a:t>
            </a:r>
            <a:r>
              <a:rPr lang="en-US" altLang="en-US" sz="6400">
                <a:solidFill>
                  <a:srgbClr val="FF000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|</a:t>
            </a:r>
            <a:r>
              <a:rPr lang="en-US" altLang="en-US" sz="6400">
                <a:solidFill>
                  <a:srgbClr val="216679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 PROPORTION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189A07-8425-ABBC-62E6-9B96F23D801F}"/>
              </a:ext>
            </a:extLst>
          </p:cNvPr>
          <p:cNvSpPr>
            <a:spLocks/>
          </p:cNvSpPr>
          <p:nvPr/>
        </p:nvSpPr>
        <p:spPr bwMode="auto">
          <a:xfrm>
            <a:off x="4576763" y="6197600"/>
            <a:ext cx="152527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57200" bIns="0" anchor="ctr"/>
          <a:lstStyle>
            <a:lvl1pPr algn="ctr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45720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B0106"/>
                </a:solidFill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Proportion</a:t>
            </a:r>
            <a:r>
              <a:rPr lang="en-US" altLang="en-US" sz="3600">
                <a:solidFill>
                  <a:srgbClr val="FB0106"/>
                </a:solidFill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 </a:t>
            </a:r>
            <a:r>
              <a:rPr lang="en-US" altLang="en-US" sz="360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is the size relationship of different part(s) to the whole.</a:t>
            </a:r>
          </a:p>
        </p:txBody>
      </p:sp>
      <p:grpSp>
        <p:nvGrpSpPr>
          <p:cNvPr id="4" name="Group 1">
            <a:extLst>
              <a:ext uri="{FF2B5EF4-FFF2-40B4-BE49-F238E27FC236}">
                <a16:creationId xmlns:a16="http://schemas.microsoft.com/office/drawing/2014/main" id="{A007ECE8-8DB8-4B7B-47F5-3DC7EAAEE219}"/>
              </a:ext>
            </a:extLst>
          </p:cNvPr>
          <p:cNvGrpSpPr>
            <a:grpSpLocks/>
          </p:cNvGrpSpPr>
          <p:nvPr/>
        </p:nvGrpSpPr>
        <p:grpSpPr bwMode="auto">
          <a:xfrm>
            <a:off x="1701800" y="1311275"/>
            <a:ext cx="20962938" cy="10804525"/>
            <a:chOff x="0" y="0"/>
            <a:chExt cx="13205" cy="7736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6989D740-A24B-8403-0DAC-9F66B04275E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056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BF208F56-0E4A-AD71-320E-5C4E2D5C7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570588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243EA-3DFA-1E59-45A5-DC812F259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A981A5-F9BC-E592-621F-0441A2EF4357}"/>
              </a:ext>
            </a:extLst>
          </p:cNvPr>
          <p:cNvSpPr>
            <a:spLocks/>
          </p:cNvSpPr>
          <p:nvPr/>
        </p:nvSpPr>
        <p:spPr bwMode="auto">
          <a:xfrm>
            <a:off x="9982200" y="3657600"/>
            <a:ext cx="44021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5400">
                <a:solidFill>
                  <a:srgbClr val="216679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PROPORTION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432A05-FE2B-CE5E-EDDB-0FAACCA16C9F}"/>
              </a:ext>
            </a:extLst>
          </p:cNvPr>
          <p:cNvSpPr>
            <a:spLocks/>
          </p:cNvSpPr>
          <p:nvPr/>
        </p:nvSpPr>
        <p:spPr bwMode="auto">
          <a:xfrm>
            <a:off x="8745538" y="5875338"/>
            <a:ext cx="68929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B0106"/>
              </a:buClr>
              <a:buSzPct val="125000"/>
              <a:buFont typeface="Century Gothic" panose="020B0502020202020204" pitchFamily="34" charset="0"/>
              <a:buChar char="•"/>
            </a:pPr>
            <a:r>
              <a:rPr lang="en-US" altLang="en-US" sz="540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notions of the ideal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9CEEC1-D957-824B-796D-CA287965E502}"/>
              </a:ext>
            </a:extLst>
          </p:cNvPr>
          <p:cNvSpPr>
            <a:spLocks/>
          </p:cNvSpPr>
          <p:nvPr/>
        </p:nvSpPr>
        <p:spPr bwMode="auto">
          <a:xfrm>
            <a:off x="8369300" y="7424738"/>
            <a:ext cx="764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B0106"/>
              </a:buClr>
              <a:buSzPct val="125000"/>
              <a:buFont typeface="Century Gothic" panose="020B0502020202020204" pitchFamily="34" charset="0"/>
              <a:buChar char="•"/>
            </a:pPr>
            <a:r>
              <a:rPr lang="en-US" altLang="en-US" sz="540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the golden rectangle</a:t>
            </a: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07142571-835C-21E3-2265-EA46614198DE}"/>
              </a:ext>
            </a:extLst>
          </p:cNvPr>
          <p:cNvGrpSpPr>
            <a:grpSpLocks/>
          </p:cNvGrpSpPr>
          <p:nvPr/>
        </p:nvGrpSpPr>
        <p:grpSpPr bwMode="auto">
          <a:xfrm>
            <a:off x="1701800" y="1311275"/>
            <a:ext cx="20962938" cy="10804525"/>
            <a:chOff x="0" y="0"/>
            <a:chExt cx="13205" cy="7736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A6E7060F-9B5C-6D55-C6D5-89F3EC83B5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056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E8D4F6F7-B04F-3FF5-F2BC-982CC0C07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3082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6850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D495E-6649-B338-26B4-A553B2CA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866326C-A94C-145C-5D36-B2385E83CE43}"/>
              </a:ext>
            </a:extLst>
          </p:cNvPr>
          <p:cNvSpPr>
            <a:spLocks/>
          </p:cNvSpPr>
          <p:nvPr/>
        </p:nvSpPr>
        <p:spPr bwMode="auto">
          <a:xfrm>
            <a:off x="1984375" y="2335213"/>
            <a:ext cx="9053513" cy="1093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3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FORM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B</a:t>
            </a:r>
            <a:r>
              <a:rPr lang="en-US" altLang="en-US" sz="3600" dirty="0">
                <a:latin typeface="Century Gothic" panose="020B0502020202020204" pitchFamily="34" charset="0"/>
              </a:rPr>
              <a:t>ased on our own personal perception </a:t>
            </a:r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B50494-D90B-8449-BA8E-2480E44C026D}"/>
              </a:ext>
            </a:extLst>
          </p:cNvPr>
          <p:cNvSpPr>
            <a:spLocks/>
          </p:cNvSpPr>
          <p:nvPr/>
        </p:nvSpPr>
        <p:spPr bwMode="auto">
          <a:xfrm>
            <a:off x="12499975" y="2387600"/>
            <a:ext cx="10194925" cy="2032000"/>
          </a:xfrm>
          <a:prstGeom prst="rect">
            <a:avLst/>
          </a:prstGeom>
          <a:noFill/>
          <a:ln>
            <a:noFill/>
          </a:ln>
        </p:spPr>
        <p:txBody>
          <a:bodyPr lIns="0" tIns="0" rIns="30480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3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CONTENT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Normal / believable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Stable / familiar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Realistic character design</a:t>
            </a:r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32C400-5CB8-32D5-8812-8D34347F1158}"/>
              </a:ext>
            </a:extLst>
          </p:cNvPr>
          <p:cNvSpPr/>
          <p:nvPr/>
        </p:nvSpPr>
        <p:spPr bwMode="auto">
          <a:xfrm>
            <a:off x="-28575" y="0"/>
            <a:ext cx="24412575" cy="1371600"/>
          </a:xfrm>
          <a:prstGeom prst="rect">
            <a:avLst/>
          </a:prstGeom>
          <a:solidFill>
            <a:srgbClr val="308299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>
              <a:ln>
                <a:solidFill>
                  <a:schemeClr val="bg1"/>
                </a:solidFill>
              </a:ln>
              <a:latin typeface="Gill Sans" charset="0"/>
              <a:ea typeface="PingFang SC Regular" charset="-122"/>
              <a:cs typeface="PingFang SC Regular" charset="-122"/>
              <a:sym typeface="Gill Sans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D5CBD26-E9B1-E39D-14CF-8065046E3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182563"/>
            <a:ext cx="5705475" cy="739775"/>
          </a:xfrm>
          <a:prstGeom prst="rect">
            <a:avLst/>
          </a:prstGeom>
          <a:solidFill>
            <a:srgbClr val="3082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480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notions of the ideal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89AE33BE-E1A4-E792-37E8-8C3C808D6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375" y="5121275"/>
            <a:ext cx="9053513" cy="63277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7" name="Picture 6" descr="A couple of people standing in a field&#10;&#10;AI-generated content may be incorrect.">
            <a:extLst>
              <a:ext uri="{FF2B5EF4-FFF2-40B4-BE49-F238E27FC236}">
                <a16:creationId xmlns:a16="http://schemas.microsoft.com/office/drawing/2014/main" id="{16796B71-A002-A7B3-F334-1BE00AFD7E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9975" y="5121275"/>
            <a:ext cx="10360025" cy="63277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1878334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5AB3F-F85D-6633-6469-BF6210DC9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D43A09-52FF-80A8-8900-0A098ECC518D}"/>
              </a:ext>
            </a:extLst>
          </p:cNvPr>
          <p:cNvSpPr>
            <a:spLocks/>
          </p:cNvSpPr>
          <p:nvPr/>
        </p:nvSpPr>
        <p:spPr bwMode="auto">
          <a:xfrm>
            <a:off x="12499975" y="2259013"/>
            <a:ext cx="11193463" cy="2311400"/>
          </a:xfrm>
          <a:prstGeom prst="rect">
            <a:avLst/>
          </a:prstGeom>
          <a:noFill/>
          <a:ln>
            <a:noFill/>
          </a:ln>
        </p:spPr>
        <p:txBody>
          <a:bodyPr lIns="0" tIns="0" rIns="30480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3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CONTENT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Whimsical / playful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Stylized / cartoon-like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Can signal personality or humor</a:t>
            </a:r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6E61173-9763-8D21-BC07-FC33B1E2081D}"/>
              </a:ext>
            </a:extLst>
          </p:cNvPr>
          <p:cNvSpPr>
            <a:spLocks/>
          </p:cNvSpPr>
          <p:nvPr/>
        </p:nvSpPr>
        <p:spPr bwMode="auto">
          <a:xfrm>
            <a:off x="1984375" y="2259013"/>
            <a:ext cx="9053513" cy="279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3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FORM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A body part is exaggerated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Relationship no longer matches the expected standard</a:t>
            </a:r>
          </a:p>
          <a:p>
            <a:pPr algn="l" eaLnBrk="1" hangingPunct="1">
              <a:buFontTx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Century Gothic" panose="020B0502020202020204" pitchFamily="34" charset="0"/>
              </a:rPr>
              <a:t>Reads as out of proportion</a:t>
            </a:r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7B0D6-5A92-0324-91D4-46EEAAC59FA6}"/>
              </a:ext>
            </a:extLst>
          </p:cNvPr>
          <p:cNvSpPr/>
          <p:nvPr/>
        </p:nvSpPr>
        <p:spPr bwMode="auto">
          <a:xfrm>
            <a:off x="-28575" y="0"/>
            <a:ext cx="24412575" cy="1371600"/>
          </a:xfrm>
          <a:prstGeom prst="rect">
            <a:avLst/>
          </a:prstGeom>
          <a:solidFill>
            <a:srgbClr val="308299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>
              <a:ln>
                <a:solidFill>
                  <a:schemeClr val="bg1"/>
                </a:solidFill>
              </a:ln>
              <a:latin typeface="Gill Sans" charset="0"/>
              <a:ea typeface="PingFang SC Regular" charset="-122"/>
              <a:cs typeface="PingFang SC Regular" charset="-122"/>
              <a:sym typeface="Gill Sans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D9B659B-604F-6073-CE3C-B95A1954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182563"/>
            <a:ext cx="5705475" cy="739775"/>
          </a:xfrm>
          <a:prstGeom prst="rect">
            <a:avLst/>
          </a:prstGeom>
          <a:solidFill>
            <a:srgbClr val="3082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480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notions of the ideal</a:t>
            </a: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5F4DD233-E826-BEB3-1AD5-7B5BAE95D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375" y="5121275"/>
            <a:ext cx="9053513" cy="63277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7" name="Picture 6" descr="A drawing of a couple of people&#10;&#10;AI-generated content may be incorrect.">
            <a:extLst>
              <a:ext uri="{FF2B5EF4-FFF2-40B4-BE49-F238E27FC236}">
                <a16:creationId xmlns:a16="http://schemas.microsoft.com/office/drawing/2014/main" id="{2455D188-3689-DAFD-FF07-90514EAE77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9975" y="5121275"/>
            <a:ext cx="10360025" cy="63277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646467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B0194-AC41-0206-90EC-8EA257CC9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FEBC080-4F29-765A-F1AB-39E8029EF9E6}"/>
              </a:ext>
            </a:extLst>
          </p:cNvPr>
          <p:cNvSpPr>
            <a:spLocks/>
          </p:cNvSpPr>
          <p:nvPr/>
        </p:nvSpPr>
        <p:spPr bwMode="auto">
          <a:xfrm>
            <a:off x="1219200" y="2679700"/>
            <a:ext cx="7820025" cy="8813800"/>
          </a:xfrm>
          <a:prstGeom prst="rect">
            <a:avLst/>
          </a:prstGeom>
          <a:noFill/>
          <a:ln>
            <a:noFill/>
          </a:ln>
        </p:spPr>
        <p:txBody>
          <a:bodyPr lIns="0" tIns="0" rIns="457200" bIns="0" anchor="ctr"/>
          <a:lstStyle>
            <a:lvl1pPr algn="ctr"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448300" algn="l"/>
                <a:tab pos="5486400" algn="l"/>
              </a:tabLs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FORM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Golden rectangle = shape based on the golden ratio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Can be constructed from a square + extended rectangle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Repeatable / expandable proportion system</a:t>
            </a:r>
          </a:p>
          <a:p>
            <a:pPr algn="l"/>
            <a:endParaRPr lang="en-US" altLang="en-US" sz="36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CONTENT 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Often associated with harmony and balance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Used as a guide for pleasing composition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A historical ‘ideal proportion’ idea</a:t>
            </a:r>
          </a:p>
          <a:p>
            <a:pPr algn="l" eaLnBrk="1" hangingPunct="1"/>
            <a:endParaRPr lang="en-US" altLang="en-US" sz="360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7F1B67-2A64-0730-5023-A89D4FCACAAA}"/>
              </a:ext>
            </a:extLst>
          </p:cNvPr>
          <p:cNvSpPr/>
          <p:nvPr/>
        </p:nvSpPr>
        <p:spPr bwMode="auto">
          <a:xfrm>
            <a:off x="-28575" y="0"/>
            <a:ext cx="24412575" cy="1371600"/>
          </a:xfrm>
          <a:prstGeom prst="rect">
            <a:avLst/>
          </a:prstGeom>
          <a:solidFill>
            <a:srgbClr val="308299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dirty="0">
              <a:ln>
                <a:solidFill>
                  <a:schemeClr val="bg1"/>
                </a:solidFill>
              </a:ln>
              <a:latin typeface="Gill Sans" charset="0"/>
              <a:ea typeface="PingFang SC Regular" charset="-122"/>
              <a:cs typeface="PingFang SC Regular" charset="-122"/>
              <a:sym typeface="Gill Sans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E72B1AE-5767-12F2-5152-218508D22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182563"/>
            <a:ext cx="6386513" cy="739775"/>
          </a:xfrm>
          <a:prstGeom prst="rect">
            <a:avLst/>
          </a:prstGeom>
          <a:solidFill>
            <a:srgbClr val="3082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480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the golden rectangle</a:t>
            </a:r>
          </a:p>
        </p:txBody>
      </p:sp>
      <p:pic>
        <p:nvPicPr>
          <p:cNvPr id="5" name="Picture 7" descr="A diagram of a circle and a half square&#10;&#10;AI-generated content may be incorrect.">
            <a:extLst>
              <a:ext uri="{FF2B5EF4-FFF2-40B4-BE49-F238E27FC236}">
                <a16:creationId xmlns:a16="http://schemas.microsoft.com/office/drawing/2014/main" id="{92465685-E43C-D873-01ED-CAD87A19E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175" y="2971800"/>
            <a:ext cx="14103350" cy="881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9837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AC3E-4EA2-E51B-E570-4093AB336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72E451-5986-0CFB-E0E3-80236AC367BB}"/>
              </a:ext>
            </a:extLst>
          </p:cNvPr>
          <p:cNvSpPr>
            <a:spLocks/>
          </p:cNvSpPr>
          <p:nvPr/>
        </p:nvSpPr>
        <p:spPr bwMode="auto">
          <a:xfrm>
            <a:off x="1216025" y="2679700"/>
            <a:ext cx="7180263" cy="67500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FORM 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Golden rectangle can be subdivided repeatedly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Creates a consistent proportion family</a:t>
            </a:r>
          </a:p>
          <a:p>
            <a:pPr algn="l"/>
            <a:endParaRPr lang="en-US" altLang="en-US" sz="36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CONTENT 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Recognizable balance / structure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Encourages ‘pleasant’ spacing relationships</a:t>
            </a:r>
          </a:p>
          <a:p>
            <a:pPr algn="l" eaLnBrk="1" hangingPunct="1"/>
            <a:endParaRPr lang="en-US" altLang="en-US" sz="360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85C78F-27D8-2276-AA82-DF065E9C29EE}"/>
              </a:ext>
            </a:extLst>
          </p:cNvPr>
          <p:cNvSpPr/>
          <p:nvPr/>
        </p:nvSpPr>
        <p:spPr bwMode="auto">
          <a:xfrm>
            <a:off x="-28575" y="0"/>
            <a:ext cx="24412575" cy="1371600"/>
          </a:xfrm>
          <a:prstGeom prst="rect">
            <a:avLst/>
          </a:prstGeom>
          <a:solidFill>
            <a:srgbClr val="308299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dirty="0">
              <a:ln>
                <a:solidFill>
                  <a:schemeClr val="bg1"/>
                </a:solidFill>
              </a:ln>
              <a:latin typeface="Gill Sans" charset="0"/>
              <a:ea typeface="PingFang SC Regular" charset="-122"/>
              <a:cs typeface="PingFang SC Regular" charset="-122"/>
              <a:sym typeface="Gill Sans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BCF5D7B-C7F5-BD94-8B25-14AADE96B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182563"/>
            <a:ext cx="6386513" cy="739775"/>
          </a:xfrm>
          <a:prstGeom prst="rect">
            <a:avLst/>
          </a:prstGeom>
          <a:solidFill>
            <a:srgbClr val="3082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480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the golden rectangle</a:t>
            </a:r>
          </a:p>
        </p:txBody>
      </p:sp>
      <p:pic>
        <p:nvPicPr>
          <p:cNvPr id="5" name="Picture 5" descr="A white rectangular object with red dots&#10;&#10;AI-generated content may be incorrect.">
            <a:extLst>
              <a:ext uri="{FF2B5EF4-FFF2-40B4-BE49-F238E27FC236}">
                <a16:creationId xmlns:a16="http://schemas.microsoft.com/office/drawing/2014/main" id="{B5521660-3AF3-9683-46EC-5C18D7A58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175" y="2971800"/>
            <a:ext cx="13674725" cy="881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429911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60763-2E11-31A2-0DAD-A90D2F884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9D801BF-A9B9-C171-0F6C-3F21CA691129}"/>
              </a:ext>
            </a:extLst>
          </p:cNvPr>
          <p:cNvSpPr/>
          <p:nvPr/>
        </p:nvSpPr>
        <p:spPr bwMode="auto">
          <a:xfrm>
            <a:off x="-28575" y="0"/>
            <a:ext cx="24412575" cy="1371600"/>
          </a:xfrm>
          <a:prstGeom prst="rect">
            <a:avLst/>
          </a:prstGeom>
          <a:solidFill>
            <a:srgbClr val="308299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dirty="0">
              <a:ln>
                <a:solidFill>
                  <a:schemeClr val="bg1"/>
                </a:solidFill>
              </a:ln>
              <a:latin typeface="Gill Sans" charset="0"/>
              <a:ea typeface="PingFang SC Regular" charset="-122"/>
              <a:cs typeface="PingFang SC Regular" charset="-122"/>
              <a:sym typeface="Gill Sans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7F0F2FC-DBC5-9437-6798-EFA01943D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5" y="182563"/>
            <a:ext cx="6386513" cy="739775"/>
          </a:xfrm>
          <a:prstGeom prst="rect">
            <a:avLst/>
          </a:prstGeom>
          <a:solidFill>
            <a:srgbClr val="3082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4800">
                <a:solidFill>
                  <a:schemeClr val="bg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  <a:sym typeface="Century Gothic" panose="020B0502020202020204" pitchFamily="34" charset="0"/>
              </a:rPr>
              <a:t>the golden rectangle</a:t>
            </a:r>
          </a:p>
        </p:txBody>
      </p:sp>
      <p:pic>
        <p:nvPicPr>
          <p:cNvPr id="4" name="Picture 6" descr="A drawing of a tree with flowers&#10;&#10;AI-generated content may be incorrect.">
            <a:extLst>
              <a:ext uri="{FF2B5EF4-FFF2-40B4-BE49-F238E27FC236}">
                <a16:creationId xmlns:a16="http://schemas.microsoft.com/office/drawing/2014/main" id="{84048346-3BA4-E579-6042-D6C147900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175" y="2971800"/>
            <a:ext cx="14090650" cy="881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6F63B9A8-F702-0674-F2E8-147B07857023}"/>
              </a:ext>
            </a:extLst>
          </p:cNvPr>
          <p:cNvSpPr>
            <a:spLocks/>
          </p:cNvSpPr>
          <p:nvPr/>
        </p:nvSpPr>
        <p:spPr bwMode="auto">
          <a:xfrm>
            <a:off x="1216025" y="2679700"/>
            <a:ext cx="7180263" cy="67500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FORM 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Golden rectangle can be subdivided repeatedly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Creates a consistent proportion family</a:t>
            </a:r>
          </a:p>
          <a:p>
            <a:pPr algn="l"/>
            <a:endParaRPr lang="en-US" altLang="en-US" sz="36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altLang="en-US" sz="3600" b="1">
                <a:solidFill>
                  <a:srgbClr val="000000"/>
                </a:solidFill>
                <a:latin typeface="Century Gothic" panose="020B0502020202020204" pitchFamily="34" charset="0"/>
              </a:rPr>
              <a:t>CONTENT 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Recognizable balance / structure</a:t>
            </a:r>
          </a:p>
          <a:p>
            <a:pPr algn="l">
              <a:buFontTx/>
              <a:buChar char="•"/>
            </a:pPr>
            <a:r>
              <a:rPr lang="en-US" altLang="en-US" sz="3600">
                <a:solidFill>
                  <a:srgbClr val="000000"/>
                </a:solidFill>
                <a:latin typeface="Century Gothic" panose="020B0502020202020204" pitchFamily="34" charset="0"/>
              </a:rPr>
              <a:t>Encourages ‘pleasant’ spacing relationships</a:t>
            </a:r>
          </a:p>
          <a:p>
            <a:pPr algn="l" eaLnBrk="1" hangingPunct="1"/>
            <a:endParaRPr lang="en-US" altLang="en-US" sz="360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75452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6EEE3-C144-3A67-D368-151A92CF9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>
            <a:extLst>
              <a:ext uri="{FF2B5EF4-FFF2-40B4-BE49-F238E27FC236}">
                <a16:creationId xmlns:a16="http://schemas.microsoft.com/office/drawing/2014/main" id="{6CC2AB21-B646-778B-397D-93DBBD417EFD}"/>
              </a:ext>
            </a:extLst>
          </p:cNvPr>
          <p:cNvGrpSpPr>
            <a:grpSpLocks/>
          </p:cNvGrpSpPr>
          <p:nvPr/>
        </p:nvGrpSpPr>
        <p:grpSpPr bwMode="auto">
          <a:xfrm>
            <a:off x="1701800" y="1371600"/>
            <a:ext cx="20962938" cy="10515600"/>
            <a:chOff x="0" y="0"/>
            <a:chExt cx="13205" cy="7736"/>
          </a:xfrm>
        </p:grpSpPr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A28EA46B-B266-DF26-1C50-7AA0229F655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056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107F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D2B30A5-85F2-1739-063C-D86D3B38AE7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2149" cy="77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16 h 21600"/>
                <a:gd name="T6" fmla="*/ 0 w 21600"/>
                <a:gd name="T7" fmla="*/ 16 h 21600"/>
                <a:gd name="T8" fmla="*/ 0 w 21600"/>
                <a:gd name="T9" fmla="*/ 15 h 21600"/>
                <a:gd name="T10" fmla="*/ 0 w 21600"/>
                <a:gd name="T11" fmla="*/ 15 h 21600"/>
                <a:gd name="T12" fmla="*/ 0 w 21600"/>
                <a:gd name="T13" fmla="*/ 1 h 21600"/>
                <a:gd name="T14" fmla="*/ 0 w 21600"/>
                <a:gd name="T15" fmla="*/ 1 h 21600"/>
                <a:gd name="T16" fmla="*/ 0 w 21600"/>
                <a:gd name="T17" fmla="*/ 0 h 21600"/>
                <a:gd name="T18" fmla="*/ 0 w 21600"/>
                <a:gd name="T19" fmla="*/ 0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21547" y="0"/>
                  </a:moveTo>
                  <a:lnTo>
                    <a:pt x="0" y="0"/>
                  </a:lnTo>
                  <a:lnTo>
                    <a:pt x="20" y="21600"/>
                  </a:lnTo>
                  <a:lnTo>
                    <a:pt x="21600" y="21600"/>
                  </a:lnTo>
                  <a:lnTo>
                    <a:pt x="21547" y="20103"/>
                  </a:lnTo>
                  <a:lnTo>
                    <a:pt x="6834" y="20108"/>
                  </a:lnTo>
                  <a:lnTo>
                    <a:pt x="6834" y="1474"/>
                  </a:lnTo>
                  <a:lnTo>
                    <a:pt x="21467" y="1474"/>
                  </a:lnTo>
                  <a:lnTo>
                    <a:pt x="21547" y="0"/>
                  </a:lnTo>
                  <a:close/>
                  <a:moveTo>
                    <a:pt x="21547" y="0"/>
                  </a:moveTo>
                </a:path>
              </a:pathLst>
            </a:custGeom>
            <a:solidFill>
              <a:srgbClr val="107F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482F3F9F-2615-16AB-3A4B-21FD29E1AFC0}"/>
              </a:ext>
            </a:extLst>
          </p:cNvPr>
          <p:cNvSpPr>
            <a:spLocks/>
          </p:cNvSpPr>
          <p:nvPr/>
        </p:nvSpPr>
        <p:spPr bwMode="auto">
          <a:xfrm>
            <a:off x="4089136" y="2514600"/>
            <a:ext cx="162560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800" bIns="0" anchor="ctr"/>
          <a:lstStyle>
            <a:lvl1pPr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1pPr>
            <a:lvl2pPr marL="742950" indent="-28575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2pPr>
            <a:lvl3pPr marL="11430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3pPr>
            <a:lvl4pPr marL="16002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4pPr>
            <a:lvl5pPr marL="2057400" indent="-228600" algn="ctr"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ill Sans" panose="020B0502020104020203" pitchFamily="34" charset="-79"/>
                <a:ea typeface="PingFang SC Regular" charset="0"/>
                <a:cs typeface="PingFang SC Regular" charset="0"/>
                <a:sym typeface="Gill Sans" panose="020B0502020104020203" pitchFamily="34" charset="-79"/>
              </a:defRPr>
            </a:lvl9pPr>
          </a:lstStyle>
          <a:p>
            <a:pPr algn="just" eaLnBrk="1" hangingPunct="1"/>
            <a:r>
              <a:rPr lang="en-US" altLang="en-US" sz="4000" b="1" dirty="0">
                <a:solidFill>
                  <a:srgbClr val="0E7F80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MAKING THE CONNECTION</a:t>
            </a:r>
          </a:p>
          <a:p>
            <a:pPr algn="just" eaLnBrk="1" hangingPunct="1"/>
            <a:endParaRPr lang="en-US" altLang="en-US" sz="1000" b="1" dirty="0">
              <a:solidFill>
                <a:srgbClr val="0E7F80"/>
              </a:solidFill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r>
              <a:rPr lang="en-US" altLang="en-US" sz="3600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You now have an understanding of how the element </a:t>
            </a:r>
            <a:r>
              <a:rPr lang="en-US" altLang="en-US" sz="3600" i="1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line</a:t>
            </a:r>
            <a:r>
              <a:rPr lang="en-US" altLang="en-US" sz="3600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 feels and what it can communicate; now take it a step further, strengthen your comprehension by applying this knowledge to your area of design! </a:t>
            </a:r>
          </a:p>
          <a:p>
            <a:pPr algn="just" eaLnBrk="1" hangingPunct="1"/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  <a:p>
            <a:pPr algn="just" eaLnBrk="1" hangingPunct="1"/>
            <a:endParaRPr lang="en-US" altLang="en-US" sz="3600" dirty="0">
              <a:latin typeface="Century Gothic" panose="020B0502020202020204" pitchFamily="34" charset="0"/>
              <a:ea typeface="Garamond" panose="02020404030301010803" pitchFamily="18" charset="0"/>
              <a:cs typeface="Garamond" panose="02020404030301010803" pitchFamily="18" charset="0"/>
              <a:sym typeface="Garamond" panose="02020404030301010803" pitchFamily="18" charset="0"/>
            </a:endParaRPr>
          </a:p>
          <a:p>
            <a:pPr algn="just" eaLnBrk="1" hangingPunct="1"/>
            <a:r>
              <a:rPr lang="en-US" altLang="en-US" sz="3800" b="1" dirty="0">
                <a:solidFill>
                  <a:srgbClr val="0E7F80"/>
                </a:solidFill>
                <a:latin typeface="Century Gothic" panose="020B0502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COMMENTARY ON DESIGN</a:t>
            </a:r>
          </a:p>
          <a:p>
            <a:pPr algn="just" eaLnBrk="1" hangingPunct="1"/>
            <a:endParaRPr lang="en-US" altLang="en-US" sz="2000" dirty="0">
              <a:latin typeface="Century Gothic" panose="020B0502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r>
              <a:rPr lang="en-US" altLang="en-US" sz="3600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Visit </a:t>
            </a:r>
            <a:r>
              <a:rPr lang="en-US" altLang="en-US" sz="3600" b="1" dirty="0">
                <a:solidFill>
                  <a:srgbClr val="FF0000"/>
                </a:solidFill>
                <a:latin typeface="Century Gothic" panose="020B0502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Garamond" panose="020204040303010108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Commentary on Design</a:t>
            </a:r>
            <a:r>
              <a:rPr lang="en-US" altLang="en-US" sz="3600" b="1" dirty="0">
                <a:solidFill>
                  <a:srgbClr val="FF0000"/>
                </a:solidFill>
                <a:latin typeface="Century Gothic" panose="020B0502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Garamond" panose="02020404030301010803" pitchFamily="18" charset="0"/>
              </a:rPr>
              <a:t> </a:t>
            </a:r>
            <a:r>
              <a:rPr lang="en-US" altLang="en-US" sz="3600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for inspiration. </a:t>
            </a:r>
          </a:p>
          <a:p>
            <a:pPr algn="just" eaLnBrk="1" hangingPunct="1"/>
            <a:r>
              <a:rPr lang="en-US" altLang="en-US" sz="3600" dirty="0">
                <a:latin typeface="Century Gothic" panose="020B0502020202020204" pitchFamily="34" charset="0"/>
                <a:ea typeface="Garamond" panose="02020404030301010803" pitchFamily="18" charset="0"/>
                <a:cs typeface="Garamond" panose="02020404030301010803" pitchFamily="18" charset="0"/>
                <a:sym typeface="Garamond" panose="02020404030301010803" pitchFamily="18" charset="0"/>
              </a:rPr>
              <a:t>You will discover how designers in the real world are employing the elements and principles of design in a variety of design fields!</a:t>
            </a:r>
          </a:p>
        </p:txBody>
      </p:sp>
    </p:spTree>
    <p:extLst>
      <p:ext uri="{BB962C8B-B14F-4D97-AF65-F5344CB8AC3E}">
        <p14:creationId xmlns:p14="http://schemas.microsoft.com/office/powerpoint/2010/main" val="20015580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Photo - Vertical Reflection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F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&amp; Bullets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1_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 New Roman"/>
        <a:ea typeface="Songti SC Regular"/>
        <a:cs typeface="Songti SC Regular"/>
      </a:majorFont>
      <a:minorFont>
        <a:latin typeface="Times New Roman"/>
        <a:ea typeface="Songti SC Regular"/>
        <a:cs typeface="Songti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F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Photo - Horizontal Reflection">
  <a:themeElements>
    <a:clrScheme name="">
      <a:dk1>
        <a:srgbClr val="000000"/>
      </a:dk1>
      <a:lt1>
        <a:srgbClr val="FE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E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EFE"/>
      </a:lt1>
      <a:dk2>
        <a:srgbClr val="000000"/>
      </a:dk2>
      <a:lt2>
        <a:srgbClr val="808080"/>
      </a:lt2>
      <a:accent1>
        <a:srgbClr val="000000"/>
      </a:accent1>
      <a:accent2>
        <a:srgbClr val="333399"/>
      </a:accent2>
      <a:accent3>
        <a:srgbClr val="FFFEFE"/>
      </a:accent3>
      <a:accent4>
        <a:srgbClr val="000000"/>
      </a:accent4>
      <a:accent5>
        <a:srgbClr val="A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5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PingFang SC Regular" charset="-122"/>
            <a:cs typeface="PingFang SC Regular" charset="-122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Pages>0</Pages>
  <Words>669</Words>
  <Characters>0</Characters>
  <Application>Microsoft Macintosh PowerPoint</Application>
  <PresentationFormat>Custom</PresentationFormat>
  <Lines>0</Lines>
  <Paragraphs>76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9</vt:i4>
      </vt:variant>
    </vt:vector>
  </HeadingPairs>
  <TitlesOfParts>
    <vt:vector size="29" baseType="lpstr">
      <vt:lpstr>Arial</vt:lpstr>
      <vt:lpstr>Calibri</vt:lpstr>
      <vt:lpstr>Century Gothic</vt:lpstr>
      <vt:lpstr>Gill Sans</vt:lpstr>
      <vt:lpstr>Times New Roman</vt:lpstr>
      <vt:lpstr>Title &amp; Subtitle</vt:lpstr>
      <vt:lpstr>Title &amp; Bullets - 2 Column</vt:lpstr>
      <vt:lpstr>Bullets</vt:lpstr>
      <vt:lpstr>Blank</vt:lpstr>
      <vt:lpstr>Title - Top</vt:lpstr>
      <vt:lpstr>Title - Center</vt:lpstr>
      <vt:lpstr>Photo - Horizontal</vt:lpstr>
      <vt:lpstr>Photo - Horizontal Reflection</vt:lpstr>
      <vt:lpstr>Photo - Vertical</vt:lpstr>
      <vt:lpstr>Photo - Vertical Reflection</vt:lpstr>
      <vt:lpstr>Title, Bullets &amp; Photo</vt:lpstr>
      <vt:lpstr>Title &amp; Bullets - Left</vt:lpstr>
      <vt:lpstr>Title &amp; Bullets - Right</vt:lpstr>
      <vt:lpstr>1_Title &amp; Bullets</vt:lpstr>
      <vt:lpstr>Title &amp; Bullets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e-Ink and Paper, LLC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to Design — PROPORTION</dc:title>
  <dc:subject/>
  <dc:creator>Tracy Goodman</dc:creator>
  <cp:keywords/>
  <dc:description>© 2026 Tracy Goodman. All rights reserved. Licensed for instructional use by the purchasing instructor/institution only. No public reposting or AI-training use. </dc:description>
  <cp:lastModifiedBy>Tracy Goodman</cp:lastModifiedBy>
  <cp:revision>36</cp:revision>
  <dcterms:modified xsi:type="dcterms:W3CDTF">2026-04-19T18:52:31Z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e-Ink and Paper, LLC</vt:lpwstr>
  </property>
  <property fmtid="{D5CDD505-2E9C-101B-9397-08002B2CF9AE}" pid="3" name="Copyright">
    <vt:lpwstr>© 2026 Tracy Goodman. All rights reserved. Licensed for instructional use by the purchasing instructor/institution only. No public reposting or AI-training use.</vt:lpwstr>
  </property>
</Properties>
</file>