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Lst>
  <p:notesMasterIdLst>
    <p:notesMasterId r:id="rId29"/>
  </p:notesMasterIdLst>
  <p:handoutMasterIdLst>
    <p:handoutMasterId r:id="rId30"/>
  </p:handoutMasterIdLst>
  <p:sldIdLst>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Lst>
  <p:sldSz cx="24384000" cy="13716000"/>
  <p:notesSz cx="6858000" cy="9144000"/>
  <p:defaultTex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75137"/>
  </p:normalViewPr>
  <p:slideViewPr>
    <p:cSldViewPr>
      <p:cViewPr varScale="1">
        <p:scale>
          <a:sx n="44" d="100"/>
          <a:sy n="44" d="100"/>
        </p:scale>
        <p:origin x="1976" y="24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7F5C58-05DB-5A2D-6E62-C83FD682DA73}"/>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CBF992E1-9D93-24D3-70E9-3DD046ADAF7C}"/>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F07C81D-B3D9-5A4E-ABB0-5EF0404CCC16}" type="datetimeFigureOut">
              <a:rPr lang="en-US" altLang="en-US"/>
              <a:pPr>
                <a:defRPr/>
              </a:pPr>
              <a:t>4/19/26</a:t>
            </a:fld>
            <a:endParaRPr lang="en-US" altLang="en-US"/>
          </a:p>
        </p:txBody>
      </p:sp>
      <p:sp>
        <p:nvSpPr>
          <p:cNvPr id="4" name="Footer Placeholder 3">
            <a:extLst>
              <a:ext uri="{FF2B5EF4-FFF2-40B4-BE49-F238E27FC236}">
                <a16:creationId xmlns:a16="http://schemas.microsoft.com/office/drawing/2014/main" id="{D5604D23-0B06-B520-6FA2-D64937A643AF}"/>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A7D1A07C-DC4E-4654-98F0-6785FD94FF8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52F1191-2163-2A4C-914F-9683834CB53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04D84508-60ED-0061-E467-66179E567DE2}"/>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Rectangle 2">
            <a:extLst>
              <a:ext uri="{FF2B5EF4-FFF2-40B4-BE49-F238E27FC236}">
                <a16:creationId xmlns:a16="http://schemas.microsoft.com/office/drawing/2014/main" id="{638B27B0-8624-FE76-8E68-E6CEBCA477F4}"/>
              </a:ext>
            </a:extLst>
          </p:cNvPr>
          <p:cNvSpPr>
            <a:spLocks noGrp="1" noChangeArrowheads="1"/>
          </p:cNvSpPr>
          <p:nvPr>
            <p:ph type="body" sz="quarter" idx="1"/>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r>
              <a:rPr lang="en-US" b="1" dirty="0"/>
              <a:t>Goal:</a:t>
            </a:r>
            <a:r>
              <a:rPr lang="en-US" dirty="0"/>
              <a:t> Set expectations: slides support teaching; textbook carries depth.</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Commentary on Design:</a:t>
            </a:r>
            <a:r>
              <a:rPr lang="en-US" dirty="0"/>
              <a:t> Follow the link to explore real-world examples of these concepts in graphic design, fashion design, industrial design, interior design, media arts and animation, game art and design, and film and video.</a:t>
            </a:r>
          </a:p>
          <a:p>
            <a:endParaRPr lang="en-US" dirty="0"/>
          </a:p>
          <a:p>
            <a:endParaRPr lang="en-US" dirty="0"/>
          </a:p>
        </p:txBody>
      </p:sp>
    </p:spTree>
    <p:extLst>
      <p:ext uri="{BB962C8B-B14F-4D97-AF65-F5344CB8AC3E}">
        <p14:creationId xmlns:p14="http://schemas.microsoft.com/office/powerpoint/2010/main" val="20862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Closure happens when your brain completes a shape that isn’t actually outlined, like forming a triangle from separate points.</a:t>
            </a:r>
            <a:br>
              <a:rPr lang="en-US" altLang="en-US" dirty="0">
                <a:latin typeface="Gill Sans" panose="020B0502020104020203" pitchFamily="34" charset="-79"/>
              </a:rPr>
            </a:br>
            <a:endParaRPr lang="en-US" altLang="en-US"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Why does a triangle feel stable as a base?</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211234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Continuation is when your eye keeps moving because the design gives it a path, branches, edges, or direction that “hands off” from one object to another.</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a:t>
            </a:r>
            <a:r>
              <a:rPr lang="en-US" altLang="en-US" dirty="0">
                <a:latin typeface="Gill Sans" panose="020B0502020104020203" pitchFamily="34" charset="-79"/>
              </a:rPr>
              <a:t> What line or direction is connecting these elements? </a:t>
            </a:r>
          </a:p>
          <a:p>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179781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b="0" dirty="0">
                <a:latin typeface="Gill Sans" panose="020B0502020104020203" pitchFamily="34" charset="-79"/>
              </a:rPr>
              <a:t>Repetition relates to </a:t>
            </a:r>
            <a:r>
              <a:rPr lang="en-US" altLang="en-US" dirty="0">
                <a:latin typeface="Gill Sans" panose="020B0502020104020203" pitchFamily="34" charset="-79"/>
              </a:rPr>
              <a:t>“relatedness” and cohesive style. When features repeat, your brain groups them, repetition becomes a glue that holds the design together.</a:t>
            </a:r>
            <a:br>
              <a:rPr lang="en-US" altLang="en-US" dirty="0">
                <a:latin typeface="Gill Sans" panose="020B0502020104020203" pitchFamily="34" charset="-79"/>
              </a:rPr>
            </a:br>
            <a:br>
              <a:rPr lang="en-US" altLang="en-US" dirty="0">
                <a:latin typeface="Gill Sans" panose="020B0502020104020203" pitchFamily="34" charset="-79"/>
              </a:rPr>
            </a:br>
            <a:r>
              <a:rPr lang="en-US" altLang="en-US" b="1" dirty="0">
                <a:latin typeface="Gill Sans" panose="020B0502020104020203" pitchFamily="34" charset="-79"/>
              </a:rPr>
              <a:t>Ask: </a:t>
            </a:r>
            <a:r>
              <a:rPr lang="en-US" altLang="en-US" dirty="0">
                <a:latin typeface="Gill Sans" panose="020B0502020104020203" pitchFamily="34" charset="-79"/>
              </a:rPr>
              <a:t>What is repeating and which repeated feature unifies it most? </a:t>
            </a:r>
          </a:p>
          <a:p>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182926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Proximity as the fastest grouping mechanism, if things are close, we assume they belong together.</a:t>
            </a:r>
          </a:p>
          <a:p>
            <a:pPr marL="0" marR="0" lvl="0" indent="0" algn="l" defTabSz="914400" rtl="0" eaLnBrk="0" fontAlgn="base" latinLnBrk="0" hangingPunct="0">
              <a:lnSpc>
                <a:spcPct val="100000"/>
              </a:lnSpc>
              <a:spcBef>
                <a:spcPct val="0"/>
              </a:spcBef>
              <a:spcAft>
                <a:spcPct val="0"/>
              </a:spcAft>
              <a:buClrTx/>
              <a:buSzTx/>
              <a:buFontTx/>
              <a:buNone/>
              <a:tabLst/>
              <a:defRPr/>
            </a:pPr>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What is being grouped by closeness and how does that change what you notice first?</a:t>
            </a:r>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Where is proximity critical (menus, posters, slides, infographics)?</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151238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What kind of variety feels most effective here, subtle or bold? </a:t>
            </a:r>
          </a:p>
          <a:p>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18013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Excessive unity is when everything matches so closely that nothing feels important. </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a:t>
            </a:r>
            <a:r>
              <a:rPr lang="en-US" altLang="en-US" dirty="0">
                <a:latin typeface="Gill Sans" panose="020B0502020104020203" pitchFamily="34" charset="-79"/>
              </a:rPr>
              <a:t> What would you change first to add interest without losing unity? </a:t>
            </a:r>
            <a:endParaRPr lang="en-US" altLang="en-US" b="1" dirty="0">
              <a:latin typeface="Gill Sans" panose="020B0502020104020203" pitchFamily="34" charset="-79"/>
            </a:endParaRPr>
          </a:p>
          <a:p>
            <a:r>
              <a:rPr lang="en-US" altLang="en-US" b="1" dirty="0">
                <a:latin typeface="Gill Sans" panose="020B0502020104020203" pitchFamily="34" charset="-79"/>
              </a:rPr>
              <a:t>Ask:</a:t>
            </a:r>
            <a:r>
              <a:rPr lang="en-US" altLang="en-US" dirty="0">
                <a:latin typeface="Gill Sans" panose="020B0502020104020203" pitchFamily="34" charset="-79"/>
              </a:rPr>
              <a:t> Where might a designer intentionally want monotony (minimalism, calm environments)?</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3905560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Excessive variety happens when everything demands attention, your eye can’t settle. </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a:t>
            </a:r>
            <a:r>
              <a:rPr lang="en-US" altLang="en-US" dirty="0">
                <a:latin typeface="Gill Sans" panose="020B0502020104020203" pitchFamily="34" charset="-79"/>
              </a:rPr>
              <a:t> What’s the first sign that variety has become chaos?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a:t>
            </a:r>
            <a:r>
              <a:rPr lang="en-US" altLang="en-US" dirty="0">
                <a:latin typeface="Gill Sans" panose="020B0502020104020203" pitchFamily="34" charset="-79"/>
              </a:rPr>
              <a:t> Is this composition unified?</a:t>
            </a:r>
            <a:br>
              <a:rPr lang="en-US" altLang="en-US" dirty="0">
                <a:latin typeface="Gill Sans" panose="020B0502020104020203" pitchFamily="34" charset="-79"/>
              </a:rPr>
            </a:br>
            <a:r>
              <a:rPr lang="en-US" altLang="en-US" b="1" dirty="0">
                <a:latin typeface="Gill Sans" panose="020B0502020104020203" pitchFamily="34" charset="-79"/>
              </a:rPr>
              <a:t>Ask:</a:t>
            </a:r>
            <a:r>
              <a:rPr lang="en-US" altLang="en-US" dirty="0">
                <a:latin typeface="Gill Sans" panose="020B0502020104020203" pitchFamily="34" charset="-79"/>
              </a:rPr>
              <a:t> How does chaos affect readability in UI or advertising?</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kern="1200" dirty="0">
                <a:solidFill>
                  <a:schemeClr val="tx1"/>
                </a:solidFill>
                <a:effectLst/>
                <a:latin typeface="Gill Sans" charset="0"/>
                <a:ea typeface="+mn-ea"/>
                <a:cs typeface="+mn-cs"/>
              </a:rPr>
              <a:t>Transition:</a:t>
            </a:r>
            <a:r>
              <a:rPr lang="en-US" sz="1200" kern="1200" dirty="0">
                <a:solidFill>
                  <a:schemeClr val="tx1"/>
                </a:solidFill>
                <a:effectLst/>
                <a:latin typeface="Gill Sans" charset="0"/>
                <a:ea typeface="+mn-ea"/>
                <a:cs typeface="+mn-cs"/>
              </a:rPr>
              <a:t> Now we’ll apply these concepts to your own design field through </a:t>
            </a:r>
            <a:r>
              <a:rPr lang="en-US" sz="1200" b="1" kern="1200" dirty="0">
                <a:solidFill>
                  <a:schemeClr val="tx1"/>
                </a:solidFill>
                <a:effectLst/>
                <a:latin typeface="Gill Sans" charset="0"/>
                <a:ea typeface="+mn-ea"/>
                <a:cs typeface="+mn-cs"/>
              </a:rPr>
              <a:t>Making the Connection</a:t>
            </a:r>
            <a:r>
              <a:rPr lang="en-US" sz="1200" kern="1200" dirty="0">
                <a:solidFill>
                  <a:schemeClr val="tx1"/>
                </a:solidFill>
                <a:effectLst/>
                <a:latin typeface="Gill Sans" charset="0"/>
                <a:ea typeface="+mn-ea"/>
                <a:cs typeface="+mn-cs"/>
              </a:rPr>
              <a:t> and the </a:t>
            </a:r>
            <a:r>
              <a:rPr lang="en-US" sz="1200" b="1" i="1" kern="1200" dirty="0">
                <a:solidFill>
                  <a:schemeClr val="tx1"/>
                </a:solidFill>
                <a:effectLst/>
                <a:latin typeface="Gill Sans" charset="0"/>
                <a:ea typeface="+mn-ea"/>
                <a:cs typeface="+mn-cs"/>
              </a:rPr>
              <a:t>Commentary on Design</a:t>
            </a:r>
            <a:r>
              <a:rPr lang="en-US" sz="1200" kern="1200" dirty="0">
                <a:solidFill>
                  <a:schemeClr val="tx1"/>
                </a:solidFill>
                <a:effectLst/>
                <a:latin typeface="Gill Sans" charset="0"/>
                <a:ea typeface="+mn-ea"/>
                <a:cs typeface="+mn-cs"/>
              </a:rPr>
              <a:t> examples.</a:t>
            </a:r>
          </a:p>
          <a:p>
            <a:endParaRPr lang="en-US" dirty="0"/>
          </a:p>
        </p:txBody>
      </p:sp>
    </p:spTree>
    <p:extLst>
      <p:ext uri="{BB962C8B-B14F-4D97-AF65-F5344CB8AC3E}">
        <p14:creationId xmlns:p14="http://schemas.microsoft.com/office/powerpoint/2010/main" val="354645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Goal: Turn vocabulary into observation + analysis.</a:t>
            </a:r>
          </a:p>
          <a:p>
            <a:endParaRPr lang="en-US" altLang="en-US" dirty="0">
              <a:latin typeface="Gill Sans" panose="020B0502020104020203" pitchFamily="34" charset="-79"/>
            </a:endParaRPr>
          </a:p>
          <a:p>
            <a:r>
              <a:rPr lang="en-US" altLang="en-US" b="0" dirty="0">
                <a:latin typeface="Gill Sans" panose="020B0502020104020203" pitchFamily="34" charset="-79"/>
              </a:rPr>
              <a:t>Your job is to spot unity in the real world and describe it using our terms, identify which Gestalt strategy is creating unity (closure, continuation, repetition, or proximity), then evaluate the balance of unity with variety (enough interest without excessive sameness or chaos), and connect those choices to whether the design feels harmonious or dissonant, and what that feeling communicates.</a:t>
            </a:r>
          </a:p>
          <a:p>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279879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TD Footer">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59A2E99C-F7F6-4A15-20B4-C0F04933B6D9}"/>
              </a:ext>
            </a:extLst>
          </p:cNvPr>
          <p:cNvSpPr txBox="1">
            <a:spLocks/>
          </p:cNvSpPr>
          <p:nvPr userDrawn="1"/>
        </p:nvSpPr>
        <p:spPr>
          <a:xfrm>
            <a:off x="293688" y="12801600"/>
            <a:ext cx="23796625" cy="561975"/>
          </a:xfrm>
          <a:prstGeom prst="rect">
            <a:avLst/>
          </a:prstGeom>
        </p:spPr>
        <p:txBody>
          <a:bodyPr/>
          <a:ls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ctr">
              <a:defRPr/>
            </a:pPr>
            <a:r>
              <a:rPr lang="en-US" sz="2800" i="1" dirty="0">
                <a:solidFill>
                  <a:schemeClr val="bg2">
                    <a:lumMod val="50000"/>
                  </a:schemeClr>
                </a:solidFill>
                <a:latin typeface="Calibri" panose="020F0502020204030204" pitchFamily="34" charset="0"/>
                <a:cs typeface="Calibri" panose="020F0502020204030204" pitchFamily="34" charset="0"/>
              </a:rPr>
              <a:t>Connecting to Design, Second Edition, </a:t>
            </a:r>
            <a:r>
              <a:rPr lang="en-US" sz="2800" dirty="0">
                <a:solidFill>
                  <a:schemeClr val="bg2">
                    <a:lumMod val="50000"/>
                  </a:schemeClr>
                </a:solidFill>
                <a:latin typeface="Calibri" panose="020F0502020204030204" pitchFamily="34" charset="0"/>
                <a:cs typeface="Calibri" panose="020F0502020204030204" pitchFamily="34" charset="0"/>
              </a:rPr>
              <a:t>by Tracy Goodman  © 2026 e-Ink and Paper | Instructor use only. Unauthorized reproduction or distribution prohibited.</a:t>
            </a:r>
          </a:p>
        </p:txBody>
      </p:sp>
    </p:spTree>
    <p:extLst>
      <p:ext uri="{BB962C8B-B14F-4D97-AF65-F5344CB8AC3E}">
        <p14:creationId xmlns:p14="http://schemas.microsoft.com/office/powerpoint/2010/main" val="107419564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66686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431144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838653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80953732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965724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61823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03225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22013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0131574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8805757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4588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0"/>
            <a:ext cx="5229225"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15535275"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153273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01528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05184796"/>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745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17868773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987303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3677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877125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78920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71954845"/>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65107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1947157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941853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82631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66298193"/>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205000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539102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15354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04646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536727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8219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63824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833164"/>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391746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511045"/>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003014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4732186"/>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39711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32747620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715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0213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71437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984247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488356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3736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86393106"/>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93161749"/>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0342150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424277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35249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5803914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51461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08714633"/>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66690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79911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16314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183393"/>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12357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3321141"/>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698614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31592"/>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637368"/>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AC06A80B-F349-F054-098C-917D9054DA63}"/>
              </a:ext>
            </a:extLst>
          </p:cNvPr>
          <p:cNvSpPr txBox="1">
            <a:spLocks noGrp="1" noChangeArrowheads="1"/>
          </p:cNvSpPr>
          <p:nvPr>
            <p:ph type="sldNum" sz="quarter" idx="10"/>
          </p:nvPr>
        </p:nvSpPr>
        <p:spPr>
          <a:ln/>
        </p:spPr>
        <p:txBody>
          <a:bodyPr/>
          <a:lstStyle>
            <a:lvl1pPr>
              <a:defRPr/>
            </a:lvl1pPr>
          </a:lstStyle>
          <a:p>
            <a:pPr>
              <a:defRPr/>
            </a:pPr>
            <a:fld id="{B86D823D-1BBD-B548-8082-8721B0575AA3}" type="slidenum">
              <a:rPr lang="en-US" altLang="en-US"/>
              <a:pPr>
                <a:defRPr/>
              </a:pPr>
              <a:t>‹#›</a:t>
            </a:fld>
            <a:endParaRPr lang="en-US" altLang="en-US"/>
          </a:p>
        </p:txBody>
      </p:sp>
    </p:spTree>
    <p:extLst>
      <p:ext uri="{BB962C8B-B14F-4D97-AF65-F5344CB8AC3E}">
        <p14:creationId xmlns:p14="http://schemas.microsoft.com/office/powerpoint/2010/main" val="326395568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3EDC553-2255-01DF-56A0-FAD7693715D8}"/>
              </a:ext>
            </a:extLst>
          </p:cNvPr>
          <p:cNvSpPr txBox="1">
            <a:spLocks noGrp="1" noChangeArrowheads="1"/>
          </p:cNvSpPr>
          <p:nvPr>
            <p:ph type="sldNum" sz="quarter" idx="10"/>
          </p:nvPr>
        </p:nvSpPr>
        <p:spPr>
          <a:ln/>
        </p:spPr>
        <p:txBody>
          <a:bodyPr/>
          <a:lstStyle>
            <a:lvl1pPr>
              <a:defRPr/>
            </a:lvl1pPr>
          </a:lstStyle>
          <a:p>
            <a:pPr>
              <a:defRPr/>
            </a:pPr>
            <a:fld id="{0A53C32C-8324-5A4A-B984-C8652D89E39D}" type="slidenum">
              <a:rPr lang="en-US" altLang="en-US"/>
              <a:pPr>
                <a:defRPr/>
              </a:pPr>
              <a:t>‹#›</a:t>
            </a:fld>
            <a:endParaRPr lang="en-US" altLang="en-US"/>
          </a:p>
        </p:txBody>
      </p:sp>
    </p:spTree>
    <p:extLst>
      <p:ext uri="{BB962C8B-B14F-4D97-AF65-F5344CB8AC3E}">
        <p14:creationId xmlns:p14="http://schemas.microsoft.com/office/powerpoint/2010/main" val="221049953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D44B9398-C2A0-8229-9E61-CEA2CE92A175}"/>
              </a:ext>
            </a:extLst>
          </p:cNvPr>
          <p:cNvSpPr txBox="1">
            <a:spLocks noGrp="1" noChangeArrowheads="1"/>
          </p:cNvSpPr>
          <p:nvPr>
            <p:ph type="sldNum" sz="quarter" idx="10"/>
          </p:nvPr>
        </p:nvSpPr>
        <p:spPr>
          <a:ln/>
        </p:spPr>
        <p:txBody>
          <a:bodyPr/>
          <a:lstStyle>
            <a:lvl1pPr>
              <a:defRPr/>
            </a:lvl1pPr>
          </a:lstStyle>
          <a:p>
            <a:pPr>
              <a:defRPr/>
            </a:pPr>
            <a:fld id="{A0200F7D-1CB5-8247-9D75-3E51426C1537}" type="slidenum">
              <a:rPr lang="en-US" altLang="en-US"/>
              <a:pPr>
                <a:defRPr/>
              </a:pPr>
              <a:t>‹#›</a:t>
            </a:fld>
            <a:endParaRPr lang="en-US" altLang="en-US"/>
          </a:p>
        </p:txBody>
      </p:sp>
    </p:spTree>
    <p:extLst>
      <p:ext uri="{BB962C8B-B14F-4D97-AF65-F5344CB8AC3E}">
        <p14:creationId xmlns:p14="http://schemas.microsoft.com/office/powerpoint/2010/main" val="127230655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196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E2D29B29-E4AF-A3CB-CF0D-B95A287E1C10}"/>
              </a:ext>
            </a:extLst>
          </p:cNvPr>
          <p:cNvSpPr txBox="1">
            <a:spLocks noGrp="1" noChangeArrowheads="1"/>
          </p:cNvSpPr>
          <p:nvPr>
            <p:ph type="sldNum" sz="quarter" idx="10"/>
          </p:nvPr>
        </p:nvSpPr>
        <p:spPr>
          <a:ln/>
        </p:spPr>
        <p:txBody>
          <a:bodyPr/>
          <a:lstStyle>
            <a:lvl1pPr>
              <a:defRPr/>
            </a:lvl1pPr>
          </a:lstStyle>
          <a:p>
            <a:pPr>
              <a:defRPr/>
            </a:pPr>
            <a:fld id="{C866818B-7D4E-2A46-9228-F745327DF1E2}" type="slidenum">
              <a:rPr lang="en-US" altLang="en-US"/>
              <a:pPr>
                <a:defRPr/>
              </a:pPr>
              <a:t>‹#›</a:t>
            </a:fld>
            <a:endParaRPr lang="en-US" altLang="en-US"/>
          </a:p>
        </p:txBody>
      </p:sp>
    </p:spTree>
    <p:extLst>
      <p:ext uri="{BB962C8B-B14F-4D97-AF65-F5344CB8AC3E}">
        <p14:creationId xmlns:p14="http://schemas.microsoft.com/office/powerpoint/2010/main" val="1009896729"/>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7194ED4B-280C-144C-799E-F4DC1A16D944}"/>
              </a:ext>
            </a:extLst>
          </p:cNvPr>
          <p:cNvSpPr txBox="1">
            <a:spLocks noGrp="1" noChangeArrowheads="1"/>
          </p:cNvSpPr>
          <p:nvPr>
            <p:ph type="sldNum" sz="quarter" idx="10"/>
          </p:nvPr>
        </p:nvSpPr>
        <p:spPr>
          <a:ln/>
        </p:spPr>
        <p:txBody>
          <a:bodyPr/>
          <a:lstStyle>
            <a:lvl1pPr>
              <a:defRPr/>
            </a:lvl1pPr>
          </a:lstStyle>
          <a:p>
            <a:pPr>
              <a:defRPr/>
            </a:pPr>
            <a:fld id="{BEDA3513-AA75-9A4D-A9F9-4CEDDF27B54B}" type="slidenum">
              <a:rPr lang="en-US" altLang="en-US"/>
              <a:pPr>
                <a:defRPr/>
              </a:pPr>
              <a:t>‹#›</a:t>
            </a:fld>
            <a:endParaRPr lang="en-US" altLang="en-US"/>
          </a:p>
        </p:txBody>
      </p:sp>
    </p:spTree>
    <p:extLst>
      <p:ext uri="{BB962C8B-B14F-4D97-AF65-F5344CB8AC3E}">
        <p14:creationId xmlns:p14="http://schemas.microsoft.com/office/powerpoint/2010/main" val="23743956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975855"/>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68E502E8-E0B9-8A98-0F07-14FB27D09B7E}"/>
              </a:ext>
            </a:extLst>
          </p:cNvPr>
          <p:cNvSpPr txBox="1">
            <a:spLocks noGrp="1" noChangeArrowheads="1"/>
          </p:cNvSpPr>
          <p:nvPr>
            <p:ph type="sldNum" sz="quarter" idx="10"/>
          </p:nvPr>
        </p:nvSpPr>
        <p:spPr>
          <a:ln/>
        </p:spPr>
        <p:txBody>
          <a:bodyPr/>
          <a:lstStyle>
            <a:lvl1pPr>
              <a:defRPr/>
            </a:lvl1pPr>
          </a:lstStyle>
          <a:p>
            <a:pPr>
              <a:defRPr/>
            </a:pPr>
            <a:fld id="{9B50657D-98C3-824B-A4F5-C7D59A6B0D97}" type="slidenum">
              <a:rPr lang="en-US" altLang="en-US"/>
              <a:pPr>
                <a:defRPr/>
              </a:pPr>
              <a:t>‹#›</a:t>
            </a:fld>
            <a:endParaRPr lang="en-US" altLang="en-US"/>
          </a:p>
        </p:txBody>
      </p:sp>
    </p:spTree>
    <p:extLst>
      <p:ext uri="{BB962C8B-B14F-4D97-AF65-F5344CB8AC3E}">
        <p14:creationId xmlns:p14="http://schemas.microsoft.com/office/powerpoint/2010/main" val="46821850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898318A-3604-8D45-8275-97C06706AF57}"/>
              </a:ext>
            </a:extLst>
          </p:cNvPr>
          <p:cNvSpPr txBox="1">
            <a:spLocks noGrp="1" noChangeArrowheads="1"/>
          </p:cNvSpPr>
          <p:nvPr>
            <p:ph type="sldNum" sz="quarter" idx="10"/>
          </p:nvPr>
        </p:nvSpPr>
        <p:spPr>
          <a:ln/>
        </p:spPr>
        <p:txBody>
          <a:bodyPr/>
          <a:lstStyle>
            <a:lvl1pPr>
              <a:defRPr/>
            </a:lvl1pPr>
          </a:lstStyle>
          <a:p>
            <a:pPr>
              <a:defRPr/>
            </a:pPr>
            <a:fld id="{A962041C-8770-2240-B488-27FD88D28FEC}" type="slidenum">
              <a:rPr lang="en-US" altLang="en-US"/>
              <a:pPr>
                <a:defRPr/>
              </a:pPr>
              <a:t>‹#›</a:t>
            </a:fld>
            <a:endParaRPr lang="en-US" altLang="en-US"/>
          </a:p>
        </p:txBody>
      </p:sp>
    </p:spTree>
    <p:extLst>
      <p:ext uri="{BB962C8B-B14F-4D97-AF65-F5344CB8AC3E}">
        <p14:creationId xmlns:p14="http://schemas.microsoft.com/office/powerpoint/2010/main" val="2654951591"/>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60BE9628-6602-B277-FC45-DC4165F7E6B9}"/>
              </a:ext>
            </a:extLst>
          </p:cNvPr>
          <p:cNvSpPr txBox="1">
            <a:spLocks noGrp="1" noChangeArrowheads="1"/>
          </p:cNvSpPr>
          <p:nvPr>
            <p:ph type="sldNum" sz="quarter" idx="10"/>
          </p:nvPr>
        </p:nvSpPr>
        <p:spPr>
          <a:ln/>
        </p:spPr>
        <p:txBody>
          <a:bodyPr/>
          <a:lstStyle>
            <a:lvl1pPr>
              <a:defRPr/>
            </a:lvl1pPr>
          </a:lstStyle>
          <a:p>
            <a:pPr>
              <a:defRPr/>
            </a:pPr>
            <a:fld id="{F0D19C2C-D18C-FF48-8C80-AAC87E0DF170}" type="slidenum">
              <a:rPr lang="en-US" altLang="en-US"/>
              <a:pPr>
                <a:defRPr/>
              </a:pPr>
              <a:t>‹#›</a:t>
            </a:fld>
            <a:endParaRPr lang="en-US" altLang="en-US"/>
          </a:p>
        </p:txBody>
      </p:sp>
    </p:spTree>
    <p:extLst>
      <p:ext uri="{BB962C8B-B14F-4D97-AF65-F5344CB8AC3E}">
        <p14:creationId xmlns:p14="http://schemas.microsoft.com/office/powerpoint/2010/main" val="3333393035"/>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Times New Roman"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BEDCE849-092F-DB7B-E1A9-267C294D7B69}"/>
              </a:ext>
            </a:extLst>
          </p:cNvPr>
          <p:cNvSpPr txBox="1">
            <a:spLocks noGrp="1" noChangeArrowheads="1"/>
          </p:cNvSpPr>
          <p:nvPr>
            <p:ph type="sldNum" sz="quarter" idx="10"/>
          </p:nvPr>
        </p:nvSpPr>
        <p:spPr>
          <a:ln/>
        </p:spPr>
        <p:txBody>
          <a:bodyPr/>
          <a:lstStyle>
            <a:lvl1pPr>
              <a:defRPr/>
            </a:lvl1pPr>
          </a:lstStyle>
          <a:p>
            <a:pPr>
              <a:defRPr/>
            </a:pPr>
            <a:fld id="{213A0B97-FC60-A84A-B80A-E689B3B4C575}" type="slidenum">
              <a:rPr lang="en-US" altLang="en-US"/>
              <a:pPr>
                <a:defRPr/>
              </a:pPr>
              <a:t>‹#›</a:t>
            </a:fld>
            <a:endParaRPr lang="en-US" altLang="en-US"/>
          </a:p>
        </p:txBody>
      </p:sp>
    </p:spTree>
    <p:extLst>
      <p:ext uri="{BB962C8B-B14F-4D97-AF65-F5344CB8AC3E}">
        <p14:creationId xmlns:p14="http://schemas.microsoft.com/office/powerpoint/2010/main" val="3383743411"/>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ACDE1CD-EFF6-AB10-6A5E-6CB3DBF669AB}"/>
              </a:ext>
            </a:extLst>
          </p:cNvPr>
          <p:cNvSpPr txBox="1">
            <a:spLocks noGrp="1" noChangeArrowheads="1"/>
          </p:cNvSpPr>
          <p:nvPr>
            <p:ph type="sldNum" sz="quarter" idx="10"/>
          </p:nvPr>
        </p:nvSpPr>
        <p:spPr>
          <a:ln/>
        </p:spPr>
        <p:txBody>
          <a:bodyPr/>
          <a:lstStyle>
            <a:lvl1pPr>
              <a:defRPr/>
            </a:lvl1pPr>
          </a:lstStyle>
          <a:p>
            <a:pPr>
              <a:defRPr/>
            </a:pPr>
            <a:fld id="{DBEE54CB-C2F7-7445-897B-6C11C36105CD}" type="slidenum">
              <a:rPr lang="en-US" altLang="en-US"/>
              <a:pPr>
                <a:defRPr/>
              </a:pPr>
              <a:t>‹#›</a:t>
            </a:fld>
            <a:endParaRPr lang="en-US" altLang="en-US"/>
          </a:p>
        </p:txBody>
      </p:sp>
    </p:spTree>
    <p:extLst>
      <p:ext uri="{BB962C8B-B14F-4D97-AF65-F5344CB8AC3E}">
        <p14:creationId xmlns:p14="http://schemas.microsoft.com/office/powerpoint/2010/main" val="121397602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078200" y="762000"/>
            <a:ext cx="3886200" cy="1295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19600" y="762000"/>
            <a:ext cx="11506200" cy="1295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95FCA58-09D3-5154-BB4B-CEE2145BC076}"/>
              </a:ext>
            </a:extLst>
          </p:cNvPr>
          <p:cNvSpPr txBox="1">
            <a:spLocks noGrp="1" noChangeArrowheads="1"/>
          </p:cNvSpPr>
          <p:nvPr>
            <p:ph type="sldNum" sz="quarter" idx="10"/>
          </p:nvPr>
        </p:nvSpPr>
        <p:spPr>
          <a:ln/>
        </p:spPr>
        <p:txBody>
          <a:bodyPr/>
          <a:lstStyle>
            <a:lvl1pPr>
              <a:defRPr/>
            </a:lvl1pPr>
          </a:lstStyle>
          <a:p>
            <a:pPr>
              <a:defRPr/>
            </a:pPr>
            <a:fld id="{54DB8FA4-19D9-0049-A0C9-EE29D141D250}" type="slidenum">
              <a:rPr lang="en-US" altLang="en-US"/>
              <a:pPr>
                <a:defRPr/>
              </a:pPr>
              <a:t>‹#›</a:t>
            </a:fld>
            <a:endParaRPr lang="en-US" altLang="en-US"/>
          </a:p>
        </p:txBody>
      </p:sp>
    </p:spTree>
    <p:extLst>
      <p:ext uri="{BB962C8B-B14F-4D97-AF65-F5344CB8AC3E}">
        <p14:creationId xmlns:p14="http://schemas.microsoft.com/office/powerpoint/2010/main" val="12104525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841016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6368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765825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7167290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617818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8590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203200"/>
            <a:ext cx="5229225" cy="13512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203200"/>
            <a:ext cx="15535275" cy="1351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8151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28983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62491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74014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73990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3397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78791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2633502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7529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84172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9592974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209871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24586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195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19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809275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7149792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31167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28165372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44189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56667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899553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4391606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08485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5825775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9099238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4423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82215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7359492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588547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06041997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935954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07451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05007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417753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75728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1225061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1929818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077254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42900"/>
            <a:ext cx="5257800" cy="12011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42900"/>
            <a:ext cx="15621000" cy="12011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589063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176121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11501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25982178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0186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23009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12628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98303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86506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4444088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9303944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06633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8702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096868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395375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6249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610924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701396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69298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77057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811854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39183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6737264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4158920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982352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9118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5721086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466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8293386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01476911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278236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1359392"/>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425350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3676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4957032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471740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36586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07151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916288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0904647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222146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6856861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23432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141338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41229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25881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4477471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5708316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96924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0112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A4CE66D-699C-BA4F-6E56-E39BA1EE5C87}"/>
              </a:ext>
            </a:extLst>
          </p:cNvPr>
          <p:cNvSpPr>
            <a:spLocks noGrp="1" noChangeArrowheads="1"/>
          </p:cNvSpPr>
          <p:nvPr>
            <p:ph type="title"/>
          </p:nvPr>
        </p:nvSpPr>
        <p:spPr bwMode="auto">
          <a:xfrm>
            <a:off x="1739900" y="0"/>
            <a:ext cx="209169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7" name="Rectangle 2">
            <a:extLst>
              <a:ext uri="{FF2B5EF4-FFF2-40B4-BE49-F238E27FC236}">
                <a16:creationId xmlns:a16="http://schemas.microsoft.com/office/drawing/2014/main" id="{9FEE715A-79CC-50D8-C7FE-FFA7DCBD0160}"/>
              </a:ext>
            </a:extLst>
          </p:cNvPr>
          <p:cNvSpPr>
            <a:spLocks noGrp="1" noChangeArrowheads="1"/>
          </p:cNvSpPr>
          <p:nvPr>
            <p:ph type="body" idx="1"/>
          </p:nvPr>
        </p:nvSpPr>
        <p:spPr bwMode="auto">
          <a:xfrm>
            <a:off x="1739900" y="7061200"/>
            <a:ext cx="20916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0" r:id="rId1"/>
    <p:sldLayoutId id="2147483664" r:id="rId2"/>
    <p:sldLayoutId id="2147483665"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E1E255B9-E1B9-795C-4E71-E28B93ADE8A3}"/>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43" name="Rectangle 2">
            <a:extLst>
              <a:ext uri="{FF2B5EF4-FFF2-40B4-BE49-F238E27FC236}">
                <a16:creationId xmlns:a16="http://schemas.microsoft.com/office/drawing/2014/main" id="{4CB73FB2-2198-B66E-7F66-EC0402CD4B11}"/>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D0E055AC-E010-9805-4118-516B7E17E12E}"/>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7" name="Rectangle 2">
            <a:extLst>
              <a:ext uri="{FF2B5EF4-FFF2-40B4-BE49-F238E27FC236}">
                <a16:creationId xmlns:a16="http://schemas.microsoft.com/office/drawing/2014/main" id="{E85DDB31-9A23-389F-23EC-9C87DAB7C89D}"/>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BAD096F7-4D0C-1982-3A98-86F9E4186D2A}"/>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1" name="Rectangle 2">
            <a:extLst>
              <a:ext uri="{FF2B5EF4-FFF2-40B4-BE49-F238E27FC236}">
                <a16:creationId xmlns:a16="http://schemas.microsoft.com/office/drawing/2014/main" id="{8094481B-82F2-1F4B-EDD2-CBCD46E7C6BE}"/>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542791CC-40CE-067D-BFB0-64856C6C6949}"/>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5" name="Rectangle 2">
            <a:extLst>
              <a:ext uri="{FF2B5EF4-FFF2-40B4-BE49-F238E27FC236}">
                <a16:creationId xmlns:a16="http://schemas.microsoft.com/office/drawing/2014/main" id="{645E94C7-A4AC-2CE1-DA1B-F8D2E553493F}"/>
              </a:ext>
            </a:extLst>
          </p:cNvPr>
          <p:cNvSpPr>
            <a:spLocks noGrp="1" noChangeArrowheads="1"/>
          </p:cNvSpPr>
          <p:nvPr>
            <p:ph type="body" idx="1"/>
          </p:nvPr>
        </p:nvSpPr>
        <p:spPr bwMode="auto">
          <a:xfrm>
            <a:off x="13271500" y="3802063"/>
            <a:ext cx="93472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A488FB75-0B71-1976-846C-4E1DE6D2E6B2}"/>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39" name="Rectangle 2">
            <a:extLst>
              <a:ext uri="{FF2B5EF4-FFF2-40B4-BE49-F238E27FC236}">
                <a16:creationId xmlns:a16="http://schemas.microsoft.com/office/drawing/2014/main" id="{2337F8A9-E6F7-40BD-5428-560836AD308E}"/>
              </a:ext>
            </a:extLst>
          </p:cNvPr>
          <p:cNvSpPr>
            <a:spLocks noGrp="1" noChangeArrowheads="1"/>
          </p:cNvSpPr>
          <p:nvPr>
            <p:ph type="body" idx="1"/>
          </p:nvPr>
        </p:nvSpPr>
        <p:spPr bwMode="auto">
          <a:xfrm>
            <a:off x="1739900" y="3802063"/>
            <a:ext cx="209169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D459A4B6-F4B4-BEB2-01C1-7FE713D18AA3}"/>
              </a:ext>
            </a:extLst>
          </p:cNvPr>
          <p:cNvSpPr>
            <a:spLocks noGrp="1" noChangeArrowheads="1"/>
          </p:cNvSpPr>
          <p:nvPr>
            <p:ph type="title"/>
          </p:nvPr>
        </p:nvSpPr>
        <p:spPr bwMode="auto">
          <a:xfrm>
            <a:off x="4419600" y="762000"/>
            <a:ext cx="1554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5363" name="Rectangle 2">
            <a:extLst>
              <a:ext uri="{FF2B5EF4-FFF2-40B4-BE49-F238E27FC236}">
                <a16:creationId xmlns:a16="http://schemas.microsoft.com/office/drawing/2014/main" id="{35D8597F-69D8-2785-CAD9-C8C4313AD47A}"/>
              </a:ext>
            </a:extLst>
          </p:cNvPr>
          <p:cNvSpPr>
            <a:spLocks noGrp="1" noChangeArrowheads="1"/>
          </p:cNvSpPr>
          <p:nvPr>
            <p:ph type="body" idx="1"/>
          </p:nvPr>
        </p:nvSpPr>
        <p:spPr bwMode="auto">
          <a:xfrm>
            <a:off x="4419600" y="3962400"/>
            <a:ext cx="1554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16387" name="Text Box 3">
            <a:extLst>
              <a:ext uri="{FF2B5EF4-FFF2-40B4-BE49-F238E27FC236}">
                <a16:creationId xmlns:a16="http://schemas.microsoft.com/office/drawing/2014/main" id="{A4D71FF6-1B98-4687-9047-698EEF98D6A5}"/>
              </a:ext>
            </a:extLst>
          </p:cNvPr>
          <p:cNvSpPr txBox="1">
            <a:spLocks noGrp="1" noChangeArrowheads="1"/>
          </p:cNvSpPr>
          <p:nvPr>
            <p:ph type="sldNum" sz="quarter" idx="4"/>
          </p:nvPr>
        </p:nvSpPr>
        <p:spPr bwMode="auto">
          <a:xfrm>
            <a:off x="17824450" y="12496800"/>
            <a:ext cx="469900" cy="495300"/>
          </a:xfrm>
          <a:prstGeom prst="rect">
            <a:avLst/>
          </a:prstGeom>
          <a:noFill/>
          <a:ln>
            <a:noFill/>
          </a:ln>
          <a:effectLst/>
        </p:spPr>
        <p:txBody>
          <a:bodyPr vert="horz" wrap="none" lIns="91440" tIns="45720" rIns="91440" bIns="45720" numCol="1" anchor="t" anchorCtr="0" compatLnSpc="1">
            <a:prstTxWarp prst="textNoShape">
              <a:avLst/>
            </a:prstTxWarp>
          </a:bodyPr>
          <a:lstStyle>
            <a:lvl1pPr algn="ctr" eaLnBrk="1" hangingPunct="1">
              <a:defRPr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80D5D108-E567-DB4F-A7D3-56A10A0B16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hdr="0" ftr="0" dt="0"/>
  <p:txStyles>
    <p:titleStyle>
      <a:lvl1pPr algn="ctr" rtl="0" eaLnBrk="0" fontAlgn="base" hangingPunct="0">
        <a:spcBef>
          <a:spcPct val="0"/>
        </a:spcBef>
        <a:spcAft>
          <a:spcPct val="0"/>
        </a:spcAft>
        <a:defRPr sz="8800" kern="12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2pPr>
      <a:lvl3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3pPr>
      <a:lvl4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4pPr>
      <a:lvl5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5pPr>
      <a:lvl6pPr marL="4572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6pPr>
      <a:lvl7pPr marL="9144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7pPr>
      <a:lvl8pPr marL="13716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8pPr>
      <a:lvl9pPr marL="18288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9pPr>
    </p:titleStyle>
    <p:bodyStyle>
      <a:lvl1pPr marL="722313" indent="-682625" algn="l" rtl="0" eaLnBrk="0" fontAlgn="base" hangingPunct="0">
        <a:spcBef>
          <a:spcPts val="1500"/>
        </a:spcBef>
        <a:spcAft>
          <a:spcPct val="0"/>
        </a:spcAft>
        <a:buClr>
          <a:srgbClr val="000000"/>
        </a:buClr>
        <a:buSzPct val="100000"/>
        <a:buFont typeface="Times New Roman" panose="02020603050405020304" pitchFamily="18" charset="0"/>
        <a:buChar char="•"/>
        <a:defRPr sz="6400" kern="1200">
          <a:solidFill>
            <a:schemeClr val="tx1"/>
          </a:solidFill>
          <a:latin typeface="+mn-lt"/>
          <a:ea typeface="+mn-ea"/>
          <a:cs typeface="+mn-cs"/>
          <a:sym typeface="Times New Roman" panose="02020603050405020304" pitchFamily="18" charset="0"/>
        </a:defRPr>
      </a:lvl1pPr>
      <a:lvl2pPr marL="862013" indent="-568325" algn="l" rtl="0" eaLnBrk="0" fontAlgn="base" hangingPunct="0">
        <a:spcBef>
          <a:spcPts val="1300"/>
        </a:spcBef>
        <a:spcAft>
          <a:spcPct val="0"/>
        </a:spcAft>
        <a:buClr>
          <a:srgbClr val="000000"/>
        </a:buClr>
        <a:buSzPct val="100000"/>
        <a:buFont typeface="Times New Roman" panose="02020603050405020304" pitchFamily="18" charset="0"/>
        <a:buChar char="–"/>
        <a:defRPr sz="5600" kern="1200">
          <a:solidFill>
            <a:schemeClr val="tx1"/>
          </a:solidFill>
          <a:latin typeface="+mn-lt"/>
          <a:ea typeface="+mn-ea"/>
          <a:cs typeface="+mn-cs"/>
          <a:sym typeface="Times New Roman" panose="02020603050405020304" pitchFamily="18" charset="0"/>
        </a:defRPr>
      </a:lvl2pPr>
      <a:lvl3pPr marL="1204913" indent="-454025" algn="l" rtl="0" eaLnBrk="0" fontAlgn="base" hangingPunct="0">
        <a:spcBef>
          <a:spcPts val="1100"/>
        </a:spcBef>
        <a:spcAft>
          <a:spcPct val="0"/>
        </a:spcAft>
        <a:buClr>
          <a:srgbClr val="000000"/>
        </a:buClr>
        <a:buSzPct val="100000"/>
        <a:buFont typeface="Times New Roman" panose="02020603050405020304" pitchFamily="18" charset="0"/>
        <a:buChar char="•"/>
        <a:defRPr sz="4800" kern="1200">
          <a:solidFill>
            <a:schemeClr val="tx1"/>
          </a:solidFill>
          <a:latin typeface="+mn-lt"/>
          <a:ea typeface="+mn-ea"/>
          <a:cs typeface="+mn-cs"/>
          <a:sym typeface="Times New Roman" panose="02020603050405020304" pitchFamily="18" charset="0"/>
        </a:defRPr>
      </a:lvl3pPr>
      <a:lvl4pPr marL="16621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4pPr>
      <a:lvl5pPr marL="21193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7EFFE6C5-6CFD-EF17-0A94-34293BDB3E5F}"/>
              </a:ext>
            </a:extLst>
          </p:cNvPr>
          <p:cNvSpPr>
            <a:spLocks noGrp="1" noChangeArrowheads="1"/>
          </p:cNvSpPr>
          <p:nvPr>
            <p:ph type="title"/>
          </p:nvPr>
        </p:nvSpPr>
        <p:spPr bwMode="auto">
          <a:xfrm>
            <a:off x="1739900" y="203200"/>
            <a:ext cx="209169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1" name="Rectangle 2">
            <a:extLst>
              <a:ext uri="{FF2B5EF4-FFF2-40B4-BE49-F238E27FC236}">
                <a16:creationId xmlns:a16="http://schemas.microsoft.com/office/drawing/2014/main" id="{2AF9FEEB-B928-092F-5828-F4121206D7D4}"/>
              </a:ext>
            </a:extLst>
          </p:cNvPr>
          <p:cNvSpPr>
            <a:spLocks noGrp="1" noChangeArrowheads="1"/>
          </p:cNvSpPr>
          <p:nvPr>
            <p:ph type="body" idx="1"/>
          </p:nvPr>
        </p:nvSpPr>
        <p:spPr bwMode="auto">
          <a:xfrm>
            <a:off x="1739900" y="3911600"/>
            <a:ext cx="20916900" cy="980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F66AFB30-ED76-0FB6-087B-BA90F45444A5}"/>
              </a:ext>
            </a:extLst>
          </p:cNvPr>
          <p:cNvSpPr>
            <a:spLocks noGrp="1" noChangeArrowheads="1"/>
          </p:cNvSpPr>
          <p:nvPr>
            <p:ph type="body" idx="1"/>
          </p:nvPr>
        </p:nvSpPr>
        <p:spPr bwMode="auto">
          <a:xfrm>
            <a:off x="1739900" y="1778000"/>
            <a:ext cx="20916900" cy="1014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B2E9DA64-4223-732D-A5BE-3A92AA7C5C8C}"/>
              </a:ext>
            </a:extLst>
          </p:cNvPr>
          <p:cNvSpPr>
            <a:spLocks noGrp="1" noChangeArrowheads="1"/>
          </p:cNvSpPr>
          <p:nvPr>
            <p:ph type="title"/>
          </p:nvPr>
        </p:nvSpPr>
        <p:spPr bwMode="auto">
          <a:xfrm>
            <a:off x="2489200" y="342900"/>
            <a:ext cx="1940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D1CE9256-F36B-6EE0-A41D-FEA6019BD083}"/>
              </a:ext>
            </a:extLst>
          </p:cNvPr>
          <p:cNvSpPr>
            <a:spLocks noGrp="1" noChangeArrowheads="1"/>
          </p:cNvSpPr>
          <p:nvPr>
            <p:ph type="title"/>
          </p:nvPr>
        </p:nvSpPr>
        <p:spPr bwMode="auto">
          <a:xfrm>
            <a:off x="1739900" y="4178300"/>
            <a:ext cx="209169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8E549AB0-6EB6-FD06-4D28-944EDECB126C}"/>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64EECC4B-DD68-7E09-8EA0-861F36DA5F5B}"/>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6372571D-653D-DB00-89E7-F574EEC0741B}"/>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9219" name="Rectangle 2">
            <a:extLst>
              <a:ext uri="{FF2B5EF4-FFF2-40B4-BE49-F238E27FC236}">
                <a16:creationId xmlns:a16="http://schemas.microsoft.com/office/drawing/2014/main" id="{A98CBB0B-E529-9CF7-4947-6EF7F0B2C81B}"/>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einkandpaper.com/unit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7D8F2D-6F2B-F67F-A285-E24140FDDEA3}"/>
              </a:ext>
            </a:extLst>
          </p:cNvPr>
          <p:cNvSpPr>
            <a:spLocks/>
          </p:cNvSpPr>
          <p:nvPr/>
        </p:nvSpPr>
        <p:spPr bwMode="auto">
          <a:xfrm>
            <a:off x="6300788" y="5318125"/>
            <a:ext cx="11784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Connecting to Design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UNITY</a:t>
            </a:r>
          </a:p>
        </p:txBody>
      </p:sp>
      <p:grpSp>
        <p:nvGrpSpPr>
          <p:cNvPr id="3" name="Group 1">
            <a:extLst>
              <a:ext uri="{FF2B5EF4-FFF2-40B4-BE49-F238E27FC236}">
                <a16:creationId xmlns:a16="http://schemas.microsoft.com/office/drawing/2014/main" id="{959A5BDC-BB10-3FC1-120B-BC9F6D2D49C4}"/>
              </a:ext>
            </a:extLst>
          </p:cNvPr>
          <p:cNvGrpSpPr>
            <a:grpSpLocks/>
          </p:cNvGrpSpPr>
          <p:nvPr/>
        </p:nvGrpSpPr>
        <p:grpSpPr bwMode="auto">
          <a:xfrm>
            <a:off x="1701800" y="1311275"/>
            <a:ext cx="20962938" cy="10804525"/>
            <a:chOff x="0" y="0"/>
            <a:chExt cx="13205" cy="7736"/>
          </a:xfrm>
        </p:grpSpPr>
        <p:sp>
          <p:nvSpPr>
            <p:cNvPr id="4" name="Freeform 2">
              <a:extLst>
                <a:ext uri="{FF2B5EF4-FFF2-40B4-BE49-F238E27FC236}">
                  <a16:creationId xmlns:a16="http://schemas.microsoft.com/office/drawing/2014/main" id="{E6496350-DC05-D790-60BD-D2FDAE8501A0}"/>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3">
              <a:extLst>
                <a:ext uri="{FF2B5EF4-FFF2-40B4-BE49-F238E27FC236}">
                  <a16:creationId xmlns:a16="http://schemas.microsoft.com/office/drawing/2014/main" id="{75AD42AD-8571-DA0C-7744-AFBBF4B01E29}"/>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9155811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12D2C-FB5D-39C0-E286-638E8AE2AEA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7E91941-20B2-920A-1554-80648893681E}"/>
              </a:ext>
            </a:extLst>
          </p:cNvPr>
          <p:cNvSpPr>
            <a:spLocks/>
          </p:cNvSpPr>
          <p:nvPr/>
        </p:nvSpPr>
        <p:spPr bwMode="auto">
          <a:xfrm>
            <a:off x="1984375" y="2971800"/>
            <a:ext cx="5562600" cy="7696200"/>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endParaRPr lang="en-US" altLang="en-US" sz="3600">
              <a:solidFill>
                <a:srgbClr val="000000"/>
              </a:solidFill>
              <a:latin typeface="Century Gothic" panose="020B0502020202020204" pitchFamily="34" charset="0"/>
            </a:endParaRPr>
          </a:p>
          <a:p>
            <a:pPr algn="l">
              <a:buFontTx/>
              <a:buChar char="•"/>
            </a:pPr>
            <a:r>
              <a:rPr lang="en-US" altLang="en-US" sz="3600">
                <a:solidFill>
                  <a:srgbClr val="000000"/>
                </a:solidFill>
                <a:latin typeface="Century Gothic" panose="020B0502020202020204" pitchFamily="34" charset="0"/>
              </a:rPr>
              <a:t>Differences introduced into the design</a:t>
            </a:r>
          </a:p>
          <a:p>
            <a:pPr algn="l">
              <a:buFontTx/>
              <a:buChar char="•"/>
            </a:pPr>
            <a:r>
              <a:rPr lang="en-US" altLang="en-US" sz="3600">
                <a:solidFill>
                  <a:srgbClr val="000000"/>
                </a:solidFill>
                <a:latin typeface="Century Gothic" panose="020B0502020202020204" pitchFamily="34" charset="0"/>
              </a:rPr>
              <a:t>Diversifying elements (shape, value, texture, color, size, direction)</a:t>
            </a:r>
          </a:p>
          <a:p>
            <a:pPr algn="l"/>
            <a:endParaRPr lang="en-US" altLang="en-US" sz="3600" b="1">
              <a:solidFill>
                <a:srgbClr val="000000"/>
              </a:solidFill>
              <a:latin typeface="Century Gothic" panose="020B0502020202020204" pitchFamily="34" charset="0"/>
            </a:endParaRPr>
          </a:p>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Interest and energy</a:t>
            </a:r>
          </a:p>
          <a:p>
            <a:pPr algn="l">
              <a:buFontTx/>
              <a:buChar char="•"/>
            </a:pPr>
            <a:r>
              <a:rPr lang="en-US" altLang="en-US" sz="3600">
                <a:solidFill>
                  <a:srgbClr val="000000"/>
                </a:solidFill>
                <a:latin typeface="Century Gothic" panose="020B0502020202020204" pitchFamily="34" charset="0"/>
              </a:rPr>
              <a:t>Prevents monotony</a:t>
            </a:r>
          </a:p>
          <a:p>
            <a:pPr algn="l">
              <a:buFontTx/>
              <a:buChar char="•"/>
            </a:pPr>
            <a:r>
              <a:rPr lang="en-US" altLang="en-US" sz="3600">
                <a:solidFill>
                  <a:srgbClr val="000000"/>
                </a:solidFill>
                <a:latin typeface="Century Gothic" panose="020B0502020202020204" pitchFamily="34" charset="0"/>
              </a:rPr>
              <a:t>Helps emphasize key areas</a:t>
            </a: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2">
            <a:extLst>
              <a:ext uri="{FF2B5EF4-FFF2-40B4-BE49-F238E27FC236}">
                <a16:creationId xmlns:a16="http://schemas.microsoft.com/office/drawing/2014/main" id="{14B565FE-0AD8-4AA6-3394-E155D2EAB731}"/>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4" name="Rectangle 1">
            <a:extLst>
              <a:ext uri="{FF2B5EF4-FFF2-40B4-BE49-F238E27FC236}">
                <a16:creationId xmlns:a16="http://schemas.microsoft.com/office/drawing/2014/main" id="{78717E5B-40BC-489B-CA65-774DD6CF89A2}"/>
              </a:ext>
            </a:extLst>
          </p:cNvPr>
          <p:cNvSpPr>
            <a:spLocks noChangeArrowheads="1"/>
          </p:cNvSpPr>
          <p:nvPr/>
        </p:nvSpPr>
        <p:spPr bwMode="auto">
          <a:xfrm>
            <a:off x="758825" y="182563"/>
            <a:ext cx="2009775"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variety</a:t>
            </a:r>
          </a:p>
        </p:txBody>
      </p:sp>
      <p:pic>
        <p:nvPicPr>
          <p:cNvPr id="5" name="Picture 4" descr="A group of bicycles in different directions&#10;&#10;AI-generated content may be incorrect.">
            <a:extLst>
              <a:ext uri="{FF2B5EF4-FFF2-40B4-BE49-F238E27FC236}">
                <a16:creationId xmlns:a16="http://schemas.microsoft.com/office/drawing/2014/main" id="{FF1E98B9-20C7-E802-59CF-0793172F0C0E}"/>
              </a:ext>
            </a:extLst>
          </p:cNvPr>
          <p:cNvPicPr>
            <a:picLocks noChangeAspect="1"/>
          </p:cNvPicPr>
          <p:nvPr/>
        </p:nvPicPr>
        <p:blipFill>
          <a:blip r:embed="rId3"/>
          <a:stretch>
            <a:fillRect/>
          </a:stretch>
        </p:blipFill>
        <p:spPr>
          <a:xfrm>
            <a:off x="9528175" y="2971800"/>
            <a:ext cx="12611100" cy="8815388"/>
          </a:xfrm>
          <a:prstGeom prst="rect">
            <a:avLst/>
          </a:prstGeom>
          <a:ln>
            <a:solidFill>
              <a:schemeClr val="bg2">
                <a:lumMod val="50000"/>
              </a:schemeClr>
            </a:solidFill>
          </a:ln>
        </p:spPr>
      </p:pic>
    </p:spTree>
    <p:extLst>
      <p:ext uri="{BB962C8B-B14F-4D97-AF65-F5344CB8AC3E}">
        <p14:creationId xmlns:p14="http://schemas.microsoft.com/office/powerpoint/2010/main" val="3013787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1504F-16C8-1635-8FC7-DB1716CB9A3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DD53CFF-C617-035F-3A4E-A31A6B07DF1A}"/>
              </a:ext>
            </a:extLst>
          </p:cNvPr>
          <p:cNvSpPr>
            <a:spLocks/>
          </p:cNvSpPr>
          <p:nvPr/>
        </p:nvSpPr>
        <p:spPr bwMode="auto">
          <a:xfrm>
            <a:off x="1984375" y="2971800"/>
            <a:ext cx="6540500" cy="5410200"/>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p>
          <a:p>
            <a:pPr algn="l">
              <a:buFontTx/>
              <a:buChar char="•"/>
            </a:pPr>
            <a:r>
              <a:rPr lang="en-US" altLang="en-US" sz="3600">
                <a:solidFill>
                  <a:srgbClr val="000000"/>
                </a:solidFill>
                <a:latin typeface="Century Gothic" panose="020B0502020202020204" pitchFamily="34" charset="0"/>
              </a:rPr>
              <a:t>Too little variety</a:t>
            </a:r>
          </a:p>
          <a:p>
            <a:pPr algn="l">
              <a:buFontTx/>
              <a:buChar char="•"/>
            </a:pPr>
            <a:r>
              <a:rPr lang="en-US" altLang="en-US" sz="3600">
                <a:solidFill>
                  <a:srgbClr val="000000"/>
                </a:solidFill>
                <a:latin typeface="Century Gothic" panose="020B0502020202020204" pitchFamily="34" charset="0"/>
              </a:rPr>
              <a:t>Repetition dominates with minimal change</a:t>
            </a:r>
          </a:p>
          <a:p>
            <a:pPr algn="l"/>
            <a:endParaRPr lang="en-US" altLang="en-US" sz="3600" b="1">
              <a:solidFill>
                <a:srgbClr val="000000"/>
              </a:solidFill>
              <a:latin typeface="Century Gothic" panose="020B0502020202020204" pitchFamily="34" charset="0"/>
            </a:endParaRPr>
          </a:p>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Monotonous</a:t>
            </a:r>
          </a:p>
          <a:p>
            <a:pPr algn="l">
              <a:buFontTx/>
              <a:buChar char="•"/>
            </a:pPr>
            <a:r>
              <a:rPr lang="en-US" altLang="en-US" sz="3600">
                <a:solidFill>
                  <a:srgbClr val="000000"/>
                </a:solidFill>
                <a:latin typeface="Century Gothic" panose="020B0502020202020204" pitchFamily="34" charset="0"/>
              </a:rPr>
              <a:t>Static</a:t>
            </a:r>
          </a:p>
          <a:p>
            <a:pPr algn="l">
              <a:buFontTx/>
              <a:buChar char="•"/>
            </a:pPr>
            <a:r>
              <a:rPr lang="en-US" altLang="en-US" sz="3600">
                <a:solidFill>
                  <a:srgbClr val="000000"/>
                </a:solidFill>
                <a:latin typeface="Century Gothic" panose="020B0502020202020204" pitchFamily="34" charset="0"/>
              </a:rPr>
              <a:t>Uninteresting / predictable</a:t>
            </a: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2">
            <a:extLst>
              <a:ext uri="{FF2B5EF4-FFF2-40B4-BE49-F238E27FC236}">
                <a16:creationId xmlns:a16="http://schemas.microsoft.com/office/drawing/2014/main" id="{24EFD8C1-75AE-88D1-CB36-8EDB4D14EBA2}"/>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4" name="Rectangle 1">
            <a:extLst>
              <a:ext uri="{FF2B5EF4-FFF2-40B4-BE49-F238E27FC236}">
                <a16:creationId xmlns:a16="http://schemas.microsoft.com/office/drawing/2014/main" id="{60BA4795-EE4A-16D6-D635-569B2D540E70}"/>
              </a:ext>
            </a:extLst>
          </p:cNvPr>
          <p:cNvSpPr>
            <a:spLocks noChangeArrowheads="1"/>
          </p:cNvSpPr>
          <p:nvPr/>
        </p:nvSpPr>
        <p:spPr bwMode="auto">
          <a:xfrm>
            <a:off x="758825" y="182563"/>
            <a:ext cx="441801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excessive unity</a:t>
            </a:r>
          </a:p>
        </p:txBody>
      </p:sp>
      <p:pic>
        <p:nvPicPr>
          <p:cNvPr id="5" name="Picture 4" descr="A group of bicycles in rows&#10;&#10;AI-generated content may be incorrect.">
            <a:extLst>
              <a:ext uri="{FF2B5EF4-FFF2-40B4-BE49-F238E27FC236}">
                <a16:creationId xmlns:a16="http://schemas.microsoft.com/office/drawing/2014/main" id="{DE895184-78DD-EBC7-0C11-4F90B757F280}"/>
              </a:ext>
            </a:extLst>
          </p:cNvPr>
          <p:cNvPicPr>
            <a:picLocks noChangeAspect="1"/>
          </p:cNvPicPr>
          <p:nvPr/>
        </p:nvPicPr>
        <p:blipFill>
          <a:blip r:embed="rId3"/>
          <a:stretch>
            <a:fillRect/>
          </a:stretch>
        </p:blipFill>
        <p:spPr>
          <a:xfrm>
            <a:off x="9528175" y="2971800"/>
            <a:ext cx="12611100" cy="8815388"/>
          </a:xfrm>
          <a:prstGeom prst="rect">
            <a:avLst/>
          </a:prstGeom>
          <a:ln>
            <a:solidFill>
              <a:schemeClr val="bg2">
                <a:lumMod val="50000"/>
              </a:schemeClr>
            </a:solidFill>
          </a:ln>
        </p:spPr>
      </p:pic>
    </p:spTree>
    <p:extLst>
      <p:ext uri="{BB962C8B-B14F-4D97-AF65-F5344CB8AC3E}">
        <p14:creationId xmlns:p14="http://schemas.microsoft.com/office/powerpoint/2010/main" val="22142156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52495-C196-B667-66DE-17F79A0ADB0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1D8D144-BED5-A810-87C8-313A1B48D44D}"/>
              </a:ext>
            </a:extLst>
          </p:cNvPr>
          <p:cNvSpPr>
            <a:spLocks/>
          </p:cNvSpPr>
          <p:nvPr/>
        </p:nvSpPr>
        <p:spPr bwMode="auto">
          <a:xfrm>
            <a:off x="1984375" y="2971800"/>
            <a:ext cx="6616700" cy="5943600"/>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p>
          <a:p>
            <a:pPr algn="l">
              <a:buFontTx/>
              <a:buChar char="•"/>
            </a:pPr>
            <a:r>
              <a:rPr lang="en-US" altLang="en-US" sz="3600">
                <a:solidFill>
                  <a:srgbClr val="000000"/>
                </a:solidFill>
                <a:latin typeface="Century Gothic" panose="020B0502020202020204" pitchFamily="34" charset="0"/>
              </a:rPr>
              <a:t>Too many competing differences</a:t>
            </a:r>
          </a:p>
          <a:p>
            <a:pPr algn="l">
              <a:buFontTx/>
              <a:buChar char="•"/>
            </a:pPr>
            <a:r>
              <a:rPr lang="en-US" altLang="en-US" sz="3600">
                <a:solidFill>
                  <a:srgbClr val="000000"/>
                </a:solidFill>
                <a:latin typeface="Century Gothic" panose="020B0502020202020204" pitchFamily="34" charset="0"/>
              </a:rPr>
              <a:t>No consistent visual language</a:t>
            </a:r>
          </a:p>
          <a:p>
            <a:pPr algn="l"/>
            <a:endParaRPr lang="en-US" altLang="en-US" sz="3600">
              <a:solidFill>
                <a:srgbClr val="000000"/>
              </a:solidFill>
              <a:latin typeface="Century Gothic" panose="020B0502020202020204" pitchFamily="34" charset="0"/>
            </a:endParaRPr>
          </a:p>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Chaos</a:t>
            </a:r>
          </a:p>
          <a:p>
            <a:pPr algn="l">
              <a:buFontTx/>
              <a:buChar char="•"/>
            </a:pPr>
            <a:r>
              <a:rPr lang="en-US" altLang="en-US" sz="3600">
                <a:solidFill>
                  <a:srgbClr val="000000"/>
                </a:solidFill>
                <a:latin typeface="Century Gothic" panose="020B0502020202020204" pitchFamily="34" charset="0"/>
              </a:rPr>
              <a:t>Dissonance</a:t>
            </a:r>
          </a:p>
          <a:p>
            <a:pPr algn="l">
              <a:buFontTx/>
              <a:buChar char="•"/>
            </a:pPr>
            <a:r>
              <a:rPr lang="en-US" altLang="en-US" sz="3600">
                <a:solidFill>
                  <a:srgbClr val="000000"/>
                </a:solidFill>
                <a:latin typeface="Century Gothic" panose="020B0502020202020204" pitchFamily="34" charset="0"/>
              </a:rPr>
              <a:t>Difficulty knowing where to look</a:t>
            </a:r>
          </a:p>
        </p:txBody>
      </p:sp>
      <p:sp>
        <p:nvSpPr>
          <p:cNvPr id="3" name="Rectangle 2">
            <a:extLst>
              <a:ext uri="{FF2B5EF4-FFF2-40B4-BE49-F238E27FC236}">
                <a16:creationId xmlns:a16="http://schemas.microsoft.com/office/drawing/2014/main" id="{84574EA7-D9EC-FA8C-9A6A-F2C73633E97E}"/>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4" name="Rectangle 1">
            <a:extLst>
              <a:ext uri="{FF2B5EF4-FFF2-40B4-BE49-F238E27FC236}">
                <a16:creationId xmlns:a16="http://schemas.microsoft.com/office/drawing/2014/main" id="{6AB823EF-2FDE-F0CE-51EF-4660AD9455BF}"/>
              </a:ext>
            </a:extLst>
          </p:cNvPr>
          <p:cNvSpPr>
            <a:spLocks noChangeArrowheads="1"/>
          </p:cNvSpPr>
          <p:nvPr/>
        </p:nvSpPr>
        <p:spPr bwMode="auto">
          <a:xfrm>
            <a:off x="758825" y="182563"/>
            <a:ext cx="5018088"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excessive variety</a:t>
            </a:r>
          </a:p>
        </p:txBody>
      </p:sp>
      <p:pic>
        <p:nvPicPr>
          <p:cNvPr id="5" name="Picture 4" descr="A black and white image of a bicycle and a star&#10;&#10;AI-generated content may be incorrect.">
            <a:extLst>
              <a:ext uri="{FF2B5EF4-FFF2-40B4-BE49-F238E27FC236}">
                <a16:creationId xmlns:a16="http://schemas.microsoft.com/office/drawing/2014/main" id="{95FF6266-2630-4317-FFE4-0B91B063E518}"/>
              </a:ext>
            </a:extLst>
          </p:cNvPr>
          <p:cNvPicPr>
            <a:picLocks noChangeAspect="1"/>
          </p:cNvPicPr>
          <p:nvPr/>
        </p:nvPicPr>
        <p:blipFill>
          <a:blip r:embed="rId3"/>
          <a:stretch>
            <a:fillRect/>
          </a:stretch>
        </p:blipFill>
        <p:spPr>
          <a:xfrm>
            <a:off x="9528175" y="2971800"/>
            <a:ext cx="12611100" cy="8815388"/>
          </a:xfrm>
          <a:prstGeom prst="rect">
            <a:avLst/>
          </a:prstGeom>
          <a:ln>
            <a:solidFill>
              <a:schemeClr val="bg2">
                <a:lumMod val="50000"/>
              </a:schemeClr>
            </a:solidFill>
          </a:ln>
        </p:spPr>
      </p:pic>
    </p:spTree>
    <p:extLst>
      <p:ext uri="{BB962C8B-B14F-4D97-AF65-F5344CB8AC3E}">
        <p14:creationId xmlns:p14="http://schemas.microsoft.com/office/powerpoint/2010/main" val="2826407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C3604-82BB-9C95-7687-81F2E491475A}"/>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950BDCEB-4E1C-2119-6792-9B85E6F963DC}"/>
              </a:ext>
            </a:extLst>
          </p:cNvPr>
          <p:cNvGrpSpPr>
            <a:grpSpLocks/>
          </p:cNvGrpSpPr>
          <p:nvPr/>
        </p:nvGrpSpPr>
        <p:grpSpPr bwMode="auto">
          <a:xfrm>
            <a:off x="1701800" y="1371600"/>
            <a:ext cx="20962938" cy="10515600"/>
            <a:chOff x="0" y="0"/>
            <a:chExt cx="13205" cy="7736"/>
          </a:xfrm>
        </p:grpSpPr>
        <p:sp>
          <p:nvSpPr>
            <p:cNvPr id="4" name="Freeform 2">
              <a:extLst>
                <a:ext uri="{FF2B5EF4-FFF2-40B4-BE49-F238E27FC236}">
                  <a16:creationId xmlns:a16="http://schemas.microsoft.com/office/drawing/2014/main" id="{F8587927-39BD-1F26-139F-F106E4991F8E}"/>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3">
              <a:extLst>
                <a:ext uri="{FF2B5EF4-FFF2-40B4-BE49-F238E27FC236}">
                  <a16:creationId xmlns:a16="http://schemas.microsoft.com/office/drawing/2014/main" id="{939A19B1-C4AD-8CE3-C610-7726302D4151}"/>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
        <p:nvSpPr>
          <p:cNvPr id="6" name="Rectangle 5">
            <a:extLst>
              <a:ext uri="{FF2B5EF4-FFF2-40B4-BE49-F238E27FC236}">
                <a16:creationId xmlns:a16="http://schemas.microsoft.com/office/drawing/2014/main" id="{A4011744-9E27-51E7-BD41-6C5CBF4A9B9A}"/>
              </a:ext>
            </a:extLst>
          </p:cNvPr>
          <p:cNvSpPr>
            <a:spLocks/>
          </p:cNvSpPr>
          <p:nvPr/>
        </p:nvSpPr>
        <p:spPr bwMode="auto">
          <a:xfrm>
            <a:off x="4089136" y="2514600"/>
            <a:ext cx="1625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just" eaLnBrk="1" hangingPunct="1"/>
            <a:r>
              <a:rPr lang="en-US" altLang="en-US" sz="4000" b="1" dirty="0">
                <a:solidFill>
                  <a:srgbClr val="0E7F80"/>
                </a:solidFill>
                <a:latin typeface="Century Gothic" panose="020B0502020202020204" pitchFamily="34" charset="0"/>
                <a:cs typeface="Arial" panose="020B0604020202020204" pitchFamily="34" charset="0"/>
                <a:sym typeface="Arial" panose="020B0604020202020204" pitchFamily="34" charset="0"/>
              </a:rPr>
              <a:t>MAKING THE CONNECTION</a:t>
            </a:r>
          </a:p>
          <a:p>
            <a:pPr algn="just" eaLnBrk="1" hangingPunct="1"/>
            <a:endParaRPr lang="en-US" altLang="en-US" sz="1000" b="1" dirty="0">
              <a:solidFill>
                <a:srgbClr val="0E7F80"/>
              </a:solidFill>
              <a:latin typeface="Century Gothic" panose="020B0502020202020204" pitchFamily="34" charset="0"/>
              <a:cs typeface="Arial" panose="020B0604020202020204" pitchFamily="34" charset="0"/>
              <a:sym typeface="Arial" panose="020B0604020202020204" pitchFamily="34" charset="0"/>
            </a:endParaRPr>
          </a:p>
          <a:p>
            <a:pPr algn="just" eaLnBrk="1" hangingPunct="1"/>
            <a:endParaRPr lang="en-US" altLang="en-US" sz="1000" dirty="0">
              <a:latin typeface="Arial" panose="020B0604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now have an understanding of how the element </a:t>
            </a:r>
            <a:r>
              <a:rPr lang="en-US" altLang="en-US" sz="3600" i="1"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line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feels and what it can communicate; now take it a step further, strengthen your comprehension by applying this knowledge to your area of design! </a:t>
            </a: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r>
              <a:rPr lang="en-US" altLang="en-US" sz="3800" b="1" dirty="0">
                <a:solidFill>
                  <a:srgbClr val="0E7F80"/>
                </a:solidFill>
                <a:latin typeface="Century Gothic" panose="020B0502020202020204" pitchFamily="34" charset="0"/>
                <a:cs typeface="Arial" panose="020B0604020202020204" pitchFamily="34" charset="0"/>
                <a:sym typeface="Arial" panose="020B0604020202020204" pitchFamily="34" charset="0"/>
              </a:rPr>
              <a:t>COMMENTARY ON DESIGN</a:t>
            </a:r>
          </a:p>
          <a:p>
            <a:pPr algn="just" eaLnBrk="1" hangingPunct="1"/>
            <a:endParaRPr lang="en-US" altLang="en-US" sz="2000" dirty="0">
              <a:latin typeface="Century Gothic" panose="020B0502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Visit </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hlinkClick r:id="rId3">
                  <a:extLst>
                    <a:ext uri="{A12FA001-AC4F-418D-AE19-62706E023703}">
                      <ahyp:hlinkClr xmlns:ahyp="http://schemas.microsoft.com/office/drawing/2018/hyperlinkcolor" val="tx"/>
                    </a:ext>
                  </a:extLst>
                </a:hlinkClick>
              </a:rPr>
              <a:t>Commentary on Design</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rPr>
              <a:t> </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for inspiration. </a:t>
            </a: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will discover how designers in the real world are employing the elements and principles of design in a variety of design fields!</a:t>
            </a:r>
          </a:p>
        </p:txBody>
      </p:sp>
    </p:spTree>
    <p:extLst>
      <p:ext uri="{BB962C8B-B14F-4D97-AF65-F5344CB8AC3E}">
        <p14:creationId xmlns:p14="http://schemas.microsoft.com/office/powerpoint/2010/main" val="15864249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C4E97-E33D-36E6-6A72-5AEF0DBB79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4E8866-7F33-13B7-3812-8AEF8A457279}"/>
              </a:ext>
            </a:extLst>
          </p:cNvPr>
          <p:cNvSpPr>
            <a:spLocks/>
          </p:cNvSpPr>
          <p:nvPr/>
        </p:nvSpPr>
        <p:spPr bwMode="auto">
          <a:xfrm>
            <a:off x="8956675" y="3325813"/>
            <a:ext cx="65452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principle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UNITY</a:t>
            </a:r>
          </a:p>
        </p:txBody>
      </p:sp>
      <p:sp>
        <p:nvSpPr>
          <p:cNvPr id="3" name="Rectangle 2">
            <a:extLst>
              <a:ext uri="{FF2B5EF4-FFF2-40B4-BE49-F238E27FC236}">
                <a16:creationId xmlns:a16="http://schemas.microsoft.com/office/drawing/2014/main" id="{599D665B-715D-AE34-C8BF-E16EDA8555AE}"/>
              </a:ext>
            </a:extLst>
          </p:cNvPr>
          <p:cNvSpPr>
            <a:spLocks/>
          </p:cNvSpPr>
          <p:nvPr/>
        </p:nvSpPr>
        <p:spPr bwMode="auto">
          <a:xfrm>
            <a:off x="3314700" y="4986338"/>
            <a:ext cx="177546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150000"/>
              </a:lnSpc>
            </a:pPr>
            <a:r>
              <a:rPr lang="en-US" altLang="en-US" sz="3600" b="1">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Unity</a:t>
            </a: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is the aesthetic arrangement of elements; </a:t>
            </a: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the elements look as if they belong together. </a:t>
            </a: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An important aspect of visual unity is that you see the design as a </a:t>
            </a:r>
            <a:r>
              <a:rPr lang="en-US" altLang="en-US" sz="3600" i="1">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whole</a:t>
            </a: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a:t>
            </a: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before you notice the individual elements.</a:t>
            </a:r>
          </a:p>
          <a:p>
            <a:pPr eaLnBrk="1" hangingPunct="1">
              <a:lnSpc>
                <a:spcPct val="150000"/>
              </a:lnSpc>
            </a:pPr>
            <a:endParaRPr lang="en-US" altLang="en-US" sz="14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A unified design can have a pleasing interaction and therefore </a:t>
            </a: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be considered </a:t>
            </a:r>
            <a:r>
              <a:rPr lang="en-US" altLang="en-US" sz="3600" b="1">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harmonious</a:t>
            </a: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or an unpleasing interaction creating </a:t>
            </a:r>
            <a:r>
              <a:rPr lang="en-US" altLang="en-US" sz="3600" b="1">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dissonance</a:t>
            </a: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a:t>
            </a:r>
          </a:p>
        </p:txBody>
      </p:sp>
      <p:grpSp>
        <p:nvGrpSpPr>
          <p:cNvPr id="4" name="Group 1">
            <a:extLst>
              <a:ext uri="{FF2B5EF4-FFF2-40B4-BE49-F238E27FC236}">
                <a16:creationId xmlns:a16="http://schemas.microsoft.com/office/drawing/2014/main" id="{5876166B-36BD-7201-BB90-C54FECAD4735}"/>
              </a:ext>
            </a:extLst>
          </p:cNvPr>
          <p:cNvGrpSpPr>
            <a:grpSpLocks/>
          </p:cNvGrpSpPr>
          <p:nvPr/>
        </p:nvGrpSpPr>
        <p:grpSpPr bwMode="auto">
          <a:xfrm>
            <a:off x="1701800" y="1311275"/>
            <a:ext cx="20962938" cy="10804525"/>
            <a:chOff x="0" y="0"/>
            <a:chExt cx="13205" cy="7736"/>
          </a:xfrm>
        </p:grpSpPr>
        <p:sp>
          <p:nvSpPr>
            <p:cNvPr id="5" name="Freeform 2">
              <a:extLst>
                <a:ext uri="{FF2B5EF4-FFF2-40B4-BE49-F238E27FC236}">
                  <a16:creationId xmlns:a16="http://schemas.microsoft.com/office/drawing/2014/main" id="{80D8A0F8-EFD1-696D-7870-3BE54E1B957A}"/>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6" name="Freeform 3">
              <a:extLst>
                <a:ext uri="{FF2B5EF4-FFF2-40B4-BE49-F238E27FC236}">
                  <a16:creationId xmlns:a16="http://schemas.microsoft.com/office/drawing/2014/main" id="{B5E0E477-F0BD-A349-7AFA-425C87B5CE21}"/>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8158788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1205A-0AB6-7191-A38A-DAB4A3A018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2D0E029-F11C-C8DE-E05E-234D452F72D3}"/>
              </a:ext>
            </a:extLst>
          </p:cNvPr>
          <p:cNvSpPr>
            <a:spLocks/>
          </p:cNvSpPr>
          <p:nvPr/>
        </p:nvSpPr>
        <p:spPr bwMode="auto">
          <a:xfrm>
            <a:off x="6704013" y="3937000"/>
            <a:ext cx="109997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unity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THE GESTALT THEORY</a:t>
            </a:r>
          </a:p>
        </p:txBody>
      </p:sp>
      <p:sp>
        <p:nvSpPr>
          <p:cNvPr id="3" name="Rectangle 2">
            <a:extLst>
              <a:ext uri="{FF2B5EF4-FFF2-40B4-BE49-F238E27FC236}">
                <a16:creationId xmlns:a16="http://schemas.microsoft.com/office/drawing/2014/main" id="{4DB95770-C147-7710-9982-B3A853EE2BB3}"/>
              </a:ext>
            </a:extLst>
          </p:cNvPr>
          <p:cNvSpPr>
            <a:spLocks/>
          </p:cNvSpPr>
          <p:nvPr/>
        </p:nvSpPr>
        <p:spPr bwMode="auto">
          <a:xfrm>
            <a:off x="5156200" y="5365750"/>
            <a:ext cx="152527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The </a:t>
            </a:r>
            <a:r>
              <a:rPr lang="en-US" altLang="en-US" sz="3600" b="1">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Gestalt Theory</a:t>
            </a:r>
            <a:r>
              <a:rPr lang="en-US" altLang="en-US" sz="3600">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a:t>
            </a: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states that objects are first perceived as a unified whole before they are perceived as individual units. </a:t>
            </a:r>
          </a:p>
        </p:txBody>
      </p:sp>
      <p:grpSp>
        <p:nvGrpSpPr>
          <p:cNvPr id="4" name="Group 1">
            <a:extLst>
              <a:ext uri="{FF2B5EF4-FFF2-40B4-BE49-F238E27FC236}">
                <a16:creationId xmlns:a16="http://schemas.microsoft.com/office/drawing/2014/main" id="{280B9D24-6745-A5A8-5414-F312EE962650}"/>
              </a:ext>
            </a:extLst>
          </p:cNvPr>
          <p:cNvGrpSpPr>
            <a:grpSpLocks/>
          </p:cNvGrpSpPr>
          <p:nvPr/>
        </p:nvGrpSpPr>
        <p:grpSpPr bwMode="auto">
          <a:xfrm>
            <a:off x="1701800" y="1311275"/>
            <a:ext cx="20962938" cy="10804525"/>
            <a:chOff x="0" y="0"/>
            <a:chExt cx="13205" cy="7736"/>
          </a:xfrm>
        </p:grpSpPr>
        <p:sp>
          <p:nvSpPr>
            <p:cNvPr id="5" name="Freeform 2">
              <a:extLst>
                <a:ext uri="{FF2B5EF4-FFF2-40B4-BE49-F238E27FC236}">
                  <a16:creationId xmlns:a16="http://schemas.microsoft.com/office/drawing/2014/main" id="{F8240783-E910-CFFB-6B82-729CA6507E09}"/>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6" name="Freeform 3">
              <a:extLst>
                <a:ext uri="{FF2B5EF4-FFF2-40B4-BE49-F238E27FC236}">
                  <a16:creationId xmlns:a16="http://schemas.microsoft.com/office/drawing/2014/main" id="{4BDD1645-036B-98F0-118D-1FBDA55553ED}"/>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3666541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58B9D-693C-97BE-149D-AEA82E83739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69B5D4-98E3-B2D5-25DB-7A97495649EE}"/>
              </a:ext>
            </a:extLst>
          </p:cNvPr>
          <p:cNvSpPr>
            <a:spLocks/>
          </p:cNvSpPr>
          <p:nvPr/>
        </p:nvSpPr>
        <p:spPr bwMode="auto">
          <a:xfrm>
            <a:off x="8763000" y="2971800"/>
            <a:ext cx="6840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5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THE GESTALT THEORY</a:t>
            </a:r>
          </a:p>
        </p:txBody>
      </p:sp>
      <p:sp>
        <p:nvSpPr>
          <p:cNvPr id="3" name="Rectangle 2">
            <a:extLst>
              <a:ext uri="{FF2B5EF4-FFF2-40B4-BE49-F238E27FC236}">
                <a16:creationId xmlns:a16="http://schemas.microsoft.com/office/drawing/2014/main" id="{39778020-DBB4-9724-AFC4-CEAFFA4C4A18}"/>
              </a:ext>
            </a:extLst>
          </p:cNvPr>
          <p:cNvSpPr>
            <a:spLocks/>
          </p:cNvSpPr>
          <p:nvPr/>
        </p:nvSpPr>
        <p:spPr bwMode="auto">
          <a:xfrm>
            <a:off x="10745788" y="4800600"/>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closure</a:t>
            </a:r>
          </a:p>
        </p:txBody>
      </p:sp>
      <p:sp>
        <p:nvSpPr>
          <p:cNvPr id="4" name="Rectangle 3">
            <a:extLst>
              <a:ext uri="{FF2B5EF4-FFF2-40B4-BE49-F238E27FC236}">
                <a16:creationId xmlns:a16="http://schemas.microsoft.com/office/drawing/2014/main" id="{C961EF29-635A-9D4F-5578-A56EE0BBA2A6}"/>
              </a:ext>
            </a:extLst>
          </p:cNvPr>
          <p:cNvSpPr>
            <a:spLocks/>
          </p:cNvSpPr>
          <p:nvPr/>
        </p:nvSpPr>
        <p:spPr bwMode="auto">
          <a:xfrm>
            <a:off x="9815513" y="6350000"/>
            <a:ext cx="47545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continuation</a:t>
            </a:r>
          </a:p>
        </p:txBody>
      </p:sp>
      <p:sp>
        <p:nvSpPr>
          <p:cNvPr id="5" name="Rectangle 4">
            <a:extLst>
              <a:ext uri="{FF2B5EF4-FFF2-40B4-BE49-F238E27FC236}">
                <a16:creationId xmlns:a16="http://schemas.microsoft.com/office/drawing/2014/main" id="{2D725171-4147-14F3-49E4-0A4CD0B6970F}"/>
              </a:ext>
            </a:extLst>
          </p:cNvPr>
          <p:cNvSpPr>
            <a:spLocks/>
          </p:cNvSpPr>
          <p:nvPr/>
        </p:nvSpPr>
        <p:spPr bwMode="auto">
          <a:xfrm>
            <a:off x="10353675" y="7886700"/>
            <a:ext cx="37004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repetition</a:t>
            </a:r>
          </a:p>
        </p:txBody>
      </p:sp>
      <p:sp>
        <p:nvSpPr>
          <p:cNvPr id="6" name="Rectangle 5">
            <a:extLst>
              <a:ext uri="{FF2B5EF4-FFF2-40B4-BE49-F238E27FC236}">
                <a16:creationId xmlns:a16="http://schemas.microsoft.com/office/drawing/2014/main" id="{014AF3D1-5962-0C70-2475-6730B5D2F8B2}"/>
              </a:ext>
            </a:extLst>
          </p:cNvPr>
          <p:cNvSpPr>
            <a:spLocks/>
          </p:cNvSpPr>
          <p:nvPr/>
        </p:nvSpPr>
        <p:spPr bwMode="auto">
          <a:xfrm>
            <a:off x="10456863" y="9423400"/>
            <a:ext cx="3498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proximity</a:t>
            </a:r>
          </a:p>
        </p:txBody>
      </p:sp>
      <p:grpSp>
        <p:nvGrpSpPr>
          <p:cNvPr id="7" name="Group 1">
            <a:extLst>
              <a:ext uri="{FF2B5EF4-FFF2-40B4-BE49-F238E27FC236}">
                <a16:creationId xmlns:a16="http://schemas.microsoft.com/office/drawing/2014/main" id="{F9FE0D33-EEDD-02A5-10DD-FD08AF40A8F2}"/>
              </a:ext>
            </a:extLst>
          </p:cNvPr>
          <p:cNvGrpSpPr>
            <a:grpSpLocks/>
          </p:cNvGrpSpPr>
          <p:nvPr/>
        </p:nvGrpSpPr>
        <p:grpSpPr bwMode="auto">
          <a:xfrm>
            <a:off x="1701800" y="1311275"/>
            <a:ext cx="20962938" cy="10804525"/>
            <a:chOff x="0" y="0"/>
            <a:chExt cx="13205" cy="7736"/>
          </a:xfrm>
        </p:grpSpPr>
        <p:sp>
          <p:nvSpPr>
            <p:cNvPr id="8" name="Freeform 2">
              <a:extLst>
                <a:ext uri="{FF2B5EF4-FFF2-40B4-BE49-F238E27FC236}">
                  <a16:creationId xmlns:a16="http://schemas.microsoft.com/office/drawing/2014/main" id="{4CEF0C95-B0D6-FE08-CB5D-400D0DBD28DB}"/>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9" name="Freeform 3">
              <a:extLst>
                <a:ext uri="{FF2B5EF4-FFF2-40B4-BE49-F238E27FC236}">
                  <a16:creationId xmlns:a16="http://schemas.microsoft.com/office/drawing/2014/main" id="{8199BD66-5F55-CF38-EBC0-06A880706B58}"/>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7454375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5FDC4-1C0B-09AA-CA78-47272D46F3A4}"/>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33A06CD-96EA-774A-ADDC-22A1241E05D6}"/>
              </a:ext>
            </a:extLst>
          </p:cNvPr>
          <p:cNvSpPr>
            <a:spLocks/>
          </p:cNvSpPr>
          <p:nvPr/>
        </p:nvSpPr>
        <p:spPr bwMode="auto">
          <a:xfrm>
            <a:off x="1984375" y="2259013"/>
            <a:ext cx="9113838" cy="2322512"/>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p>
          <a:p>
            <a:pPr algn="l">
              <a:buFontTx/>
              <a:buChar char="•"/>
            </a:pPr>
            <a:r>
              <a:rPr lang="en-US" altLang="en-US" sz="3600">
                <a:solidFill>
                  <a:srgbClr val="000000"/>
                </a:solidFill>
                <a:latin typeface="Century Gothic" panose="020B0502020202020204" pitchFamily="34" charset="0"/>
              </a:rPr>
              <a:t>Separate objects placed so the brain forms an additional shape</a:t>
            </a:r>
          </a:p>
          <a:p>
            <a:pPr algn="l">
              <a:buFontTx/>
              <a:buChar char="•"/>
            </a:pPr>
            <a:r>
              <a:rPr lang="en-US" altLang="en-US" sz="3600">
                <a:solidFill>
                  <a:srgbClr val="000000"/>
                </a:solidFill>
                <a:latin typeface="Century Gothic" panose="020B0502020202020204" pitchFamily="34" charset="0"/>
              </a:rPr>
              <a:t>The mind “connects the dots”</a:t>
            </a:r>
          </a:p>
        </p:txBody>
      </p:sp>
      <p:sp>
        <p:nvSpPr>
          <p:cNvPr id="3" name="Rectangle 3">
            <a:extLst>
              <a:ext uri="{FF2B5EF4-FFF2-40B4-BE49-F238E27FC236}">
                <a16:creationId xmlns:a16="http://schemas.microsoft.com/office/drawing/2014/main" id="{00B8649D-21FE-0375-1D5D-11F3108EE6C7}"/>
              </a:ext>
            </a:extLst>
          </p:cNvPr>
          <p:cNvSpPr>
            <a:spLocks/>
          </p:cNvSpPr>
          <p:nvPr/>
        </p:nvSpPr>
        <p:spPr bwMode="auto">
          <a:xfrm>
            <a:off x="13331825" y="2259013"/>
            <a:ext cx="11406188" cy="2917825"/>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Strong organization (hidden structure)</a:t>
            </a:r>
          </a:p>
          <a:p>
            <a:pPr algn="l">
              <a:buFontTx/>
              <a:buChar char="•"/>
            </a:pPr>
            <a:r>
              <a:rPr lang="en-US" altLang="en-US" sz="3600">
                <a:solidFill>
                  <a:srgbClr val="000000"/>
                </a:solidFill>
                <a:latin typeface="Century Gothic" panose="020B0502020202020204" pitchFamily="34" charset="0"/>
              </a:rPr>
              <a:t>Can feel stable if the implied shape is stable (triangle)</a:t>
            </a:r>
          </a:p>
          <a:p>
            <a:pPr algn="l">
              <a:buFontTx/>
              <a:buChar char="•"/>
            </a:pPr>
            <a:r>
              <a:rPr lang="en-US" altLang="en-US" sz="3600">
                <a:solidFill>
                  <a:srgbClr val="000000"/>
                </a:solidFill>
                <a:latin typeface="Century Gothic" panose="020B0502020202020204" pitchFamily="34" charset="0"/>
              </a:rPr>
              <a:t>Unity created through implied shape</a:t>
            </a:r>
          </a:p>
        </p:txBody>
      </p:sp>
      <p:sp>
        <p:nvSpPr>
          <p:cNvPr id="4" name="Rectangle 3">
            <a:extLst>
              <a:ext uri="{FF2B5EF4-FFF2-40B4-BE49-F238E27FC236}">
                <a16:creationId xmlns:a16="http://schemas.microsoft.com/office/drawing/2014/main" id="{D5E4F0AC-6A2B-8E8D-B383-54A6369FAB10}"/>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13D137D3-DB07-2B59-B59B-D30ECB99F67C}"/>
              </a:ext>
            </a:extLst>
          </p:cNvPr>
          <p:cNvSpPr>
            <a:spLocks noChangeArrowheads="1"/>
          </p:cNvSpPr>
          <p:nvPr/>
        </p:nvSpPr>
        <p:spPr bwMode="auto">
          <a:xfrm>
            <a:off x="758825" y="182563"/>
            <a:ext cx="3759200"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internal view</a:t>
            </a:r>
          </a:p>
        </p:txBody>
      </p:sp>
      <p:pic>
        <p:nvPicPr>
          <p:cNvPr id="6" name="Picture 5" descr="A black dots in a triangle&#10;&#10;AI-generated content may be incorrect.">
            <a:extLst>
              <a:ext uri="{FF2B5EF4-FFF2-40B4-BE49-F238E27FC236}">
                <a16:creationId xmlns:a16="http://schemas.microsoft.com/office/drawing/2014/main" id="{E03945AD-3AAC-47D2-156D-078A9D7EF777}"/>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drawing of trees in a field&#10;&#10;AI-generated content may be incorrect.">
            <a:extLst>
              <a:ext uri="{FF2B5EF4-FFF2-40B4-BE49-F238E27FC236}">
                <a16:creationId xmlns:a16="http://schemas.microsoft.com/office/drawing/2014/main" id="{A0C4C831-8BF3-051A-1B8F-44E7671B477D}"/>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14883830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6887B-774B-2CEF-BF72-CEA467D25C4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B17ACE6-5A1B-E30E-A7F3-C7596CCD4F9D}"/>
              </a:ext>
            </a:extLst>
          </p:cNvPr>
          <p:cNvSpPr>
            <a:spLocks/>
          </p:cNvSpPr>
          <p:nvPr/>
        </p:nvSpPr>
        <p:spPr bwMode="auto">
          <a:xfrm>
            <a:off x="1984375" y="2209800"/>
            <a:ext cx="9053513" cy="2844800"/>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dirty="0">
                <a:solidFill>
                  <a:srgbClr val="000000"/>
                </a:solidFill>
                <a:latin typeface="Century Gothic" panose="020B0502020202020204" pitchFamily="34" charset="0"/>
              </a:rPr>
              <a:t>FORM</a:t>
            </a:r>
          </a:p>
          <a:p>
            <a:pPr algn="l">
              <a:buFontTx/>
              <a:buChar char="•"/>
            </a:pPr>
            <a:r>
              <a:rPr lang="en-US" altLang="en-US" sz="3600" dirty="0">
                <a:solidFill>
                  <a:srgbClr val="000000"/>
                </a:solidFill>
                <a:latin typeface="Century Gothic" panose="020B0502020202020204" pitchFamily="34" charset="0"/>
              </a:rPr>
              <a:t>A line/edge/direction continues from one object to another</a:t>
            </a:r>
          </a:p>
          <a:p>
            <a:pPr algn="l">
              <a:buFontTx/>
              <a:buChar char="•"/>
            </a:pPr>
            <a:r>
              <a:rPr lang="en-US" altLang="en-US" sz="3600" dirty="0">
                <a:solidFill>
                  <a:srgbClr val="000000"/>
                </a:solidFill>
                <a:latin typeface="Century Gothic" panose="020B0502020202020204" pitchFamily="34" charset="0"/>
              </a:rPr>
              <a:t>Creates a visual path</a:t>
            </a:r>
          </a:p>
          <a:p>
            <a:pPr algn="l">
              <a:buFontTx/>
              <a:buChar char="•"/>
            </a:pPr>
            <a:r>
              <a:rPr lang="en-US" altLang="en-US" sz="3600" dirty="0">
                <a:solidFill>
                  <a:srgbClr val="000000"/>
                </a:solidFill>
                <a:latin typeface="Century Gothic" panose="020B0502020202020204" pitchFamily="34" charset="0"/>
              </a:rPr>
              <a:t>Leads the eye through the composition</a:t>
            </a:r>
          </a:p>
        </p:txBody>
      </p:sp>
      <p:sp>
        <p:nvSpPr>
          <p:cNvPr id="3" name="Rectangle 3">
            <a:extLst>
              <a:ext uri="{FF2B5EF4-FFF2-40B4-BE49-F238E27FC236}">
                <a16:creationId xmlns:a16="http://schemas.microsoft.com/office/drawing/2014/main" id="{B64D9CB9-0A6E-18EE-275A-A3AAB45F8F3F}"/>
              </a:ext>
            </a:extLst>
          </p:cNvPr>
          <p:cNvSpPr>
            <a:spLocks/>
          </p:cNvSpPr>
          <p:nvPr/>
        </p:nvSpPr>
        <p:spPr bwMode="auto">
          <a:xfrm>
            <a:off x="13331825" y="2259013"/>
            <a:ext cx="11328400" cy="2844800"/>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dirty="0">
                <a:solidFill>
                  <a:srgbClr val="000000"/>
                </a:solidFill>
                <a:latin typeface="Century Gothic" panose="020B0502020202020204" pitchFamily="34" charset="0"/>
              </a:rPr>
              <a:t>CONTENT</a:t>
            </a:r>
          </a:p>
          <a:p>
            <a:pPr algn="l">
              <a:buFontTx/>
              <a:buChar char="•"/>
            </a:pPr>
            <a:r>
              <a:rPr lang="en-US" altLang="en-US" sz="3600" dirty="0">
                <a:solidFill>
                  <a:srgbClr val="000000"/>
                </a:solidFill>
                <a:latin typeface="Century Gothic" panose="020B0502020202020204" pitchFamily="34" charset="0"/>
              </a:rPr>
              <a:t>Flow and connectedness</a:t>
            </a:r>
          </a:p>
          <a:p>
            <a:pPr algn="l">
              <a:buFontTx/>
              <a:buChar char="•"/>
            </a:pPr>
            <a:r>
              <a:rPr lang="en-US" altLang="en-US" sz="3600" dirty="0">
                <a:solidFill>
                  <a:srgbClr val="000000"/>
                </a:solidFill>
                <a:latin typeface="Century Gothic" panose="020B0502020202020204" pitchFamily="34" charset="0"/>
              </a:rPr>
              <a:t>Cluster/group is perceived before individual units</a:t>
            </a:r>
          </a:p>
          <a:p>
            <a:pPr algn="l">
              <a:buFontTx/>
              <a:buChar char="•"/>
            </a:pPr>
            <a:r>
              <a:rPr lang="en-US" altLang="en-US" sz="3600" dirty="0">
                <a:solidFill>
                  <a:srgbClr val="000000"/>
                </a:solidFill>
                <a:latin typeface="Century Gothic" panose="020B0502020202020204" pitchFamily="34" charset="0"/>
              </a:rPr>
              <a:t>Smooth visual navigation</a:t>
            </a:r>
          </a:p>
        </p:txBody>
      </p:sp>
      <p:sp>
        <p:nvSpPr>
          <p:cNvPr id="4" name="Rectangle 3">
            <a:extLst>
              <a:ext uri="{FF2B5EF4-FFF2-40B4-BE49-F238E27FC236}">
                <a16:creationId xmlns:a16="http://schemas.microsoft.com/office/drawing/2014/main" id="{AB09F18F-88DC-3063-103E-A82FC5E043B6}"/>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A29123F0-57BD-13D2-57F8-EB8DD5B55AC5}"/>
              </a:ext>
            </a:extLst>
          </p:cNvPr>
          <p:cNvSpPr>
            <a:spLocks noChangeArrowheads="1"/>
          </p:cNvSpPr>
          <p:nvPr/>
        </p:nvSpPr>
        <p:spPr bwMode="auto">
          <a:xfrm>
            <a:off x="758825" y="182563"/>
            <a:ext cx="3784600"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continuation</a:t>
            </a:r>
          </a:p>
        </p:txBody>
      </p:sp>
      <p:pic>
        <p:nvPicPr>
          <p:cNvPr id="6" name="Picture 5" descr="A black and white symbol&#10;&#10;AI-generated content may be incorrect.">
            <a:extLst>
              <a:ext uri="{FF2B5EF4-FFF2-40B4-BE49-F238E27FC236}">
                <a16:creationId xmlns:a16="http://schemas.microsoft.com/office/drawing/2014/main" id="{29EDE017-EDDF-6FD5-BF9B-190BCD543654}"/>
              </a:ext>
            </a:extLst>
          </p:cNvPr>
          <p:cNvPicPr>
            <a:picLocks noChangeAspect="1"/>
          </p:cNvPicPr>
          <p:nvPr/>
        </p:nvPicPr>
        <p:blipFill>
          <a:blip r:embed="rId3"/>
          <a:stretch>
            <a:fillRect/>
          </a:stretch>
        </p:blipFill>
        <p:spPr>
          <a:xfrm>
            <a:off x="1984375" y="5110163"/>
            <a:ext cx="9053513" cy="6326187"/>
          </a:xfrm>
          <a:prstGeom prst="rect">
            <a:avLst/>
          </a:prstGeom>
          <a:ln>
            <a:solidFill>
              <a:schemeClr val="bg2">
                <a:lumMod val="50000"/>
              </a:schemeClr>
            </a:solidFill>
          </a:ln>
        </p:spPr>
      </p:pic>
      <p:pic>
        <p:nvPicPr>
          <p:cNvPr id="7" name="Picture 6" descr="A green hills with trees&#10;&#10;AI-generated content may be incorrect.">
            <a:extLst>
              <a:ext uri="{FF2B5EF4-FFF2-40B4-BE49-F238E27FC236}">
                <a16:creationId xmlns:a16="http://schemas.microsoft.com/office/drawing/2014/main" id="{1D8D4464-D308-2922-2954-03EC899A33DA}"/>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42623382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C57E-3887-0645-1A69-65EBB5B65FD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B3FCFAC-771F-7F91-A39B-91572D637E61}"/>
              </a:ext>
            </a:extLst>
          </p:cNvPr>
          <p:cNvSpPr>
            <a:spLocks/>
          </p:cNvSpPr>
          <p:nvPr/>
        </p:nvSpPr>
        <p:spPr bwMode="auto">
          <a:xfrm>
            <a:off x="1984375" y="2259013"/>
            <a:ext cx="9975850" cy="2374900"/>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p>
          <a:p>
            <a:pPr algn="l">
              <a:buFontTx/>
              <a:buChar char="•"/>
            </a:pPr>
            <a:r>
              <a:rPr lang="en-US" altLang="en-US" sz="3600">
                <a:solidFill>
                  <a:srgbClr val="000000"/>
                </a:solidFill>
                <a:latin typeface="Century Gothic" panose="020B0502020202020204" pitchFamily="34" charset="0"/>
              </a:rPr>
              <a:t>Similar elements repeated (line, shape, value, texture, color)</a:t>
            </a:r>
          </a:p>
          <a:p>
            <a:pPr algn="l">
              <a:buFontTx/>
              <a:buChar char="•"/>
            </a:pPr>
            <a:r>
              <a:rPr lang="en-US" altLang="en-US" sz="3600">
                <a:solidFill>
                  <a:srgbClr val="000000"/>
                </a:solidFill>
                <a:latin typeface="Century Gothic" panose="020B0502020202020204" pitchFamily="34" charset="0"/>
              </a:rPr>
              <a:t>Repetition makes parts appear related</a:t>
            </a:r>
          </a:p>
        </p:txBody>
      </p:sp>
      <p:sp>
        <p:nvSpPr>
          <p:cNvPr id="3" name="Rectangle 3">
            <a:extLst>
              <a:ext uri="{FF2B5EF4-FFF2-40B4-BE49-F238E27FC236}">
                <a16:creationId xmlns:a16="http://schemas.microsoft.com/office/drawing/2014/main" id="{057CD8E1-FBAE-B0C2-FE8A-A6794B1ED45D}"/>
              </a:ext>
            </a:extLst>
          </p:cNvPr>
          <p:cNvSpPr>
            <a:spLocks/>
          </p:cNvSpPr>
          <p:nvPr/>
        </p:nvSpPr>
        <p:spPr bwMode="auto">
          <a:xfrm>
            <a:off x="13331825" y="2259013"/>
            <a:ext cx="9975850" cy="2374900"/>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Strong unity (elements ‘belong’)</a:t>
            </a:r>
          </a:p>
          <a:p>
            <a:pPr algn="l">
              <a:buFontTx/>
              <a:buChar char="•"/>
            </a:pPr>
            <a:r>
              <a:rPr lang="en-US" altLang="en-US" sz="3600">
                <a:solidFill>
                  <a:srgbClr val="000000"/>
                </a:solidFill>
                <a:latin typeface="Century Gothic" panose="020B0502020202020204" pitchFamily="34" charset="0"/>
              </a:rPr>
              <a:t>Clear identity/style</a:t>
            </a:r>
          </a:p>
          <a:p>
            <a:pPr algn="l">
              <a:buFontTx/>
              <a:buChar char="•"/>
            </a:pPr>
            <a:r>
              <a:rPr lang="en-US" altLang="en-US" sz="3600">
                <a:solidFill>
                  <a:srgbClr val="000000"/>
                </a:solidFill>
                <a:latin typeface="Century Gothic" panose="020B0502020202020204" pitchFamily="34" charset="0"/>
              </a:rPr>
              <a:t>Readable, organized composition</a:t>
            </a:r>
          </a:p>
        </p:txBody>
      </p:sp>
      <p:sp>
        <p:nvSpPr>
          <p:cNvPr id="4" name="Rectangle 3">
            <a:extLst>
              <a:ext uri="{FF2B5EF4-FFF2-40B4-BE49-F238E27FC236}">
                <a16:creationId xmlns:a16="http://schemas.microsoft.com/office/drawing/2014/main" id="{EC3FEC81-2D4A-D746-11E3-719C53D869E1}"/>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CBEF5096-EEDD-BEFF-3867-E218AA0CAC49}"/>
              </a:ext>
            </a:extLst>
          </p:cNvPr>
          <p:cNvSpPr>
            <a:spLocks noChangeArrowheads="1"/>
          </p:cNvSpPr>
          <p:nvPr/>
        </p:nvSpPr>
        <p:spPr bwMode="auto">
          <a:xfrm>
            <a:off x="758825" y="182563"/>
            <a:ext cx="2847975"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repetition</a:t>
            </a:r>
          </a:p>
        </p:txBody>
      </p:sp>
      <p:pic>
        <p:nvPicPr>
          <p:cNvPr id="6" name="Picture 5" descr="A group of triangles and circles&#10;&#10;AI-generated content may be incorrect.">
            <a:extLst>
              <a:ext uri="{FF2B5EF4-FFF2-40B4-BE49-F238E27FC236}">
                <a16:creationId xmlns:a16="http://schemas.microsoft.com/office/drawing/2014/main" id="{2D13E7C0-CAB1-4029-BC2F-843C3BA0B610}"/>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landscape with trees and flowers&#10;&#10;AI-generated content may be incorrect.">
            <a:extLst>
              <a:ext uri="{FF2B5EF4-FFF2-40B4-BE49-F238E27FC236}">
                <a16:creationId xmlns:a16="http://schemas.microsoft.com/office/drawing/2014/main" id="{2E3685B9-03F4-3F27-2EAB-06F11F4CC075}"/>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13475403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8170F-E995-BE03-6AD1-80424EEEEB1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09D5794-2966-2959-A8F3-B27F453196AF}"/>
              </a:ext>
            </a:extLst>
          </p:cNvPr>
          <p:cNvSpPr>
            <a:spLocks/>
          </p:cNvSpPr>
          <p:nvPr/>
        </p:nvSpPr>
        <p:spPr bwMode="auto">
          <a:xfrm>
            <a:off x="1984375" y="2259013"/>
            <a:ext cx="9053513" cy="2498725"/>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FORM</a:t>
            </a:r>
          </a:p>
          <a:p>
            <a:pPr algn="l">
              <a:buFontTx/>
              <a:buChar char="•"/>
            </a:pPr>
            <a:r>
              <a:rPr lang="en-US" altLang="en-US" sz="3600">
                <a:solidFill>
                  <a:srgbClr val="000000"/>
                </a:solidFill>
                <a:latin typeface="Century Gothic" panose="020B0502020202020204" pitchFamily="34" charset="0"/>
              </a:rPr>
              <a:t>Separate objects appear related because they’re close together by</a:t>
            </a:r>
          </a:p>
          <a:p>
            <a:pPr algn="l">
              <a:buFontTx/>
              <a:buChar char="•"/>
            </a:pPr>
            <a:r>
              <a:rPr lang="en-US" altLang="en-US" sz="3600">
                <a:solidFill>
                  <a:srgbClr val="000000"/>
                </a:solidFill>
                <a:latin typeface="Century Gothic" panose="020B0502020202020204" pitchFamily="34" charset="0"/>
              </a:rPr>
              <a:t>close-edge, touching, overlapping</a:t>
            </a:r>
          </a:p>
        </p:txBody>
      </p:sp>
      <p:sp>
        <p:nvSpPr>
          <p:cNvPr id="3" name="Rectangle 3">
            <a:extLst>
              <a:ext uri="{FF2B5EF4-FFF2-40B4-BE49-F238E27FC236}">
                <a16:creationId xmlns:a16="http://schemas.microsoft.com/office/drawing/2014/main" id="{6F46362D-7739-D6E9-9087-E75F7C1C3D58}"/>
              </a:ext>
            </a:extLst>
          </p:cNvPr>
          <p:cNvSpPr>
            <a:spLocks/>
          </p:cNvSpPr>
          <p:nvPr/>
        </p:nvSpPr>
        <p:spPr bwMode="auto">
          <a:xfrm>
            <a:off x="13331825" y="2259013"/>
            <a:ext cx="11653838" cy="2803525"/>
          </a:xfrm>
          <a:prstGeom prst="rect">
            <a:avLst/>
          </a:prstGeom>
          <a:noFill/>
          <a:ln>
            <a:noFill/>
          </a:ln>
        </p:spPr>
        <p:txBody>
          <a:bodyPr lIns="0" tIns="0" rIns="4572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a:r>
              <a:rPr lang="en-US" altLang="en-US" sz="3600" b="1">
                <a:solidFill>
                  <a:srgbClr val="000000"/>
                </a:solidFill>
                <a:latin typeface="Century Gothic" panose="020B0502020202020204" pitchFamily="34" charset="0"/>
              </a:rPr>
              <a:t>CONTENT</a:t>
            </a:r>
          </a:p>
          <a:p>
            <a:pPr algn="l">
              <a:buFontTx/>
              <a:buChar char="•"/>
            </a:pPr>
            <a:r>
              <a:rPr lang="en-US" altLang="en-US" sz="3600">
                <a:solidFill>
                  <a:srgbClr val="000000"/>
                </a:solidFill>
                <a:latin typeface="Century Gothic" panose="020B0502020202020204" pitchFamily="34" charset="0"/>
              </a:rPr>
              <a:t>Strong unity through clustering</a:t>
            </a:r>
          </a:p>
          <a:p>
            <a:pPr algn="l">
              <a:buFontTx/>
              <a:buChar char="•"/>
            </a:pPr>
            <a:r>
              <a:rPr lang="en-US" altLang="en-US" sz="3600">
                <a:solidFill>
                  <a:srgbClr val="000000"/>
                </a:solidFill>
                <a:latin typeface="Century Gothic" panose="020B0502020202020204" pitchFamily="34" charset="0"/>
              </a:rPr>
              <a:t>The brain reads ‘group’ first</a:t>
            </a:r>
          </a:p>
          <a:p>
            <a:pPr algn="l">
              <a:buFontTx/>
              <a:buChar char="•"/>
            </a:pPr>
            <a:r>
              <a:rPr lang="en-US" altLang="en-US" sz="3600">
                <a:solidFill>
                  <a:srgbClr val="000000"/>
                </a:solidFill>
                <a:latin typeface="Century Gothic" panose="020B0502020202020204" pitchFamily="34" charset="0"/>
              </a:rPr>
              <a:t>Eye explores parts after group is established</a:t>
            </a:r>
          </a:p>
          <a:p>
            <a:pPr algn="l" eaLnBrk="1" hangingPunct="1"/>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CF9C41B1-C84A-248F-04B7-28A8B17490AD}"/>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9C59CDC5-654D-7B1A-CE3F-7DFBAF0EDE99}"/>
              </a:ext>
            </a:extLst>
          </p:cNvPr>
          <p:cNvSpPr>
            <a:spLocks noChangeArrowheads="1"/>
          </p:cNvSpPr>
          <p:nvPr/>
        </p:nvSpPr>
        <p:spPr bwMode="auto">
          <a:xfrm>
            <a:off x="758825" y="182563"/>
            <a:ext cx="266541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proximity</a:t>
            </a:r>
          </a:p>
        </p:txBody>
      </p:sp>
      <p:pic>
        <p:nvPicPr>
          <p:cNvPr id="6" name="Picture 5" descr="A group of geometric shapes&#10;&#10;AI-generated content may be incorrect.">
            <a:extLst>
              <a:ext uri="{FF2B5EF4-FFF2-40B4-BE49-F238E27FC236}">
                <a16:creationId xmlns:a16="http://schemas.microsoft.com/office/drawing/2014/main" id="{C35BDCB8-72A1-22D7-8970-1926EA061C8C}"/>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drawing of trees with flowers&#10;&#10;AI-generated content may be incorrect.">
            <a:extLst>
              <a:ext uri="{FF2B5EF4-FFF2-40B4-BE49-F238E27FC236}">
                <a16:creationId xmlns:a16="http://schemas.microsoft.com/office/drawing/2014/main" id="{8BED5C8C-F50D-6D0C-980B-B2556DAD6E1C}"/>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271733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2F896-3075-62A6-6A8C-00E2913333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4419E1-C1BD-6F89-E974-AD4104328B70}"/>
              </a:ext>
            </a:extLst>
          </p:cNvPr>
          <p:cNvSpPr>
            <a:spLocks/>
          </p:cNvSpPr>
          <p:nvPr/>
        </p:nvSpPr>
        <p:spPr bwMode="auto">
          <a:xfrm>
            <a:off x="8974138" y="2819400"/>
            <a:ext cx="6457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5400">
                <a:solidFill>
                  <a:srgbClr val="21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UNITY WITH VARIETY</a:t>
            </a:r>
          </a:p>
        </p:txBody>
      </p:sp>
      <p:sp>
        <p:nvSpPr>
          <p:cNvPr id="3" name="Rectangle 2">
            <a:extLst>
              <a:ext uri="{FF2B5EF4-FFF2-40B4-BE49-F238E27FC236}">
                <a16:creationId xmlns:a16="http://schemas.microsoft.com/office/drawing/2014/main" id="{41DCC06F-47E7-E300-34CA-EB9327882799}"/>
              </a:ext>
            </a:extLst>
          </p:cNvPr>
          <p:cNvSpPr>
            <a:spLocks/>
          </p:cNvSpPr>
          <p:nvPr/>
        </p:nvSpPr>
        <p:spPr bwMode="auto">
          <a:xfrm>
            <a:off x="10809288" y="4800600"/>
            <a:ext cx="276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variety</a:t>
            </a:r>
          </a:p>
        </p:txBody>
      </p:sp>
      <p:sp>
        <p:nvSpPr>
          <p:cNvPr id="4" name="Rectangle 3">
            <a:extLst>
              <a:ext uri="{FF2B5EF4-FFF2-40B4-BE49-F238E27FC236}">
                <a16:creationId xmlns:a16="http://schemas.microsoft.com/office/drawing/2014/main" id="{D98AACD9-D7D7-F193-B8E7-F390A72D7DCA}"/>
              </a:ext>
            </a:extLst>
          </p:cNvPr>
          <p:cNvSpPr>
            <a:spLocks/>
          </p:cNvSpPr>
          <p:nvPr/>
        </p:nvSpPr>
        <p:spPr bwMode="auto">
          <a:xfrm>
            <a:off x="9466263" y="6350000"/>
            <a:ext cx="54530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excessive unity</a:t>
            </a:r>
          </a:p>
        </p:txBody>
      </p:sp>
      <p:sp>
        <p:nvSpPr>
          <p:cNvPr id="5" name="Rectangle 4">
            <a:extLst>
              <a:ext uri="{FF2B5EF4-FFF2-40B4-BE49-F238E27FC236}">
                <a16:creationId xmlns:a16="http://schemas.microsoft.com/office/drawing/2014/main" id="{D0BD557A-4717-EC65-19CF-6CCC1CB5050F}"/>
              </a:ext>
            </a:extLst>
          </p:cNvPr>
          <p:cNvSpPr>
            <a:spLocks/>
          </p:cNvSpPr>
          <p:nvPr/>
        </p:nvSpPr>
        <p:spPr bwMode="auto">
          <a:xfrm>
            <a:off x="9144000" y="7886700"/>
            <a:ext cx="6118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excessive variety</a:t>
            </a:r>
          </a:p>
        </p:txBody>
      </p:sp>
      <p:grpSp>
        <p:nvGrpSpPr>
          <p:cNvPr id="6" name="Group 1">
            <a:extLst>
              <a:ext uri="{FF2B5EF4-FFF2-40B4-BE49-F238E27FC236}">
                <a16:creationId xmlns:a16="http://schemas.microsoft.com/office/drawing/2014/main" id="{0A25EA24-2803-7BDE-9BD2-1315A8CAFBDB}"/>
              </a:ext>
            </a:extLst>
          </p:cNvPr>
          <p:cNvGrpSpPr>
            <a:grpSpLocks/>
          </p:cNvGrpSpPr>
          <p:nvPr/>
        </p:nvGrpSpPr>
        <p:grpSpPr bwMode="auto">
          <a:xfrm>
            <a:off x="1701800" y="1311275"/>
            <a:ext cx="20962938" cy="10804525"/>
            <a:chOff x="0" y="0"/>
            <a:chExt cx="13205" cy="7736"/>
          </a:xfrm>
        </p:grpSpPr>
        <p:sp>
          <p:nvSpPr>
            <p:cNvPr id="7" name="Freeform 2">
              <a:extLst>
                <a:ext uri="{FF2B5EF4-FFF2-40B4-BE49-F238E27FC236}">
                  <a16:creationId xmlns:a16="http://schemas.microsoft.com/office/drawing/2014/main" id="{056E6F1C-87EC-4503-FB72-771406643C3E}"/>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8" name="Freeform 3">
              <a:extLst>
                <a:ext uri="{FF2B5EF4-FFF2-40B4-BE49-F238E27FC236}">
                  <a16:creationId xmlns:a16="http://schemas.microsoft.com/office/drawing/2014/main" id="{97297AB8-6EE3-C542-A00D-213421A710B6}"/>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2002902680"/>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Subtitle">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hoto - Vertic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Vertic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Bullets &amp; Photo">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Title, Bullets &amp; Photo">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Lef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Lef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Righ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1_Title &amp; 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1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a:majorFont>
        <a:latin typeface="Times New Roman"/>
        <a:ea typeface="Songti SC Regular"/>
        <a:cs typeface="Songti SC Regular"/>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 2 Colum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2 Colum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lank">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Top">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Top">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 Center">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Center">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Horizont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Horizont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Horizont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Horizont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hoto - Vertic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Vertic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Pages>0</Pages>
  <Words>846</Words>
  <Characters>0</Characters>
  <Application>Microsoft Macintosh PowerPoint</Application>
  <PresentationFormat>Custom</PresentationFormat>
  <Lines>0</Lines>
  <Paragraphs>113</Paragraphs>
  <Slides>13</Slides>
  <Notes>9</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13</vt:i4>
      </vt:variant>
    </vt:vector>
  </HeadingPairs>
  <TitlesOfParts>
    <vt:vector size="33" baseType="lpstr">
      <vt:lpstr>Arial</vt:lpstr>
      <vt:lpstr>Calibri</vt:lpstr>
      <vt:lpstr>Century Gothic</vt:lpstr>
      <vt:lpstr>Gill Sans</vt:lpstr>
      <vt:lpstr>Times New Roman</vt:lpstr>
      <vt:lpstr>Title &amp; Subtitle</vt:lpstr>
      <vt:lpstr>Title &amp; Bullets - 2 Column</vt:lpstr>
      <vt:lpstr>Bullets</vt:lpstr>
      <vt:lpstr>Blank</vt:lpstr>
      <vt:lpstr>Title - Top</vt:lpstr>
      <vt:lpstr>Title - Center</vt:lpstr>
      <vt:lpstr>Photo - Horizontal</vt:lpstr>
      <vt:lpstr>Photo - Horizontal Reflection</vt:lpstr>
      <vt:lpstr>Photo - Vertical</vt:lpstr>
      <vt:lpstr>Photo - Vertical Reflection</vt:lpstr>
      <vt:lpstr>Title, Bullets &amp; Photo</vt:lpstr>
      <vt:lpstr>Title &amp; Bullets - Left</vt:lpstr>
      <vt:lpstr>Title &amp; Bullets - Right</vt:lpstr>
      <vt:lpstr>1_Title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e-Ink and Paper,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Design — UNITY</dc:title>
  <dc:subject/>
  <dc:creator>Tracy Goodman</dc:creator>
  <cp:keywords/>
  <dc:description>© 2026 Tracy Goodman. All rights reserved. Licensed for instructional use by the purchasing instructor/institution only. No public reposting or AI-training use. </dc:description>
  <cp:lastModifiedBy>Tracy Goodman</cp:lastModifiedBy>
  <cp:revision>40</cp:revision>
  <dcterms:modified xsi:type="dcterms:W3CDTF">2026-04-19T18:53:03Z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e-Ink and Paper, LLC</vt:lpwstr>
  </property>
  <property fmtid="{D5CDD505-2E9C-101B-9397-08002B2CF9AE}" pid="3" name="Copyright">
    <vt:lpwstr>© 2026 Tracy Goodman. All rights reserved. Licensed for instructional use by the purchasing instructor/institution only. No public reposting or AI-training use.</vt:lpwstr>
  </property>
</Properties>
</file>