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Lst>
  <p:notesMasterIdLst>
    <p:notesMasterId r:id="rId24"/>
  </p:notesMasterIdLst>
  <p:handoutMasterIdLst>
    <p:handoutMasterId r:id="rId25"/>
  </p:handoutMasterIdLst>
  <p:sldIdLst>
    <p:sldId id="287" r:id="rId16"/>
    <p:sldId id="288" r:id="rId17"/>
    <p:sldId id="289" r:id="rId18"/>
    <p:sldId id="290" r:id="rId19"/>
    <p:sldId id="291" r:id="rId20"/>
    <p:sldId id="292" r:id="rId21"/>
    <p:sldId id="293" r:id="rId22"/>
    <p:sldId id="294" r:id="rId23"/>
  </p:sldIdLst>
  <p:sldSz cx="24384000" cy="13716000"/>
  <p:notesSz cx="6858000" cy="9144000"/>
  <p:defaultTex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7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1"/>
    <p:restoredTop sz="65000"/>
  </p:normalViewPr>
  <p:slideViewPr>
    <p:cSldViewPr>
      <p:cViewPr varScale="1">
        <p:scale>
          <a:sx n="37" d="100"/>
          <a:sy n="37" d="100"/>
        </p:scale>
        <p:origin x="2144" y="24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A46156-94F6-134A-DF24-34A178945627}"/>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5C8D19E5-4A22-E971-7ABA-39BB6AC4DECC}"/>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29766E6-44AC-6E41-B49C-6A7467F0EE0A}" type="datetimeFigureOut">
              <a:rPr lang="en-US" altLang="en-US"/>
              <a:pPr>
                <a:defRPr/>
              </a:pPr>
              <a:t>4/19/26</a:t>
            </a:fld>
            <a:endParaRPr lang="en-US" altLang="en-US"/>
          </a:p>
        </p:txBody>
      </p:sp>
      <p:sp>
        <p:nvSpPr>
          <p:cNvPr id="4" name="Footer Placeholder 3">
            <a:extLst>
              <a:ext uri="{FF2B5EF4-FFF2-40B4-BE49-F238E27FC236}">
                <a16:creationId xmlns:a16="http://schemas.microsoft.com/office/drawing/2014/main" id="{8C80A481-290B-1581-7C61-EDEFD50F73DC}"/>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753F90EA-C4F6-64B7-4141-D722028A925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6285B2D-63C4-B94E-936A-815B17FB8C4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B7995E20-359B-0983-1BB5-6BA3FBCACD6D}"/>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Rectangle 2">
            <a:extLst>
              <a:ext uri="{FF2B5EF4-FFF2-40B4-BE49-F238E27FC236}">
                <a16:creationId xmlns:a16="http://schemas.microsoft.com/office/drawing/2014/main" id="{5E558CE6-2DF0-E3EF-87CA-8F70CB092458}"/>
              </a:ext>
            </a:extLst>
          </p:cNvPr>
          <p:cNvSpPr>
            <a:spLocks noGrp="1" noChangeArrowheads="1"/>
          </p:cNvSpPr>
          <p:nvPr>
            <p:ph type="body" sz="quarter" idx="1"/>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r>
              <a:rPr lang="en-US" b="1" dirty="0"/>
              <a:t>Goal:</a:t>
            </a:r>
            <a:r>
              <a:rPr lang="en-US" dirty="0"/>
              <a:t> Set expectations: slides support teaching; textbook carries depth.</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Commentary on Design:</a:t>
            </a:r>
            <a:r>
              <a:rPr lang="en-US" dirty="0"/>
              <a:t> Follow the link to explore real-world examples of these concepts in graphic design, fashion design, industrial design, interior design, media arts and animation, game art and design, and film and video.</a:t>
            </a:r>
          </a:p>
          <a:p>
            <a:endParaRPr lang="en-US" dirty="0"/>
          </a:p>
          <a:p>
            <a:endParaRPr lang="en-US" dirty="0"/>
          </a:p>
        </p:txBody>
      </p:sp>
    </p:spTree>
    <p:extLst>
      <p:ext uri="{BB962C8B-B14F-4D97-AF65-F5344CB8AC3E}">
        <p14:creationId xmlns:p14="http://schemas.microsoft.com/office/powerpoint/2010/main" val="28796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Even textures feel organized. “Hard” can feel clinical; “soft” and it can feel sleek.</a:t>
            </a:r>
          </a:p>
          <a:p>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 </a:t>
            </a:r>
            <a:r>
              <a:rPr lang="en-US" altLang="en-US" dirty="0"/>
              <a:t>What feels more “human”, even/soft or even/hard? Why?</a:t>
            </a:r>
            <a:br>
              <a:rPr lang="en-US" altLang="en-US" dirty="0">
                <a:latin typeface="Gill Sans" panose="020B0502020104020203" pitchFamily="34" charset="-79"/>
              </a:rPr>
            </a:br>
            <a:r>
              <a:rPr lang="en-US" altLang="en-US" b="1" dirty="0">
                <a:latin typeface="Gill Sans" panose="020B0502020104020203" pitchFamily="34" charset="-79"/>
              </a:rPr>
              <a:t>Ask: </a:t>
            </a:r>
            <a:r>
              <a:rPr lang="en-US" altLang="en-US" dirty="0">
                <a:latin typeface="Gill Sans" panose="020B0502020104020203" pitchFamily="34" charset="-79"/>
              </a:rPr>
              <a:t>Where do you see even/hard (tiles, grids) vs even/soft (silk, gradients)?</a:t>
            </a:r>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What brands lean into sterile/clean on purpose?</a:t>
            </a:r>
            <a:br>
              <a:rPr lang="en-US" altLang="en-US" dirty="0">
                <a:latin typeface="Gill Sans" panose="020B0502020104020203" pitchFamily="34" charset="-79"/>
              </a:rPr>
            </a:br>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255948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Unevenness reads as organic or chaotic; hardness changes it to danger.</a:t>
            </a:r>
          </a:p>
          <a:p>
            <a:r>
              <a:rPr lang="en-US" altLang="en-US" dirty="0">
                <a:latin typeface="Gill Sans" panose="020B0502020104020203" pitchFamily="34" charset="-79"/>
              </a:rPr>
              <a:t>Uneven textures feel more natural and alive, but if they’re sharp/hard, they can feel hostile.</a:t>
            </a:r>
          </a:p>
          <a:p>
            <a:br>
              <a:rPr lang="en-US" altLang="en-US" dirty="0">
                <a:latin typeface="Gill Sans" panose="020B0502020104020203" pitchFamily="34" charset="-79"/>
              </a:rPr>
            </a:br>
            <a:r>
              <a:rPr lang="en-US" altLang="en-US" b="1" dirty="0">
                <a:latin typeface="Gill Sans" panose="020B0502020104020203" pitchFamily="34" charset="-79"/>
              </a:rPr>
              <a:t>Ask: </a:t>
            </a:r>
            <a:r>
              <a:rPr lang="en-US" altLang="en-US" dirty="0">
                <a:latin typeface="Gill Sans" panose="020B0502020104020203" pitchFamily="34" charset="-79"/>
              </a:rPr>
              <a:t>Which would you want to touch?’</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 </a:t>
            </a:r>
            <a:r>
              <a:rPr lang="en-US" altLang="en-US" dirty="0"/>
              <a:t>How does irregularity change your emotional response?</a:t>
            </a:r>
            <a:br>
              <a:rPr lang="en-US" altLang="en-US" dirty="0">
                <a:latin typeface="Gill Sans" panose="020B0502020104020203" pitchFamily="34" charset="-79"/>
              </a:rPr>
            </a:br>
            <a:r>
              <a:rPr lang="en-US" altLang="en-US" b="1" dirty="0">
                <a:latin typeface="Gill Sans" panose="020B0502020104020203" pitchFamily="34" charset="-79"/>
              </a:rPr>
              <a:t>Ask: </a:t>
            </a:r>
            <a:r>
              <a:rPr lang="en-US" altLang="en-US" dirty="0">
                <a:latin typeface="Gill Sans" panose="020B0502020104020203" pitchFamily="34" charset="-79"/>
              </a:rPr>
              <a:t>Where do you see uneven/hard used intentionally?</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26929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Even when it’s just an image, we “feel” textures because of experience and association.</a:t>
            </a:r>
          </a:p>
          <a:p>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 </a:t>
            </a:r>
            <a:r>
              <a:rPr lang="en-US" altLang="en-US" dirty="0"/>
              <a:t>Which texture feels most inviting, and which feels least?</a:t>
            </a:r>
            <a:br>
              <a:rPr lang="en-US" altLang="en-US" dirty="0">
                <a:latin typeface="Gill Sans" panose="020B0502020104020203" pitchFamily="34" charset="-79"/>
              </a:rPr>
            </a:br>
            <a:r>
              <a:rPr lang="en-US" altLang="en-US" b="1" dirty="0">
                <a:latin typeface="Gill Sans" panose="020B0502020104020203" pitchFamily="34" charset="-79"/>
              </a:rPr>
              <a:t>Ask: </a:t>
            </a:r>
            <a:r>
              <a:rPr lang="en-US" altLang="en-US" dirty="0">
                <a:latin typeface="Gill Sans" panose="020B0502020104020203" pitchFamily="34" charset="-79"/>
              </a:rPr>
              <a:t>How could changing one texture change the story of the scene?</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105401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latin typeface="Gill Sans" panose="020B0502020104020203" pitchFamily="34" charset="-79"/>
              </a:rPr>
              <a:t>Pattern is repetition you can count or predict. Texture is the surface quality, predictable or random.</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dirty="0">
              <a:latin typeface="Gill Sans" panose="020B0502020104020203" pitchFamily="34" charset="-79"/>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dirty="0">
                <a:latin typeface="Gill Sans" panose="020B0502020104020203" pitchFamily="34" charset="-79"/>
              </a:rPr>
              <a:t>Identity one patterned area and one purely textural area.</a:t>
            </a:r>
          </a:p>
          <a:p>
            <a:pPr marL="0" marR="0" lvl="0" indent="0" algn="l" defTabSz="914400" rtl="0" eaLnBrk="0" fontAlgn="base" latinLnBrk="0" hangingPunct="0">
              <a:lnSpc>
                <a:spcPct val="100000"/>
              </a:lnSpc>
              <a:spcBef>
                <a:spcPct val="0"/>
              </a:spcBef>
              <a:spcAft>
                <a:spcPct val="0"/>
              </a:spcAft>
              <a:buClrTx/>
              <a:buSzTx/>
              <a:buFontTx/>
              <a:buNone/>
              <a:tabLst/>
              <a:defRPr/>
            </a:pPr>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In your field, when does pattern become distracting instead of helpful?</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kern="1200" dirty="0">
                <a:solidFill>
                  <a:schemeClr val="tx1"/>
                </a:solidFill>
                <a:effectLst/>
                <a:latin typeface="Gill Sans" charset="0"/>
                <a:ea typeface="+mn-ea"/>
                <a:cs typeface="+mn-cs"/>
              </a:rPr>
              <a:t>Transition:</a:t>
            </a:r>
            <a:r>
              <a:rPr lang="en-US" sz="1200" kern="1200" dirty="0">
                <a:solidFill>
                  <a:schemeClr val="tx1"/>
                </a:solidFill>
                <a:effectLst/>
                <a:latin typeface="Gill Sans" charset="0"/>
                <a:ea typeface="+mn-ea"/>
                <a:cs typeface="+mn-cs"/>
              </a:rPr>
              <a:t> Now we’ll apply these concepts to your own design field through </a:t>
            </a:r>
            <a:r>
              <a:rPr lang="en-US" sz="1200" b="1" kern="1200" dirty="0">
                <a:solidFill>
                  <a:schemeClr val="tx1"/>
                </a:solidFill>
                <a:effectLst/>
                <a:latin typeface="Gill Sans" charset="0"/>
                <a:ea typeface="+mn-ea"/>
                <a:cs typeface="+mn-cs"/>
              </a:rPr>
              <a:t>Making the Connection</a:t>
            </a:r>
            <a:r>
              <a:rPr lang="en-US" sz="1200" kern="1200" dirty="0">
                <a:solidFill>
                  <a:schemeClr val="tx1"/>
                </a:solidFill>
                <a:effectLst/>
                <a:latin typeface="Gill Sans" charset="0"/>
                <a:ea typeface="+mn-ea"/>
                <a:cs typeface="+mn-cs"/>
              </a:rPr>
              <a:t> and the </a:t>
            </a:r>
            <a:r>
              <a:rPr lang="en-US" sz="1200" b="1" i="1" kern="1200" dirty="0">
                <a:solidFill>
                  <a:schemeClr val="tx1"/>
                </a:solidFill>
                <a:effectLst/>
                <a:latin typeface="Gill Sans" charset="0"/>
                <a:ea typeface="+mn-ea"/>
                <a:cs typeface="+mn-cs"/>
              </a:rPr>
              <a:t>Commentary on Design</a:t>
            </a:r>
            <a:r>
              <a:rPr lang="en-US" sz="1200" b="1" kern="1200" dirty="0">
                <a:solidFill>
                  <a:schemeClr val="tx1"/>
                </a:solidFill>
                <a:effectLst/>
                <a:latin typeface="Gill Sans" charset="0"/>
                <a:ea typeface="+mn-ea"/>
                <a:cs typeface="+mn-cs"/>
              </a:rPr>
              <a:t> </a:t>
            </a:r>
            <a:r>
              <a:rPr lang="en-US" sz="1200" kern="1200" dirty="0">
                <a:solidFill>
                  <a:schemeClr val="tx1"/>
                </a:solidFill>
                <a:effectLst/>
                <a:latin typeface="Gill Sans" charset="0"/>
                <a:ea typeface="+mn-ea"/>
                <a:cs typeface="+mn-cs"/>
              </a:rPr>
              <a:t>examples.</a:t>
            </a:r>
          </a:p>
          <a:p>
            <a:endParaRPr lang="en-US" dirty="0"/>
          </a:p>
        </p:txBody>
      </p:sp>
    </p:spTree>
    <p:extLst>
      <p:ext uri="{BB962C8B-B14F-4D97-AF65-F5344CB8AC3E}">
        <p14:creationId xmlns:p14="http://schemas.microsoft.com/office/powerpoint/2010/main" val="147438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Goal: Turn vocabulary into observation + analysis.</a:t>
            </a:r>
          </a:p>
          <a:p>
            <a:endParaRPr lang="en-US" altLang="en-US" dirty="0">
              <a:latin typeface="Gill Sans" panose="020B0502020104020203" pitchFamily="34" charset="-79"/>
            </a:endParaRPr>
          </a:p>
          <a:p>
            <a:r>
              <a:rPr lang="en-US" altLang="en-US" dirty="0">
                <a:latin typeface="Gill Sans" panose="020B0502020104020203" pitchFamily="34" charset="-79"/>
              </a:rPr>
              <a:t>Yo</a:t>
            </a:r>
            <a:r>
              <a:rPr lang="en-US" altLang="en-US" b="0" dirty="0">
                <a:latin typeface="Gill Sans" panose="020B0502020104020203" pitchFamily="34" charset="-79"/>
              </a:rPr>
              <a:t>ur job is to spot texture in the real world and describe it using our terms, type (visual vs. tactile), surface quality (even vs. uneven, hard vs. soft), and pattern vs. texture (repetition/rhythm vs. surface variation,) then connect those choices to emotion, atmosphere, and what the designer wants the viewer to feel.</a:t>
            </a:r>
          </a:p>
          <a:p>
            <a:endParaRPr lang="en-US" dirty="0"/>
          </a:p>
        </p:txBody>
      </p:sp>
    </p:spTree>
    <p:extLst>
      <p:ext uri="{BB962C8B-B14F-4D97-AF65-F5344CB8AC3E}">
        <p14:creationId xmlns:p14="http://schemas.microsoft.com/office/powerpoint/2010/main" val="62625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TD Footer">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766E4244-37E5-DD76-12C8-2B2A6CE15CBF}"/>
              </a:ext>
            </a:extLst>
          </p:cNvPr>
          <p:cNvSpPr txBox="1">
            <a:spLocks/>
          </p:cNvSpPr>
          <p:nvPr userDrawn="1"/>
        </p:nvSpPr>
        <p:spPr>
          <a:xfrm>
            <a:off x="293085" y="12801600"/>
            <a:ext cx="23797829" cy="561861"/>
          </a:xfrm>
          <a:prstGeom prst="rect">
            <a:avLst/>
          </a:prstGeom>
        </p:spPr>
        <p:txBody>
          <a:bodyPr/>
          <a:ls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ctr"/>
            <a:r>
              <a:rPr lang="en-US" sz="2800" i="1" dirty="0">
                <a:solidFill>
                  <a:schemeClr val="bg2">
                    <a:lumMod val="50000"/>
                  </a:schemeClr>
                </a:solidFill>
                <a:latin typeface="Calibri" panose="020F0502020204030204" pitchFamily="34" charset="0"/>
                <a:cs typeface="Calibri" panose="020F0502020204030204" pitchFamily="34" charset="0"/>
              </a:rPr>
              <a:t>Connecting to Design, Second Edition, </a:t>
            </a:r>
            <a:r>
              <a:rPr lang="en-US" sz="2800" dirty="0">
                <a:solidFill>
                  <a:schemeClr val="bg2">
                    <a:lumMod val="50000"/>
                  </a:schemeClr>
                </a:solidFill>
                <a:latin typeface="Calibri" panose="020F0502020204030204" pitchFamily="34" charset="0"/>
                <a:cs typeface="Calibri" panose="020F0502020204030204" pitchFamily="34" charset="0"/>
              </a:rPr>
              <a:t>by Tracy Goodman  © 2026 e-Ink and Paper | Instructor use only. Unauthorized reproduction or distribution prohibited.</a:t>
            </a:r>
          </a:p>
        </p:txBody>
      </p:sp>
    </p:spTree>
    <p:extLst>
      <p:ext uri="{BB962C8B-B14F-4D97-AF65-F5344CB8AC3E}">
        <p14:creationId xmlns:p14="http://schemas.microsoft.com/office/powerpoint/2010/main" val="1345933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33378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0551058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02478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89581038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34020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6094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026393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7248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4053045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1686750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45049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0"/>
            <a:ext cx="5229225"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15535275"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8370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34321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9258810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542547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19724102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3304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18801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588586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33687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4254333"/>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76313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11705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67737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160458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53987023"/>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65019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261500880"/>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2296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26360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382590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58645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46732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61166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4856941"/>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89186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26016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2663658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66388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74227850"/>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715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0213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811653"/>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11300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114892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7109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22181574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02470327"/>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0279360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40775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46307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7823445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461340"/>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21436575"/>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343618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06692"/>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61598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35419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3716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8802985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48796352"/>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877359"/>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184926"/>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335C54CD-15DC-CC72-E96B-E25627433B94}"/>
              </a:ext>
            </a:extLst>
          </p:cNvPr>
          <p:cNvSpPr txBox="1">
            <a:spLocks noGrp="1" noChangeArrowheads="1"/>
          </p:cNvSpPr>
          <p:nvPr>
            <p:ph type="sldNum" sz="quarter" idx="10"/>
          </p:nvPr>
        </p:nvSpPr>
        <p:spPr>
          <a:ln/>
        </p:spPr>
        <p:txBody>
          <a:bodyPr/>
          <a:lstStyle>
            <a:lvl1pPr>
              <a:defRPr/>
            </a:lvl1pPr>
          </a:lstStyle>
          <a:p>
            <a:pPr>
              <a:defRPr/>
            </a:pPr>
            <a:fld id="{92FC9958-4862-F640-A1DD-196D9D97C2A9}" type="slidenum">
              <a:rPr lang="en-US" altLang="en-US"/>
              <a:pPr>
                <a:defRPr/>
              </a:pPr>
              <a:t>‹#›</a:t>
            </a:fld>
            <a:endParaRPr lang="en-US" altLang="en-US"/>
          </a:p>
        </p:txBody>
      </p:sp>
    </p:spTree>
    <p:extLst>
      <p:ext uri="{BB962C8B-B14F-4D97-AF65-F5344CB8AC3E}">
        <p14:creationId xmlns:p14="http://schemas.microsoft.com/office/powerpoint/2010/main" val="327246346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958A463-0472-93E0-A9C1-6393CC1C518B}"/>
              </a:ext>
            </a:extLst>
          </p:cNvPr>
          <p:cNvSpPr txBox="1">
            <a:spLocks noGrp="1" noChangeArrowheads="1"/>
          </p:cNvSpPr>
          <p:nvPr>
            <p:ph type="sldNum" sz="quarter" idx="10"/>
          </p:nvPr>
        </p:nvSpPr>
        <p:spPr>
          <a:ln/>
        </p:spPr>
        <p:txBody>
          <a:bodyPr/>
          <a:lstStyle>
            <a:lvl1pPr>
              <a:defRPr/>
            </a:lvl1pPr>
          </a:lstStyle>
          <a:p>
            <a:pPr>
              <a:defRPr/>
            </a:pPr>
            <a:fld id="{F5AB9065-94EB-DF4A-87BD-593E920F3742}" type="slidenum">
              <a:rPr lang="en-US" altLang="en-US"/>
              <a:pPr>
                <a:defRPr/>
              </a:pPr>
              <a:t>‹#›</a:t>
            </a:fld>
            <a:endParaRPr lang="en-US" altLang="en-US"/>
          </a:p>
        </p:txBody>
      </p:sp>
    </p:spTree>
    <p:extLst>
      <p:ext uri="{BB962C8B-B14F-4D97-AF65-F5344CB8AC3E}">
        <p14:creationId xmlns:p14="http://schemas.microsoft.com/office/powerpoint/2010/main" val="343973640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60C2C867-C0F8-9A28-A9D1-08891D2BD8CE}"/>
              </a:ext>
            </a:extLst>
          </p:cNvPr>
          <p:cNvSpPr txBox="1">
            <a:spLocks noGrp="1" noChangeArrowheads="1"/>
          </p:cNvSpPr>
          <p:nvPr>
            <p:ph type="sldNum" sz="quarter" idx="10"/>
          </p:nvPr>
        </p:nvSpPr>
        <p:spPr>
          <a:ln/>
        </p:spPr>
        <p:txBody>
          <a:bodyPr/>
          <a:lstStyle>
            <a:lvl1pPr>
              <a:defRPr/>
            </a:lvl1pPr>
          </a:lstStyle>
          <a:p>
            <a:pPr>
              <a:defRPr/>
            </a:pPr>
            <a:fld id="{787008D3-30BB-9044-88E8-EC6760A5154A}" type="slidenum">
              <a:rPr lang="en-US" altLang="en-US"/>
              <a:pPr>
                <a:defRPr/>
              </a:pPr>
              <a:t>‹#›</a:t>
            </a:fld>
            <a:endParaRPr lang="en-US" altLang="en-US"/>
          </a:p>
        </p:txBody>
      </p:sp>
    </p:spTree>
    <p:extLst>
      <p:ext uri="{BB962C8B-B14F-4D97-AF65-F5344CB8AC3E}">
        <p14:creationId xmlns:p14="http://schemas.microsoft.com/office/powerpoint/2010/main" val="355063885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196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DF6B2FE0-9B4C-DAE9-9595-2452764DB50E}"/>
              </a:ext>
            </a:extLst>
          </p:cNvPr>
          <p:cNvSpPr txBox="1">
            <a:spLocks noGrp="1" noChangeArrowheads="1"/>
          </p:cNvSpPr>
          <p:nvPr>
            <p:ph type="sldNum" sz="quarter" idx="10"/>
          </p:nvPr>
        </p:nvSpPr>
        <p:spPr>
          <a:ln/>
        </p:spPr>
        <p:txBody>
          <a:bodyPr/>
          <a:lstStyle>
            <a:lvl1pPr>
              <a:defRPr/>
            </a:lvl1pPr>
          </a:lstStyle>
          <a:p>
            <a:pPr>
              <a:defRPr/>
            </a:pPr>
            <a:fld id="{9EAC11C8-2BAF-4A4F-9858-DF9DD1D6A7C5}" type="slidenum">
              <a:rPr lang="en-US" altLang="en-US"/>
              <a:pPr>
                <a:defRPr/>
              </a:pPr>
              <a:t>‹#›</a:t>
            </a:fld>
            <a:endParaRPr lang="en-US" altLang="en-US"/>
          </a:p>
        </p:txBody>
      </p:sp>
    </p:spTree>
    <p:extLst>
      <p:ext uri="{BB962C8B-B14F-4D97-AF65-F5344CB8AC3E}">
        <p14:creationId xmlns:p14="http://schemas.microsoft.com/office/powerpoint/2010/main" val="297949258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84CA4FB5-36E4-557B-AAEB-20816FD3F998}"/>
              </a:ext>
            </a:extLst>
          </p:cNvPr>
          <p:cNvSpPr txBox="1">
            <a:spLocks noGrp="1" noChangeArrowheads="1"/>
          </p:cNvSpPr>
          <p:nvPr>
            <p:ph type="sldNum" sz="quarter" idx="10"/>
          </p:nvPr>
        </p:nvSpPr>
        <p:spPr>
          <a:ln/>
        </p:spPr>
        <p:txBody>
          <a:bodyPr/>
          <a:lstStyle>
            <a:lvl1pPr>
              <a:defRPr/>
            </a:lvl1pPr>
          </a:lstStyle>
          <a:p>
            <a:pPr>
              <a:defRPr/>
            </a:pPr>
            <a:fld id="{B2DB2F0B-4A3C-C44A-BEFE-F965EFA967CF}" type="slidenum">
              <a:rPr lang="en-US" altLang="en-US"/>
              <a:pPr>
                <a:defRPr/>
              </a:pPr>
              <a:t>‹#›</a:t>
            </a:fld>
            <a:endParaRPr lang="en-US" altLang="en-US"/>
          </a:p>
        </p:txBody>
      </p:sp>
    </p:spTree>
    <p:extLst>
      <p:ext uri="{BB962C8B-B14F-4D97-AF65-F5344CB8AC3E}">
        <p14:creationId xmlns:p14="http://schemas.microsoft.com/office/powerpoint/2010/main" val="15245776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4973370"/>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37AAAD61-D313-C541-4CF6-9BA184F367B8}"/>
              </a:ext>
            </a:extLst>
          </p:cNvPr>
          <p:cNvSpPr txBox="1">
            <a:spLocks noGrp="1" noChangeArrowheads="1"/>
          </p:cNvSpPr>
          <p:nvPr>
            <p:ph type="sldNum" sz="quarter" idx="10"/>
          </p:nvPr>
        </p:nvSpPr>
        <p:spPr>
          <a:ln/>
        </p:spPr>
        <p:txBody>
          <a:bodyPr/>
          <a:lstStyle>
            <a:lvl1pPr>
              <a:defRPr/>
            </a:lvl1pPr>
          </a:lstStyle>
          <a:p>
            <a:pPr>
              <a:defRPr/>
            </a:pPr>
            <a:fld id="{7457B3F4-6B50-CD46-9C9B-91AABE43A998}" type="slidenum">
              <a:rPr lang="en-US" altLang="en-US"/>
              <a:pPr>
                <a:defRPr/>
              </a:pPr>
              <a:t>‹#›</a:t>
            </a:fld>
            <a:endParaRPr lang="en-US" altLang="en-US"/>
          </a:p>
        </p:txBody>
      </p:sp>
    </p:spTree>
    <p:extLst>
      <p:ext uri="{BB962C8B-B14F-4D97-AF65-F5344CB8AC3E}">
        <p14:creationId xmlns:p14="http://schemas.microsoft.com/office/powerpoint/2010/main" val="380572590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97ECD485-B187-C56B-E99E-9BB83F9FB7FD}"/>
              </a:ext>
            </a:extLst>
          </p:cNvPr>
          <p:cNvSpPr txBox="1">
            <a:spLocks noGrp="1" noChangeArrowheads="1"/>
          </p:cNvSpPr>
          <p:nvPr>
            <p:ph type="sldNum" sz="quarter" idx="10"/>
          </p:nvPr>
        </p:nvSpPr>
        <p:spPr>
          <a:ln/>
        </p:spPr>
        <p:txBody>
          <a:bodyPr/>
          <a:lstStyle>
            <a:lvl1pPr>
              <a:defRPr/>
            </a:lvl1pPr>
          </a:lstStyle>
          <a:p>
            <a:pPr>
              <a:defRPr/>
            </a:pPr>
            <a:fld id="{E97C14F7-D00A-9D43-948B-94B4209F71A9}" type="slidenum">
              <a:rPr lang="en-US" altLang="en-US"/>
              <a:pPr>
                <a:defRPr/>
              </a:pPr>
              <a:t>‹#›</a:t>
            </a:fld>
            <a:endParaRPr lang="en-US" altLang="en-US"/>
          </a:p>
        </p:txBody>
      </p:sp>
    </p:spTree>
    <p:extLst>
      <p:ext uri="{BB962C8B-B14F-4D97-AF65-F5344CB8AC3E}">
        <p14:creationId xmlns:p14="http://schemas.microsoft.com/office/powerpoint/2010/main" val="2308125444"/>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23A261DA-4587-21D1-E2E4-A68E2F1DEB20}"/>
              </a:ext>
            </a:extLst>
          </p:cNvPr>
          <p:cNvSpPr txBox="1">
            <a:spLocks noGrp="1" noChangeArrowheads="1"/>
          </p:cNvSpPr>
          <p:nvPr>
            <p:ph type="sldNum" sz="quarter" idx="10"/>
          </p:nvPr>
        </p:nvSpPr>
        <p:spPr>
          <a:ln/>
        </p:spPr>
        <p:txBody>
          <a:bodyPr/>
          <a:lstStyle>
            <a:lvl1pPr>
              <a:defRPr/>
            </a:lvl1pPr>
          </a:lstStyle>
          <a:p>
            <a:pPr>
              <a:defRPr/>
            </a:pPr>
            <a:fld id="{E5FF5C84-CA62-834F-86A1-0CC48471E128}" type="slidenum">
              <a:rPr lang="en-US" altLang="en-US"/>
              <a:pPr>
                <a:defRPr/>
              </a:pPr>
              <a:t>‹#›</a:t>
            </a:fld>
            <a:endParaRPr lang="en-US" altLang="en-US"/>
          </a:p>
        </p:txBody>
      </p:sp>
    </p:spTree>
    <p:extLst>
      <p:ext uri="{BB962C8B-B14F-4D97-AF65-F5344CB8AC3E}">
        <p14:creationId xmlns:p14="http://schemas.microsoft.com/office/powerpoint/2010/main" val="368232637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Times New Roman"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F9C5F164-F207-CF55-8A41-FF5357E6DF2D}"/>
              </a:ext>
            </a:extLst>
          </p:cNvPr>
          <p:cNvSpPr txBox="1">
            <a:spLocks noGrp="1" noChangeArrowheads="1"/>
          </p:cNvSpPr>
          <p:nvPr>
            <p:ph type="sldNum" sz="quarter" idx="10"/>
          </p:nvPr>
        </p:nvSpPr>
        <p:spPr>
          <a:ln/>
        </p:spPr>
        <p:txBody>
          <a:bodyPr/>
          <a:lstStyle>
            <a:lvl1pPr>
              <a:defRPr/>
            </a:lvl1pPr>
          </a:lstStyle>
          <a:p>
            <a:pPr>
              <a:defRPr/>
            </a:pPr>
            <a:fld id="{1680DCC7-8A67-A445-9D98-1F0A68224277}" type="slidenum">
              <a:rPr lang="en-US" altLang="en-US"/>
              <a:pPr>
                <a:defRPr/>
              </a:pPr>
              <a:t>‹#›</a:t>
            </a:fld>
            <a:endParaRPr lang="en-US" altLang="en-US"/>
          </a:p>
        </p:txBody>
      </p:sp>
    </p:spTree>
    <p:extLst>
      <p:ext uri="{BB962C8B-B14F-4D97-AF65-F5344CB8AC3E}">
        <p14:creationId xmlns:p14="http://schemas.microsoft.com/office/powerpoint/2010/main" val="3113016236"/>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4B49955B-4C9D-ECFF-C4DC-E80777F82640}"/>
              </a:ext>
            </a:extLst>
          </p:cNvPr>
          <p:cNvSpPr txBox="1">
            <a:spLocks noGrp="1" noChangeArrowheads="1"/>
          </p:cNvSpPr>
          <p:nvPr>
            <p:ph type="sldNum" sz="quarter" idx="10"/>
          </p:nvPr>
        </p:nvSpPr>
        <p:spPr>
          <a:ln/>
        </p:spPr>
        <p:txBody>
          <a:bodyPr/>
          <a:lstStyle>
            <a:lvl1pPr>
              <a:defRPr/>
            </a:lvl1pPr>
          </a:lstStyle>
          <a:p>
            <a:pPr>
              <a:defRPr/>
            </a:pPr>
            <a:fld id="{6D73A597-5A3A-C74C-8DB3-F1FFC710A128}" type="slidenum">
              <a:rPr lang="en-US" altLang="en-US"/>
              <a:pPr>
                <a:defRPr/>
              </a:pPr>
              <a:t>‹#›</a:t>
            </a:fld>
            <a:endParaRPr lang="en-US" altLang="en-US"/>
          </a:p>
        </p:txBody>
      </p:sp>
    </p:spTree>
    <p:extLst>
      <p:ext uri="{BB962C8B-B14F-4D97-AF65-F5344CB8AC3E}">
        <p14:creationId xmlns:p14="http://schemas.microsoft.com/office/powerpoint/2010/main" val="1707037437"/>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078200" y="762000"/>
            <a:ext cx="3886200" cy="1295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19600" y="762000"/>
            <a:ext cx="11506200" cy="1295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465B9071-F2CA-CFB5-A055-458FA7D31A7A}"/>
              </a:ext>
            </a:extLst>
          </p:cNvPr>
          <p:cNvSpPr txBox="1">
            <a:spLocks noGrp="1" noChangeArrowheads="1"/>
          </p:cNvSpPr>
          <p:nvPr>
            <p:ph type="sldNum" sz="quarter" idx="10"/>
          </p:nvPr>
        </p:nvSpPr>
        <p:spPr>
          <a:ln/>
        </p:spPr>
        <p:txBody>
          <a:bodyPr/>
          <a:lstStyle>
            <a:lvl1pPr>
              <a:defRPr/>
            </a:lvl1pPr>
          </a:lstStyle>
          <a:p>
            <a:pPr>
              <a:defRPr/>
            </a:pPr>
            <a:fld id="{003AAAFE-E656-7649-8EEB-757C8BFE71C0}" type="slidenum">
              <a:rPr lang="en-US" altLang="en-US"/>
              <a:pPr>
                <a:defRPr/>
              </a:pPr>
              <a:t>‹#›</a:t>
            </a:fld>
            <a:endParaRPr lang="en-US" altLang="en-US"/>
          </a:p>
        </p:txBody>
      </p:sp>
    </p:spTree>
    <p:extLst>
      <p:ext uri="{BB962C8B-B14F-4D97-AF65-F5344CB8AC3E}">
        <p14:creationId xmlns:p14="http://schemas.microsoft.com/office/powerpoint/2010/main" val="174927434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16771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3816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563688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23976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631303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528152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203200"/>
            <a:ext cx="5229225" cy="13512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203200"/>
            <a:ext cx="15535275" cy="1351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080344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06493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99882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440934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73990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27705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525672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825642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1012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25598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056151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0354210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2111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195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19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03957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9307023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68166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1592410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791875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17811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228599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33321709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671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5933643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6264750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60148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63777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5212179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79222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37846600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48252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9214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945540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855256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83646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2433073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3937101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63623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42900"/>
            <a:ext cx="5257800" cy="12011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42900"/>
            <a:ext cx="15621000" cy="12011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8616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9628868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96217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639907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4343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40988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02939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4726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11388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99813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274673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896193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8702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52700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599759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89116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0580917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08591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24002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3730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063504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26582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481738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154608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334065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76326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4973102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26657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7913583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5596548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27314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227881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530590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06529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257127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7582259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798603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490795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14700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016425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028579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7140600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557803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1411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261455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26343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3239272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1247105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73230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8705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BC927B34-BFAA-DA17-525F-5F4E58C96DFE}"/>
              </a:ext>
            </a:extLst>
          </p:cNvPr>
          <p:cNvSpPr>
            <a:spLocks noGrp="1" noChangeArrowheads="1"/>
          </p:cNvSpPr>
          <p:nvPr>
            <p:ph type="title"/>
          </p:nvPr>
        </p:nvSpPr>
        <p:spPr bwMode="auto">
          <a:xfrm>
            <a:off x="1739900" y="0"/>
            <a:ext cx="209169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7" name="Rectangle 2">
            <a:extLst>
              <a:ext uri="{FF2B5EF4-FFF2-40B4-BE49-F238E27FC236}">
                <a16:creationId xmlns:a16="http://schemas.microsoft.com/office/drawing/2014/main" id="{B1A8623A-B34C-7AB3-B05C-6AB33F44D3CC}"/>
              </a:ext>
            </a:extLst>
          </p:cNvPr>
          <p:cNvSpPr>
            <a:spLocks noGrp="1" noChangeArrowheads="1"/>
          </p:cNvSpPr>
          <p:nvPr>
            <p:ph type="body" idx="1"/>
          </p:nvPr>
        </p:nvSpPr>
        <p:spPr bwMode="auto">
          <a:xfrm>
            <a:off x="1739900" y="7061200"/>
            <a:ext cx="209169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0" r:id="rId1"/>
    <p:sldLayoutId id="2147483664" r:id="rId2"/>
    <p:sldLayoutId id="2147483665"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FDBC87EB-3493-22E6-3EEF-230C47BFC19D}"/>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43" name="Rectangle 2">
            <a:extLst>
              <a:ext uri="{FF2B5EF4-FFF2-40B4-BE49-F238E27FC236}">
                <a16:creationId xmlns:a16="http://schemas.microsoft.com/office/drawing/2014/main" id="{6CD0CBBA-5556-30C2-31A0-3356E35E8DDF}"/>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0A5611BC-B098-57B4-4473-DFA422A17F71}"/>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1267" name="Rectangle 2">
            <a:extLst>
              <a:ext uri="{FF2B5EF4-FFF2-40B4-BE49-F238E27FC236}">
                <a16:creationId xmlns:a16="http://schemas.microsoft.com/office/drawing/2014/main" id="{C9C0D830-FD49-E46D-5FB6-60FA0630E3BE}"/>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BF0813E4-CD30-AFCD-440D-C89A1A1D1411}"/>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2291" name="Rectangle 2">
            <a:extLst>
              <a:ext uri="{FF2B5EF4-FFF2-40B4-BE49-F238E27FC236}">
                <a16:creationId xmlns:a16="http://schemas.microsoft.com/office/drawing/2014/main" id="{CF6D5C8D-D067-AE5C-2D25-EF33496A65FD}"/>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8439B7D-1F4C-EB1C-F4BE-527B82767C15}"/>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3315" name="Rectangle 2">
            <a:extLst>
              <a:ext uri="{FF2B5EF4-FFF2-40B4-BE49-F238E27FC236}">
                <a16:creationId xmlns:a16="http://schemas.microsoft.com/office/drawing/2014/main" id="{F643E23D-C720-02EE-3B1C-E4E7BB34A12C}"/>
              </a:ext>
            </a:extLst>
          </p:cNvPr>
          <p:cNvSpPr>
            <a:spLocks noGrp="1" noChangeArrowheads="1"/>
          </p:cNvSpPr>
          <p:nvPr>
            <p:ph type="body" idx="1"/>
          </p:nvPr>
        </p:nvSpPr>
        <p:spPr bwMode="auto">
          <a:xfrm>
            <a:off x="13271500" y="3802063"/>
            <a:ext cx="93472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29A57A1C-2810-5470-38F4-C0F5CC7A7B2B}"/>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4339" name="Rectangle 2">
            <a:extLst>
              <a:ext uri="{FF2B5EF4-FFF2-40B4-BE49-F238E27FC236}">
                <a16:creationId xmlns:a16="http://schemas.microsoft.com/office/drawing/2014/main" id="{6AC92E66-F5E2-801E-292C-29B055F0D127}"/>
              </a:ext>
            </a:extLst>
          </p:cNvPr>
          <p:cNvSpPr>
            <a:spLocks noGrp="1" noChangeArrowheads="1"/>
          </p:cNvSpPr>
          <p:nvPr>
            <p:ph type="body" idx="1"/>
          </p:nvPr>
        </p:nvSpPr>
        <p:spPr bwMode="auto">
          <a:xfrm>
            <a:off x="1739900" y="3802063"/>
            <a:ext cx="209169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610AEB78-7A5E-CCBF-0011-3CF3B1161526}"/>
              </a:ext>
            </a:extLst>
          </p:cNvPr>
          <p:cNvSpPr>
            <a:spLocks noGrp="1" noChangeArrowheads="1"/>
          </p:cNvSpPr>
          <p:nvPr>
            <p:ph type="title"/>
          </p:nvPr>
        </p:nvSpPr>
        <p:spPr bwMode="auto">
          <a:xfrm>
            <a:off x="4419600" y="762000"/>
            <a:ext cx="1554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5363" name="Rectangle 2">
            <a:extLst>
              <a:ext uri="{FF2B5EF4-FFF2-40B4-BE49-F238E27FC236}">
                <a16:creationId xmlns:a16="http://schemas.microsoft.com/office/drawing/2014/main" id="{E9033F0E-6F20-D2BA-265A-760C7CF169A0}"/>
              </a:ext>
            </a:extLst>
          </p:cNvPr>
          <p:cNvSpPr>
            <a:spLocks noGrp="1" noChangeArrowheads="1"/>
          </p:cNvSpPr>
          <p:nvPr>
            <p:ph type="body" idx="1"/>
          </p:nvPr>
        </p:nvSpPr>
        <p:spPr bwMode="auto">
          <a:xfrm>
            <a:off x="4419600" y="3962400"/>
            <a:ext cx="1554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16387" name="Text Box 3">
            <a:extLst>
              <a:ext uri="{FF2B5EF4-FFF2-40B4-BE49-F238E27FC236}">
                <a16:creationId xmlns:a16="http://schemas.microsoft.com/office/drawing/2014/main" id="{D73AB4B5-F067-1743-2089-9E2A2CD0084C}"/>
              </a:ext>
            </a:extLst>
          </p:cNvPr>
          <p:cNvSpPr txBox="1">
            <a:spLocks noGrp="1" noChangeArrowheads="1"/>
          </p:cNvSpPr>
          <p:nvPr>
            <p:ph type="sldNum" sz="quarter" idx="4"/>
          </p:nvPr>
        </p:nvSpPr>
        <p:spPr bwMode="auto">
          <a:xfrm>
            <a:off x="17824450" y="12496800"/>
            <a:ext cx="469900" cy="495300"/>
          </a:xfrm>
          <a:prstGeom prst="rect">
            <a:avLst/>
          </a:prstGeom>
          <a:noFill/>
          <a:ln>
            <a:noFill/>
          </a:ln>
          <a:effectLst/>
        </p:spPr>
        <p:txBody>
          <a:bodyPr vert="horz" wrap="none" lIns="91440" tIns="45720" rIns="91440" bIns="45720" numCol="1" anchor="t" anchorCtr="0" compatLnSpc="1">
            <a:prstTxWarp prst="textNoShape">
              <a:avLst/>
            </a:prstTxWarp>
          </a:bodyPr>
          <a:lstStyle>
            <a:lvl1pPr algn="ctr" eaLnBrk="1" hangingPunct="1">
              <a:defRPr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94BCEF0B-BA77-B241-8D85-EDD438C7DA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hf hdr="0" ftr="0" dt="0"/>
  <p:txStyles>
    <p:titleStyle>
      <a:lvl1pPr algn="ctr" rtl="0" eaLnBrk="0" fontAlgn="base" hangingPunct="0">
        <a:spcBef>
          <a:spcPct val="0"/>
        </a:spcBef>
        <a:spcAft>
          <a:spcPct val="0"/>
        </a:spcAft>
        <a:defRPr sz="8800" kern="12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2pPr>
      <a:lvl3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3pPr>
      <a:lvl4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4pPr>
      <a:lvl5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5pPr>
      <a:lvl6pPr marL="4572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6pPr>
      <a:lvl7pPr marL="9144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7pPr>
      <a:lvl8pPr marL="13716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8pPr>
      <a:lvl9pPr marL="18288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9pPr>
    </p:titleStyle>
    <p:bodyStyle>
      <a:lvl1pPr marL="722313" indent="-682625" algn="l" rtl="0" eaLnBrk="0" fontAlgn="base" hangingPunct="0">
        <a:spcBef>
          <a:spcPts val="1500"/>
        </a:spcBef>
        <a:spcAft>
          <a:spcPct val="0"/>
        </a:spcAft>
        <a:buClr>
          <a:srgbClr val="000000"/>
        </a:buClr>
        <a:buSzPct val="100000"/>
        <a:buFont typeface="Times New Roman" panose="02020603050405020304" pitchFamily="18" charset="0"/>
        <a:buChar char="•"/>
        <a:defRPr sz="6400" kern="1200">
          <a:solidFill>
            <a:schemeClr val="tx1"/>
          </a:solidFill>
          <a:latin typeface="+mn-lt"/>
          <a:ea typeface="+mn-ea"/>
          <a:cs typeface="+mn-cs"/>
          <a:sym typeface="Times New Roman" panose="02020603050405020304" pitchFamily="18" charset="0"/>
        </a:defRPr>
      </a:lvl1pPr>
      <a:lvl2pPr marL="862013" indent="-568325" algn="l" rtl="0" eaLnBrk="0" fontAlgn="base" hangingPunct="0">
        <a:spcBef>
          <a:spcPts val="1300"/>
        </a:spcBef>
        <a:spcAft>
          <a:spcPct val="0"/>
        </a:spcAft>
        <a:buClr>
          <a:srgbClr val="000000"/>
        </a:buClr>
        <a:buSzPct val="100000"/>
        <a:buFont typeface="Times New Roman" panose="02020603050405020304" pitchFamily="18" charset="0"/>
        <a:buChar char="–"/>
        <a:defRPr sz="5600" kern="1200">
          <a:solidFill>
            <a:schemeClr val="tx1"/>
          </a:solidFill>
          <a:latin typeface="+mn-lt"/>
          <a:ea typeface="+mn-ea"/>
          <a:cs typeface="+mn-cs"/>
          <a:sym typeface="Times New Roman" panose="02020603050405020304" pitchFamily="18" charset="0"/>
        </a:defRPr>
      </a:lvl2pPr>
      <a:lvl3pPr marL="1204913" indent="-454025" algn="l" rtl="0" eaLnBrk="0" fontAlgn="base" hangingPunct="0">
        <a:spcBef>
          <a:spcPts val="1100"/>
        </a:spcBef>
        <a:spcAft>
          <a:spcPct val="0"/>
        </a:spcAft>
        <a:buClr>
          <a:srgbClr val="000000"/>
        </a:buClr>
        <a:buSzPct val="100000"/>
        <a:buFont typeface="Times New Roman" panose="02020603050405020304" pitchFamily="18" charset="0"/>
        <a:buChar char="•"/>
        <a:defRPr sz="4800" kern="1200">
          <a:solidFill>
            <a:schemeClr val="tx1"/>
          </a:solidFill>
          <a:latin typeface="+mn-lt"/>
          <a:ea typeface="+mn-ea"/>
          <a:cs typeface="+mn-cs"/>
          <a:sym typeface="Times New Roman" panose="02020603050405020304" pitchFamily="18" charset="0"/>
        </a:defRPr>
      </a:lvl3pPr>
      <a:lvl4pPr marL="16621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4pPr>
      <a:lvl5pPr marL="21193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1FD78B89-9483-12F7-8957-8DC0F3FFF069}"/>
              </a:ext>
            </a:extLst>
          </p:cNvPr>
          <p:cNvSpPr>
            <a:spLocks noGrp="1" noChangeArrowheads="1"/>
          </p:cNvSpPr>
          <p:nvPr>
            <p:ph type="title"/>
          </p:nvPr>
        </p:nvSpPr>
        <p:spPr bwMode="auto">
          <a:xfrm>
            <a:off x="1739900" y="203200"/>
            <a:ext cx="209169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1" name="Rectangle 2">
            <a:extLst>
              <a:ext uri="{FF2B5EF4-FFF2-40B4-BE49-F238E27FC236}">
                <a16:creationId xmlns:a16="http://schemas.microsoft.com/office/drawing/2014/main" id="{5ECAE51A-F8AC-6279-CB51-85DF83A7450A}"/>
              </a:ext>
            </a:extLst>
          </p:cNvPr>
          <p:cNvSpPr>
            <a:spLocks noGrp="1" noChangeArrowheads="1"/>
          </p:cNvSpPr>
          <p:nvPr>
            <p:ph type="body" idx="1"/>
          </p:nvPr>
        </p:nvSpPr>
        <p:spPr bwMode="auto">
          <a:xfrm>
            <a:off x="1739900" y="3911600"/>
            <a:ext cx="20916900" cy="980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29B13254-E830-F94C-1755-F0EBED2CF34F}"/>
              </a:ext>
            </a:extLst>
          </p:cNvPr>
          <p:cNvSpPr>
            <a:spLocks noGrp="1" noChangeArrowheads="1"/>
          </p:cNvSpPr>
          <p:nvPr>
            <p:ph type="body" idx="1"/>
          </p:nvPr>
        </p:nvSpPr>
        <p:spPr bwMode="auto">
          <a:xfrm>
            <a:off x="1739900" y="1778000"/>
            <a:ext cx="20916900" cy="1014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4C500D47-D185-D5E8-FA15-81F530F21B06}"/>
              </a:ext>
            </a:extLst>
          </p:cNvPr>
          <p:cNvSpPr>
            <a:spLocks noGrp="1" noChangeArrowheads="1"/>
          </p:cNvSpPr>
          <p:nvPr>
            <p:ph type="title"/>
          </p:nvPr>
        </p:nvSpPr>
        <p:spPr bwMode="auto">
          <a:xfrm>
            <a:off x="2489200" y="342900"/>
            <a:ext cx="1940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6B394334-8368-2E82-BBB6-5D2CEC8962FA}"/>
              </a:ext>
            </a:extLst>
          </p:cNvPr>
          <p:cNvSpPr>
            <a:spLocks noGrp="1" noChangeArrowheads="1"/>
          </p:cNvSpPr>
          <p:nvPr>
            <p:ph type="title"/>
          </p:nvPr>
        </p:nvSpPr>
        <p:spPr bwMode="auto">
          <a:xfrm>
            <a:off x="1739900" y="4178300"/>
            <a:ext cx="209169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8C5E72F1-EE2E-DE08-B144-069CC4AD4DC8}"/>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095B160F-8FF3-C36B-937A-15558C847CC6}"/>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27F5E3BD-3FF5-3B52-8F42-C2D6A5EC2B34}"/>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9219" name="Rectangle 2">
            <a:extLst>
              <a:ext uri="{FF2B5EF4-FFF2-40B4-BE49-F238E27FC236}">
                <a16:creationId xmlns:a16="http://schemas.microsoft.com/office/drawing/2014/main" id="{B3FC0F12-0461-1330-C149-900663A4BD9E}"/>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einkandpaper.com/textur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C686A2-1CF6-204C-1E6F-740D6AAEDABB}"/>
              </a:ext>
            </a:extLst>
          </p:cNvPr>
          <p:cNvSpPr>
            <a:spLocks/>
          </p:cNvSpPr>
          <p:nvPr/>
        </p:nvSpPr>
        <p:spPr bwMode="auto">
          <a:xfrm>
            <a:off x="5830888" y="5318125"/>
            <a:ext cx="12723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dirty="0">
                <a:solidFill>
                  <a:srgbClr val="5C743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Connecting to Design </a:t>
            </a:r>
            <a:r>
              <a:rPr lang="en-US" altLang="en-US" sz="6400"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dirty="0">
                <a:solidFill>
                  <a:srgbClr val="5C743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TEXTURE</a:t>
            </a:r>
          </a:p>
        </p:txBody>
      </p:sp>
      <p:grpSp>
        <p:nvGrpSpPr>
          <p:cNvPr id="3" name="Group 4">
            <a:extLst>
              <a:ext uri="{FF2B5EF4-FFF2-40B4-BE49-F238E27FC236}">
                <a16:creationId xmlns:a16="http://schemas.microsoft.com/office/drawing/2014/main" id="{5DCEAAFC-2973-6836-144D-685F9DD2BD14}"/>
              </a:ext>
            </a:extLst>
          </p:cNvPr>
          <p:cNvGrpSpPr>
            <a:grpSpLocks/>
          </p:cNvGrpSpPr>
          <p:nvPr/>
        </p:nvGrpSpPr>
        <p:grpSpPr bwMode="auto">
          <a:xfrm>
            <a:off x="1709737" y="1311275"/>
            <a:ext cx="20962938" cy="10804525"/>
            <a:chOff x="0" y="0"/>
            <a:chExt cx="13205" cy="7736"/>
          </a:xfrm>
        </p:grpSpPr>
        <p:sp>
          <p:nvSpPr>
            <p:cNvPr id="4" name="Freeform 3">
              <a:extLst>
                <a:ext uri="{FF2B5EF4-FFF2-40B4-BE49-F238E27FC236}">
                  <a16:creationId xmlns:a16="http://schemas.microsoft.com/office/drawing/2014/main" id="{9AC1006A-454B-3F6C-A61D-1FC95B931AFA}"/>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45 h 21600"/>
                <a:gd name="T6" fmla="*/ 0 w 21600"/>
                <a:gd name="T7" fmla="*/ 45 h 21600"/>
                <a:gd name="T8" fmla="*/ 0 w 21600"/>
                <a:gd name="T9" fmla="*/ 43 h 21600"/>
                <a:gd name="T10" fmla="*/ 0 w 21600"/>
                <a:gd name="T11" fmla="*/ 43 h 21600"/>
                <a:gd name="T12" fmla="*/ 0 w 21600"/>
                <a:gd name="T13" fmla="*/ 3 h 21600"/>
                <a:gd name="T14" fmla="*/ 0 w 21600"/>
                <a:gd name="T15" fmla="*/ 3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4">
              <a:extLst>
                <a:ext uri="{FF2B5EF4-FFF2-40B4-BE49-F238E27FC236}">
                  <a16:creationId xmlns:a16="http://schemas.microsoft.com/office/drawing/2014/main" id="{BD6869AB-51B5-D133-D7D5-3F74210AB9A3}"/>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45 h 21600"/>
                <a:gd name="T6" fmla="*/ 0 w 21600"/>
                <a:gd name="T7" fmla="*/ 45 h 21600"/>
                <a:gd name="T8" fmla="*/ 0 w 21600"/>
                <a:gd name="T9" fmla="*/ 43 h 21600"/>
                <a:gd name="T10" fmla="*/ 0 w 21600"/>
                <a:gd name="T11" fmla="*/ 43 h 21600"/>
                <a:gd name="T12" fmla="*/ 0 w 21600"/>
                <a:gd name="T13" fmla="*/ 3 h 21600"/>
                <a:gd name="T14" fmla="*/ 0 w 21600"/>
                <a:gd name="T15" fmla="*/ 3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39488863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FFADA-D515-6387-AA10-D9AF3B6FB1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BCCF76-2465-D470-94C7-5264648E3E94}"/>
              </a:ext>
            </a:extLst>
          </p:cNvPr>
          <p:cNvSpPr>
            <a:spLocks/>
          </p:cNvSpPr>
          <p:nvPr/>
        </p:nvSpPr>
        <p:spPr bwMode="auto">
          <a:xfrm>
            <a:off x="8518525" y="3933825"/>
            <a:ext cx="73739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dirty="0">
                <a:solidFill>
                  <a:srgbClr val="5C743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element </a:t>
            </a:r>
            <a:r>
              <a:rPr lang="en-US" altLang="en-US" sz="6400"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dirty="0">
                <a:solidFill>
                  <a:srgbClr val="5C743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TEXTURE</a:t>
            </a:r>
          </a:p>
        </p:txBody>
      </p:sp>
      <p:sp>
        <p:nvSpPr>
          <p:cNvPr id="3" name="Rectangle 2">
            <a:extLst>
              <a:ext uri="{FF2B5EF4-FFF2-40B4-BE49-F238E27FC236}">
                <a16:creationId xmlns:a16="http://schemas.microsoft.com/office/drawing/2014/main" id="{D4A83C49-9C76-53E6-DFE3-FCD0F646E081}"/>
              </a:ext>
            </a:extLst>
          </p:cNvPr>
          <p:cNvSpPr>
            <a:spLocks/>
          </p:cNvSpPr>
          <p:nvPr/>
        </p:nvSpPr>
        <p:spPr bwMode="auto">
          <a:xfrm>
            <a:off x="2438400" y="5378450"/>
            <a:ext cx="194310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150000"/>
              </a:lnSpc>
            </a:pPr>
            <a:r>
              <a:rPr lang="en-US" altLang="en-US" sz="3600" b="1" dirty="0">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Texture</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is the surface variation we experience through sight or touch. </a:t>
            </a:r>
          </a:p>
          <a:p>
            <a:pPr eaLnBrk="1" hangingPunct="1">
              <a:lnSpc>
                <a:spcPct val="150000"/>
              </a:lnSpc>
            </a:pP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We refer to texture experienced through sight as </a:t>
            </a:r>
            <a:r>
              <a:rPr lang="en-US" altLang="en-US" sz="3600" b="1" dirty="0">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visual texture</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a:t>
            </a:r>
          </a:p>
          <a:p>
            <a:pPr eaLnBrk="1" hangingPunct="1">
              <a:lnSpc>
                <a:spcPct val="150000"/>
              </a:lnSpc>
            </a:pP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and texture experienced through touch as </a:t>
            </a:r>
            <a:r>
              <a:rPr lang="en-US" altLang="en-US" sz="3600" b="1" dirty="0">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tactile texture</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a:t>
            </a:r>
          </a:p>
          <a:p>
            <a:pPr eaLnBrk="1" hangingPunct="1">
              <a:lnSpc>
                <a:spcPct val="150000"/>
              </a:lnSpc>
            </a:pPr>
            <a:endParaRPr lang="en-US" altLang="en-US" sz="14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eaLnBrk="1" hangingPunct="1">
              <a:lnSpc>
                <a:spcPct val="150000"/>
              </a:lnSpc>
            </a:pP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Texture can be experienced as soft and delicate, rough and hard, </a:t>
            </a:r>
          </a:p>
          <a:p>
            <a:pPr eaLnBrk="1" hangingPunct="1">
              <a:lnSpc>
                <a:spcPct val="150000"/>
              </a:lnSpc>
            </a:pP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and everything in between. </a:t>
            </a:r>
          </a:p>
        </p:txBody>
      </p:sp>
      <p:grpSp>
        <p:nvGrpSpPr>
          <p:cNvPr id="4" name="Group 4">
            <a:extLst>
              <a:ext uri="{FF2B5EF4-FFF2-40B4-BE49-F238E27FC236}">
                <a16:creationId xmlns:a16="http://schemas.microsoft.com/office/drawing/2014/main" id="{85711C24-D55D-F04D-F668-9A46EE5BAF84}"/>
              </a:ext>
            </a:extLst>
          </p:cNvPr>
          <p:cNvGrpSpPr>
            <a:grpSpLocks/>
          </p:cNvGrpSpPr>
          <p:nvPr/>
        </p:nvGrpSpPr>
        <p:grpSpPr bwMode="auto">
          <a:xfrm>
            <a:off x="1709737" y="1311275"/>
            <a:ext cx="20962938" cy="10804525"/>
            <a:chOff x="0" y="0"/>
            <a:chExt cx="13205" cy="7736"/>
          </a:xfrm>
        </p:grpSpPr>
        <p:sp>
          <p:nvSpPr>
            <p:cNvPr id="5" name="Freeform 4">
              <a:extLst>
                <a:ext uri="{FF2B5EF4-FFF2-40B4-BE49-F238E27FC236}">
                  <a16:creationId xmlns:a16="http://schemas.microsoft.com/office/drawing/2014/main" id="{23963430-D405-BA34-581E-20756AB430E9}"/>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45 h 21600"/>
                <a:gd name="T6" fmla="*/ 0 w 21600"/>
                <a:gd name="T7" fmla="*/ 45 h 21600"/>
                <a:gd name="T8" fmla="*/ 0 w 21600"/>
                <a:gd name="T9" fmla="*/ 43 h 21600"/>
                <a:gd name="T10" fmla="*/ 0 w 21600"/>
                <a:gd name="T11" fmla="*/ 43 h 21600"/>
                <a:gd name="T12" fmla="*/ 0 w 21600"/>
                <a:gd name="T13" fmla="*/ 3 h 21600"/>
                <a:gd name="T14" fmla="*/ 0 w 21600"/>
                <a:gd name="T15" fmla="*/ 3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6" name="Freeform 5">
              <a:extLst>
                <a:ext uri="{FF2B5EF4-FFF2-40B4-BE49-F238E27FC236}">
                  <a16:creationId xmlns:a16="http://schemas.microsoft.com/office/drawing/2014/main" id="{EF6908B2-AD98-49B3-9CAB-BC3F94A1112A}"/>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45 h 21600"/>
                <a:gd name="T6" fmla="*/ 0 w 21600"/>
                <a:gd name="T7" fmla="*/ 45 h 21600"/>
                <a:gd name="T8" fmla="*/ 0 w 21600"/>
                <a:gd name="T9" fmla="*/ 43 h 21600"/>
                <a:gd name="T10" fmla="*/ 0 w 21600"/>
                <a:gd name="T11" fmla="*/ 43 h 21600"/>
                <a:gd name="T12" fmla="*/ 0 w 21600"/>
                <a:gd name="T13" fmla="*/ 3 h 21600"/>
                <a:gd name="T14" fmla="*/ 0 w 21600"/>
                <a:gd name="T15" fmla="*/ 3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9294291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1DB9A-4FFE-E590-6774-369E481301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597108-CE60-C24F-FBEF-0AD937926984}"/>
              </a:ext>
            </a:extLst>
          </p:cNvPr>
          <p:cNvSpPr>
            <a:spLocks/>
          </p:cNvSpPr>
          <p:nvPr/>
        </p:nvSpPr>
        <p:spPr bwMode="auto">
          <a:xfrm>
            <a:off x="6756400" y="3582988"/>
            <a:ext cx="1089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5400" dirty="0">
                <a:solidFill>
                  <a:srgbClr val="5C743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EMOTIONAL ASPECTS OF TEXTURE</a:t>
            </a:r>
          </a:p>
        </p:txBody>
      </p:sp>
      <p:sp>
        <p:nvSpPr>
          <p:cNvPr id="3" name="Rectangle 2">
            <a:extLst>
              <a:ext uri="{FF2B5EF4-FFF2-40B4-BE49-F238E27FC236}">
                <a16:creationId xmlns:a16="http://schemas.microsoft.com/office/drawing/2014/main" id="{E6627E6C-4AF8-256A-E253-5327AE657E2F}"/>
              </a:ext>
            </a:extLst>
          </p:cNvPr>
          <p:cNvSpPr>
            <a:spLocks/>
          </p:cNvSpPr>
          <p:nvPr/>
        </p:nvSpPr>
        <p:spPr bwMode="auto">
          <a:xfrm>
            <a:off x="8386763" y="6070600"/>
            <a:ext cx="76136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even/hard, even/soft</a:t>
            </a:r>
          </a:p>
        </p:txBody>
      </p:sp>
      <p:sp>
        <p:nvSpPr>
          <p:cNvPr id="4" name="Rectangle 3">
            <a:extLst>
              <a:ext uri="{FF2B5EF4-FFF2-40B4-BE49-F238E27FC236}">
                <a16:creationId xmlns:a16="http://schemas.microsoft.com/office/drawing/2014/main" id="{882EE94E-E35F-E1A0-5880-A44BC54FC3EB}"/>
              </a:ext>
            </a:extLst>
          </p:cNvPr>
          <p:cNvSpPr>
            <a:spLocks/>
          </p:cNvSpPr>
          <p:nvPr/>
        </p:nvSpPr>
        <p:spPr bwMode="auto">
          <a:xfrm>
            <a:off x="7551738" y="7620000"/>
            <a:ext cx="9283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uneven/hard, uneven/soft</a:t>
            </a:r>
          </a:p>
        </p:txBody>
      </p:sp>
      <p:grpSp>
        <p:nvGrpSpPr>
          <p:cNvPr id="5" name="Group 4">
            <a:extLst>
              <a:ext uri="{FF2B5EF4-FFF2-40B4-BE49-F238E27FC236}">
                <a16:creationId xmlns:a16="http://schemas.microsoft.com/office/drawing/2014/main" id="{55A3F702-47D8-C870-C97D-D7E9B10EFBED}"/>
              </a:ext>
            </a:extLst>
          </p:cNvPr>
          <p:cNvGrpSpPr>
            <a:grpSpLocks/>
          </p:cNvGrpSpPr>
          <p:nvPr/>
        </p:nvGrpSpPr>
        <p:grpSpPr bwMode="auto">
          <a:xfrm>
            <a:off x="1709737" y="1311275"/>
            <a:ext cx="20962938" cy="10804525"/>
            <a:chOff x="0" y="0"/>
            <a:chExt cx="13205" cy="7736"/>
          </a:xfrm>
        </p:grpSpPr>
        <p:sp>
          <p:nvSpPr>
            <p:cNvPr id="6" name="Freeform 2">
              <a:extLst>
                <a:ext uri="{FF2B5EF4-FFF2-40B4-BE49-F238E27FC236}">
                  <a16:creationId xmlns:a16="http://schemas.microsoft.com/office/drawing/2014/main" id="{7F7621EA-AC2C-C0B1-045D-2A0558299480}"/>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45 h 21600"/>
                <a:gd name="T6" fmla="*/ 0 w 21600"/>
                <a:gd name="T7" fmla="*/ 45 h 21600"/>
                <a:gd name="T8" fmla="*/ 0 w 21600"/>
                <a:gd name="T9" fmla="*/ 43 h 21600"/>
                <a:gd name="T10" fmla="*/ 0 w 21600"/>
                <a:gd name="T11" fmla="*/ 43 h 21600"/>
                <a:gd name="T12" fmla="*/ 0 w 21600"/>
                <a:gd name="T13" fmla="*/ 3 h 21600"/>
                <a:gd name="T14" fmla="*/ 0 w 21600"/>
                <a:gd name="T15" fmla="*/ 3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7" name="Freeform 3">
              <a:extLst>
                <a:ext uri="{FF2B5EF4-FFF2-40B4-BE49-F238E27FC236}">
                  <a16:creationId xmlns:a16="http://schemas.microsoft.com/office/drawing/2014/main" id="{B2BE9FB0-B551-9790-A83F-18541A91E5D6}"/>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45 h 21600"/>
                <a:gd name="T6" fmla="*/ 0 w 21600"/>
                <a:gd name="T7" fmla="*/ 45 h 21600"/>
                <a:gd name="T8" fmla="*/ 0 w 21600"/>
                <a:gd name="T9" fmla="*/ 43 h 21600"/>
                <a:gd name="T10" fmla="*/ 0 w 21600"/>
                <a:gd name="T11" fmla="*/ 43 h 21600"/>
                <a:gd name="T12" fmla="*/ 0 w 21600"/>
                <a:gd name="T13" fmla="*/ 3 h 21600"/>
                <a:gd name="T14" fmla="*/ 0 w 21600"/>
                <a:gd name="T15" fmla="*/ 3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6343892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61C21-2CE6-2F01-5939-6C3697A43AB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FA5AC74-F410-8E04-22EA-532F23615B06}"/>
              </a:ext>
            </a:extLst>
          </p:cNvPr>
          <p:cNvSpPr txBox="1">
            <a:spLocks noChangeArrowheads="1"/>
          </p:cNvSpPr>
          <p:nvPr/>
        </p:nvSpPr>
        <p:spPr bwMode="auto">
          <a:xfrm>
            <a:off x="1298448" y="2972872"/>
            <a:ext cx="7772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eaLnBrk="0" fontAlgn="base" hangingPunct="0">
              <a:spcBef>
                <a:spcPct val="0"/>
              </a:spcBef>
              <a:spcAft>
                <a:spcPct val="0"/>
              </a:spcAft>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eaLnBrk="0" fontAlgn="base" hangingPunct="0">
              <a:spcBef>
                <a:spcPct val="0"/>
              </a:spcBef>
              <a:spcAft>
                <a:spcPct val="0"/>
              </a:spcAft>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eaLnBrk="0" fontAlgn="base" hangingPunct="0">
              <a:spcBef>
                <a:spcPct val="0"/>
              </a:spcBef>
              <a:spcAft>
                <a:spcPct val="0"/>
              </a:spcAft>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eaLnBrk="0" fontAlgn="base" hangingPunct="0">
              <a:spcBef>
                <a:spcPct val="0"/>
              </a:spcBef>
              <a:spcAft>
                <a:spcPct val="0"/>
              </a:spcAft>
              <a:defRPr sz="54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a:lstStyle>
          <a:p>
            <a:r>
              <a:rPr lang="en-US" altLang="en-US" sz="3600" b="1" dirty="0">
                <a:latin typeface="Century Gothic" panose="020B0502020202020204" pitchFamily="34" charset="0"/>
              </a:rPr>
              <a:t>FORM</a:t>
            </a:r>
            <a:r>
              <a:rPr lang="en-US" altLang="en-US" sz="3600" dirty="0">
                <a:latin typeface="Century Gothic" panose="020B0502020202020204" pitchFamily="34" charset="0"/>
              </a:rPr>
              <a:t> </a:t>
            </a:r>
          </a:p>
          <a:p>
            <a:pPr marL="571500" indent="-571500">
              <a:buFont typeface="Arial" panose="020B0604020202020204" pitchFamily="34" charset="0"/>
              <a:buChar char="•"/>
            </a:pPr>
            <a:r>
              <a:rPr lang="en-US" altLang="en-US" sz="3600" dirty="0">
                <a:latin typeface="Century Gothic" panose="020B0502020202020204" pitchFamily="34" charset="0"/>
              </a:rPr>
              <a:t>Consistent surface</a:t>
            </a:r>
          </a:p>
          <a:p>
            <a:pPr marL="571500" indent="-571500">
              <a:buFont typeface="Arial" panose="020B0604020202020204" pitchFamily="34" charset="0"/>
              <a:buChar char="•"/>
            </a:pPr>
            <a:r>
              <a:rPr lang="en-US" altLang="en-US" sz="3600" dirty="0">
                <a:latin typeface="Century Gothic" panose="020B0502020202020204" pitchFamily="34" charset="0"/>
              </a:rPr>
              <a:t>Regular, predictable structure</a:t>
            </a:r>
          </a:p>
          <a:p>
            <a:pPr marL="571500" indent="-571500">
              <a:buFont typeface="Arial" panose="020B0604020202020204" pitchFamily="34" charset="0"/>
              <a:buChar char="•"/>
            </a:pPr>
            <a:r>
              <a:rPr lang="en-US" altLang="en-US" sz="3600" dirty="0">
                <a:latin typeface="Century Gothic" panose="020B0502020202020204" pitchFamily="34" charset="0"/>
              </a:rPr>
              <a:t>Little variation</a:t>
            </a:r>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endParaRPr lang="en-US" altLang="en-US" sz="3600" dirty="0">
              <a:latin typeface="Century Gothic" panose="020B0502020202020204" pitchFamily="34" charset="0"/>
            </a:endParaRPr>
          </a:p>
          <a:p>
            <a:r>
              <a:rPr lang="en-US" altLang="en-US" sz="3600" b="1" dirty="0">
                <a:latin typeface="Century Gothic" panose="020B0502020202020204" pitchFamily="34" charset="0"/>
              </a:rPr>
              <a:t>CONTENT </a:t>
            </a:r>
          </a:p>
          <a:p>
            <a:pPr marL="571500" indent="-571500">
              <a:buFont typeface="Arial" panose="020B0604020202020204" pitchFamily="34" charset="0"/>
              <a:buChar char="•"/>
            </a:pPr>
            <a:r>
              <a:rPr lang="en-US" altLang="en-US" sz="3600" dirty="0">
                <a:latin typeface="Century Gothic" panose="020B0502020202020204" pitchFamily="34" charset="0"/>
              </a:rPr>
              <a:t>Even/hard: cold / sterile</a:t>
            </a:r>
          </a:p>
          <a:p>
            <a:pPr marL="571500" indent="-571500">
              <a:buFont typeface="Arial" panose="020B0604020202020204" pitchFamily="34" charset="0"/>
              <a:buChar char="•"/>
            </a:pPr>
            <a:r>
              <a:rPr lang="en-US" altLang="en-US" sz="3600" dirty="0">
                <a:latin typeface="Century Gothic" panose="020B0502020202020204" pitchFamily="34" charset="0"/>
              </a:rPr>
              <a:t>Even/soft: smooth / fluid</a:t>
            </a:r>
          </a:p>
          <a:p>
            <a:pPr marL="571500" indent="-571500">
              <a:buFont typeface="Arial" panose="020B0604020202020204" pitchFamily="34" charset="0"/>
              <a:buChar char="•"/>
            </a:pPr>
            <a:r>
              <a:rPr lang="en-US" altLang="en-US" sz="3600" dirty="0">
                <a:latin typeface="Century Gothic" panose="020B0502020202020204" pitchFamily="34" charset="0"/>
              </a:rPr>
              <a:t>Controlled / clean</a:t>
            </a:r>
          </a:p>
        </p:txBody>
      </p:sp>
      <p:pic>
        <p:nvPicPr>
          <p:cNvPr id="3" name="Picture 2" descr="A black and white checkered pattern&#10;&#10;AI-generated content may be incorrect.">
            <a:extLst>
              <a:ext uri="{FF2B5EF4-FFF2-40B4-BE49-F238E27FC236}">
                <a16:creationId xmlns:a16="http://schemas.microsoft.com/office/drawing/2014/main" id="{A397CED7-65DB-2132-8425-12BB180429A7}"/>
              </a:ext>
            </a:extLst>
          </p:cNvPr>
          <p:cNvPicPr>
            <a:picLocks noChangeAspect="1"/>
          </p:cNvPicPr>
          <p:nvPr/>
        </p:nvPicPr>
        <p:blipFill>
          <a:blip r:embed="rId3"/>
          <a:stretch>
            <a:fillRect/>
          </a:stretch>
        </p:blipFill>
        <p:spPr>
          <a:xfrm>
            <a:off x="9528049" y="2972872"/>
            <a:ext cx="12643199" cy="8814816"/>
          </a:xfrm>
          <a:prstGeom prst="rect">
            <a:avLst/>
          </a:prstGeom>
          <a:ln>
            <a:solidFill>
              <a:schemeClr val="bg2">
                <a:lumMod val="50000"/>
              </a:schemeClr>
            </a:solidFill>
          </a:ln>
        </p:spPr>
      </p:pic>
      <p:sp>
        <p:nvSpPr>
          <p:cNvPr id="4" name="Rectangle 3">
            <a:extLst>
              <a:ext uri="{FF2B5EF4-FFF2-40B4-BE49-F238E27FC236}">
                <a16:creationId xmlns:a16="http://schemas.microsoft.com/office/drawing/2014/main" id="{2D3941D9-6E40-2539-71CA-97F4DFD86F4D}"/>
              </a:ext>
            </a:extLst>
          </p:cNvPr>
          <p:cNvSpPr/>
          <p:nvPr/>
        </p:nvSpPr>
        <p:spPr bwMode="auto">
          <a:xfrm>
            <a:off x="-28575" y="0"/>
            <a:ext cx="24412575" cy="1371600"/>
          </a:xfrm>
          <a:prstGeom prst="rect">
            <a:avLst/>
          </a:prstGeom>
          <a:solidFill>
            <a:srgbClr val="75923D"/>
          </a:solidFill>
          <a:ln>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a:ln>
                <a:solidFill>
                  <a:schemeClr val="bg1"/>
                </a:solidFill>
              </a:ln>
              <a:solidFill>
                <a:srgbClr val="000000"/>
              </a:solidFill>
              <a:effectLst/>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BE4F37BE-F1B7-075B-0350-D6408393A7A2}"/>
              </a:ext>
            </a:extLst>
          </p:cNvPr>
          <p:cNvSpPr>
            <a:spLocks/>
          </p:cNvSpPr>
          <p:nvPr/>
        </p:nvSpPr>
        <p:spPr bwMode="auto">
          <a:xfrm>
            <a:off x="758952" y="182880"/>
            <a:ext cx="37606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even texture</a:t>
            </a:r>
          </a:p>
        </p:txBody>
      </p:sp>
    </p:spTree>
    <p:extLst>
      <p:ext uri="{BB962C8B-B14F-4D97-AF65-F5344CB8AC3E}">
        <p14:creationId xmlns:p14="http://schemas.microsoft.com/office/powerpoint/2010/main" val="18452388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83D96-7DD7-0403-195F-2F951C34B30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861D430-66B8-FC1A-BAAA-AAC55F079659}"/>
              </a:ext>
            </a:extLst>
          </p:cNvPr>
          <p:cNvSpPr>
            <a:spLocks/>
          </p:cNvSpPr>
          <p:nvPr/>
        </p:nvSpPr>
        <p:spPr bwMode="auto">
          <a:xfrm>
            <a:off x="1298448" y="2971800"/>
            <a:ext cx="7388352" cy="708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dirty="0">
                <a:latin typeface="Century Gothic" panose="020B0502020202020204" pitchFamily="34" charset="0"/>
              </a:rPr>
              <a:t>FORM</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Irregular surface</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Varied marks and</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Spacing</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Unpredictable detail</a:t>
            </a:r>
          </a:p>
          <a:p>
            <a:pPr algn="l" eaLnBrk="1" hangingPunct="1"/>
            <a:endParaRPr lang="en-US" altLang="en-US" sz="3600" dirty="0">
              <a:latin typeface="Century Gothic" panose="020B0502020202020204" pitchFamily="34" charset="0"/>
            </a:endParaRPr>
          </a:p>
          <a:p>
            <a:pPr algn="l" eaLnBrk="1" hangingPunct="1"/>
            <a:r>
              <a:rPr lang="en-US" altLang="en-US" sz="3600" b="1" dirty="0">
                <a:latin typeface="Century Gothic" panose="020B0502020202020204" pitchFamily="34" charset="0"/>
              </a:rPr>
              <a:t>CONTENT</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Uneven/hard: rough / abrasive / threatening</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Uneven/soft: warm / welcoming</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Organic / expressive</a:t>
            </a:r>
          </a:p>
          <a:p>
            <a:pPr algn="l" eaLnBrk="1" hangingPunct="1"/>
            <a:endParaRPr lang="en-US" altLang="en-US" sz="3600" dirty="0">
              <a:latin typeface="Garamond" panose="02020404030301010803" pitchFamily="18" charset="0"/>
              <a:ea typeface="Garamond" panose="02020404030301010803" pitchFamily="18" charset="0"/>
              <a:cs typeface="Garamond" panose="02020404030301010803" pitchFamily="18" charset="0"/>
              <a:sym typeface="Garamond" panose="02020404030301010803" pitchFamily="18" charset="0"/>
            </a:endParaRPr>
          </a:p>
        </p:txBody>
      </p:sp>
      <p:pic>
        <p:nvPicPr>
          <p:cNvPr id="3" name="Picture 2" descr="A close-up of a pattern&#10;&#10;AI-generated content may be incorrect.">
            <a:extLst>
              <a:ext uri="{FF2B5EF4-FFF2-40B4-BE49-F238E27FC236}">
                <a16:creationId xmlns:a16="http://schemas.microsoft.com/office/drawing/2014/main" id="{3548D8AE-7382-535F-0014-4D70533AFBAF}"/>
              </a:ext>
            </a:extLst>
          </p:cNvPr>
          <p:cNvPicPr>
            <a:picLocks noChangeAspect="1"/>
          </p:cNvPicPr>
          <p:nvPr/>
        </p:nvPicPr>
        <p:blipFill>
          <a:blip r:embed="rId3"/>
          <a:stretch>
            <a:fillRect/>
          </a:stretch>
        </p:blipFill>
        <p:spPr>
          <a:xfrm>
            <a:off x="9528048" y="2971800"/>
            <a:ext cx="12643200" cy="8814816"/>
          </a:xfrm>
          <a:prstGeom prst="rect">
            <a:avLst/>
          </a:prstGeom>
          <a:ln>
            <a:solidFill>
              <a:schemeClr val="bg2">
                <a:lumMod val="50000"/>
              </a:schemeClr>
            </a:solidFill>
          </a:ln>
        </p:spPr>
      </p:pic>
      <p:sp>
        <p:nvSpPr>
          <p:cNvPr id="4" name="Rectangle 3">
            <a:extLst>
              <a:ext uri="{FF2B5EF4-FFF2-40B4-BE49-F238E27FC236}">
                <a16:creationId xmlns:a16="http://schemas.microsoft.com/office/drawing/2014/main" id="{046A3AFB-98CD-EFE8-A0EB-80F8BFDF7F57}"/>
              </a:ext>
            </a:extLst>
          </p:cNvPr>
          <p:cNvSpPr/>
          <p:nvPr/>
        </p:nvSpPr>
        <p:spPr bwMode="auto">
          <a:xfrm>
            <a:off x="-28575" y="0"/>
            <a:ext cx="24412575" cy="1371600"/>
          </a:xfrm>
          <a:prstGeom prst="rect">
            <a:avLst/>
          </a:prstGeom>
          <a:solidFill>
            <a:srgbClr val="75923D"/>
          </a:solidFill>
          <a:ln>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a:ln>
                <a:solidFill>
                  <a:schemeClr val="bg1"/>
                </a:solidFill>
              </a:ln>
              <a:solidFill>
                <a:srgbClr val="000000"/>
              </a:solidFill>
              <a:effectLst/>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8B0E5FD9-B972-BD5D-41E0-EB7AF2CDEC84}"/>
              </a:ext>
            </a:extLst>
          </p:cNvPr>
          <p:cNvSpPr>
            <a:spLocks/>
          </p:cNvSpPr>
          <p:nvPr/>
        </p:nvSpPr>
        <p:spPr bwMode="auto">
          <a:xfrm>
            <a:off x="758952" y="182880"/>
            <a:ext cx="45092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uneven texture</a:t>
            </a:r>
          </a:p>
        </p:txBody>
      </p:sp>
    </p:spTree>
    <p:extLst>
      <p:ext uri="{BB962C8B-B14F-4D97-AF65-F5344CB8AC3E}">
        <p14:creationId xmlns:p14="http://schemas.microsoft.com/office/powerpoint/2010/main" val="34464672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A6C1E-7B97-D83D-5D99-140343FB76C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0A4BEBC-DB14-6677-53E0-46AF8672A6AE}"/>
              </a:ext>
            </a:extLst>
          </p:cNvPr>
          <p:cNvSpPr>
            <a:spLocks/>
          </p:cNvSpPr>
          <p:nvPr/>
        </p:nvSpPr>
        <p:spPr bwMode="auto">
          <a:xfrm>
            <a:off x="1298448" y="2971800"/>
            <a:ext cx="76962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dirty="0">
                <a:latin typeface="Century Gothic" panose="020B0502020202020204" pitchFamily="34" charset="0"/>
              </a:rPr>
              <a:t>FORM</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Multiple textures in one composition</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Different surfaces suggest</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Different touch sensations</a:t>
            </a:r>
          </a:p>
          <a:p>
            <a:pPr algn="l" eaLnBrk="1" hangingPunct="1"/>
            <a:endParaRPr lang="en-US" altLang="en-US" sz="3600" b="1"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marL="571500" indent="-571500" algn="l" eaLnBrk="1" hangingPunct="1">
              <a:buFont typeface="Arial" panose="020B0604020202020204" pitchFamily="34" charset="0"/>
              <a:buChar char="•"/>
            </a:pPr>
            <a:r>
              <a:rPr lang="en-US" altLang="en-US" sz="3600" b="1" dirty="0">
                <a:latin typeface="Century Gothic" panose="020B0502020202020204" pitchFamily="34" charset="0"/>
              </a:rPr>
              <a:t>CONTENT</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Grass: uneven + soft (comfortable)</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Bark: uneven + hard (rough)</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Petals: smooth + soft (delicate)</a:t>
            </a:r>
          </a:p>
          <a:p>
            <a:pPr marL="571500" indent="-571500" algn="l" eaLnBrk="1" hangingPunct="1">
              <a:buFont typeface="Arial" panose="020B0604020202020204" pitchFamily="34" charset="0"/>
              <a:buChar char="•"/>
            </a:pPr>
            <a:r>
              <a:rPr lang="en-US" altLang="en-US" sz="3600" dirty="0">
                <a:latin typeface="Century Gothic" panose="020B0502020202020204" pitchFamily="34" charset="0"/>
              </a:rPr>
              <a:t>Eggs: smooth + hard (firm)</a:t>
            </a:r>
          </a:p>
          <a:p>
            <a:pPr algn="l"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pic>
        <p:nvPicPr>
          <p:cNvPr id="3" name="Picture 2" descr="A landscape with trees and hills&#10;&#10;AI-generated content may be incorrect.">
            <a:extLst>
              <a:ext uri="{FF2B5EF4-FFF2-40B4-BE49-F238E27FC236}">
                <a16:creationId xmlns:a16="http://schemas.microsoft.com/office/drawing/2014/main" id="{D6BF74C5-2211-26AC-718A-8D20E421AA8D}"/>
              </a:ext>
            </a:extLst>
          </p:cNvPr>
          <p:cNvPicPr>
            <a:picLocks noChangeAspect="1"/>
          </p:cNvPicPr>
          <p:nvPr/>
        </p:nvPicPr>
        <p:blipFill>
          <a:blip r:embed="rId3"/>
          <a:stretch>
            <a:fillRect/>
          </a:stretch>
        </p:blipFill>
        <p:spPr>
          <a:xfrm>
            <a:off x="9528048" y="2971800"/>
            <a:ext cx="12585803" cy="8796528"/>
          </a:xfrm>
          <a:prstGeom prst="rect">
            <a:avLst/>
          </a:prstGeom>
          <a:ln>
            <a:solidFill>
              <a:schemeClr val="bg2">
                <a:lumMod val="50000"/>
              </a:schemeClr>
            </a:solidFill>
          </a:ln>
        </p:spPr>
      </p:pic>
      <p:sp>
        <p:nvSpPr>
          <p:cNvPr id="4" name="Rectangle 3">
            <a:extLst>
              <a:ext uri="{FF2B5EF4-FFF2-40B4-BE49-F238E27FC236}">
                <a16:creationId xmlns:a16="http://schemas.microsoft.com/office/drawing/2014/main" id="{3B89DAB1-5FEB-85BA-1BC2-0B606416B5E3}"/>
              </a:ext>
            </a:extLst>
          </p:cNvPr>
          <p:cNvSpPr/>
          <p:nvPr/>
        </p:nvSpPr>
        <p:spPr bwMode="auto">
          <a:xfrm>
            <a:off x="-28575" y="0"/>
            <a:ext cx="24412575" cy="1371600"/>
          </a:xfrm>
          <a:prstGeom prst="rect">
            <a:avLst/>
          </a:prstGeom>
          <a:solidFill>
            <a:srgbClr val="75923D"/>
          </a:solidFill>
          <a:ln>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a:ln>
                <a:solidFill>
                  <a:schemeClr val="bg1"/>
                </a:solidFill>
              </a:ln>
              <a:solidFill>
                <a:srgbClr val="000000"/>
              </a:solidFill>
              <a:effectLst/>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942C4543-BA42-DB4A-258F-FEF90FB7A027}"/>
              </a:ext>
            </a:extLst>
          </p:cNvPr>
          <p:cNvSpPr>
            <a:spLocks/>
          </p:cNvSpPr>
          <p:nvPr/>
        </p:nvSpPr>
        <p:spPr bwMode="auto">
          <a:xfrm>
            <a:off x="758952" y="182880"/>
            <a:ext cx="48426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texture variation</a:t>
            </a:r>
          </a:p>
        </p:txBody>
      </p:sp>
    </p:spTree>
    <p:extLst>
      <p:ext uri="{BB962C8B-B14F-4D97-AF65-F5344CB8AC3E}">
        <p14:creationId xmlns:p14="http://schemas.microsoft.com/office/powerpoint/2010/main" val="23504691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7120F-DAC1-D978-B8B5-1040D696CB2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B28BF69-A833-7400-E9DE-22DC5EF352B3}"/>
              </a:ext>
            </a:extLst>
          </p:cNvPr>
          <p:cNvSpPr>
            <a:spLocks/>
          </p:cNvSpPr>
          <p:nvPr/>
        </p:nvSpPr>
        <p:spPr bwMode="auto">
          <a:xfrm>
            <a:off x="1984247" y="2033435"/>
            <a:ext cx="9902953" cy="26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dirty="0">
                <a:latin typeface="Century Gothic" panose="020B0502020202020204" pitchFamily="34" charset="0"/>
              </a:rPr>
              <a:t>FORM </a:t>
            </a:r>
          </a:p>
          <a:p>
            <a:pPr marL="571500" indent="-571500" algn="l" eaLnBrk="1" hangingPunct="1">
              <a:buFont typeface="Arial" panose="020B0604020202020204" pitchFamily="34" charset="0"/>
              <a:buChar char="•"/>
            </a:pPr>
            <a:r>
              <a:rPr lang="en-US" altLang="en-US" sz="3200" dirty="0">
                <a:latin typeface="Century Gothic" panose="020B0502020202020204" pitchFamily="34" charset="0"/>
              </a:rPr>
              <a:t>Pattern = repeated motif in a regular sequence</a:t>
            </a:r>
          </a:p>
          <a:p>
            <a:pPr marL="571500" indent="-571500" algn="l" eaLnBrk="1" hangingPunct="1">
              <a:buFont typeface="Arial" panose="020B0604020202020204" pitchFamily="34" charset="0"/>
              <a:buChar char="•"/>
            </a:pPr>
            <a:r>
              <a:rPr lang="en-US" altLang="en-US" sz="3200" dirty="0">
                <a:latin typeface="Century Gothic" panose="020B0502020202020204" pitchFamily="34" charset="0"/>
              </a:rPr>
              <a:t>Texture can include repetition, but doesn’t have to regular repetition creates rhythm</a:t>
            </a:r>
            <a:endParaRPr lang="en-US" altLang="en-US" sz="32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3">
            <a:extLst>
              <a:ext uri="{FF2B5EF4-FFF2-40B4-BE49-F238E27FC236}">
                <a16:creationId xmlns:a16="http://schemas.microsoft.com/office/drawing/2014/main" id="{BCAC070A-2A06-60AE-E26C-1D0F682CA9DA}"/>
              </a:ext>
            </a:extLst>
          </p:cNvPr>
          <p:cNvSpPr>
            <a:spLocks/>
          </p:cNvSpPr>
          <p:nvPr/>
        </p:nvSpPr>
        <p:spPr bwMode="auto">
          <a:xfrm>
            <a:off x="13331952" y="2144713"/>
            <a:ext cx="10442448"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dirty="0">
                <a:latin typeface="Century Gothic" panose="020B0502020202020204" pitchFamily="34" charset="0"/>
              </a:rPr>
              <a:t>CONTENT</a:t>
            </a:r>
          </a:p>
          <a:p>
            <a:pPr marL="571500" indent="-571500" algn="l" eaLnBrk="1" hangingPunct="1">
              <a:buFont typeface="Arial" panose="020B0604020202020204" pitchFamily="34" charset="0"/>
              <a:buChar char="•"/>
            </a:pPr>
            <a:r>
              <a:rPr lang="en-US" altLang="en-US" sz="3200" dirty="0">
                <a:latin typeface="Century Gothic" panose="020B0502020202020204" pitchFamily="34" charset="0"/>
              </a:rPr>
              <a:t>Pattern can be subtle → loud/busy</a:t>
            </a:r>
          </a:p>
          <a:p>
            <a:pPr marL="571500" indent="-571500" algn="l" eaLnBrk="1" hangingPunct="1">
              <a:buFont typeface="Arial" panose="020B0604020202020204" pitchFamily="34" charset="0"/>
              <a:buChar char="•"/>
            </a:pPr>
            <a:r>
              <a:rPr lang="en-US" altLang="en-US" sz="3200" dirty="0">
                <a:latin typeface="Century Gothic" panose="020B0502020202020204" pitchFamily="34" charset="0"/>
              </a:rPr>
              <a:t>Grass shows texture + pattern (regular blades)</a:t>
            </a:r>
          </a:p>
          <a:p>
            <a:pPr marL="571500" indent="-571500" algn="l" eaLnBrk="1" hangingPunct="1">
              <a:buFont typeface="Arial" panose="020B0604020202020204" pitchFamily="34" charset="0"/>
              <a:buChar char="•"/>
            </a:pPr>
            <a:r>
              <a:rPr lang="en-US" altLang="en-US" sz="3200" dirty="0">
                <a:latin typeface="Century Gothic" panose="020B0502020202020204" pitchFamily="34" charset="0"/>
              </a:rPr>
              <a:t>Bark shows texture without clear pattern (random repetition)</a:t>
            </a:r>
            <a:endParaRPr lang="en-US" altLang="en-US" sz="32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pic>
        <p:nvPicPr>
          <p:cNvPr id="4" name="Picture 3" descr="A black and white pattern&#10;&#10;AI-generated content may be incorrect.">
            <a:extLst>
              <a:ext uri="{FF2B5EF4-FFF2-40B4-BE49-F238E27FC236}">
                <a16:creationId xmlns:a16="http://schemas.microsoft.com/office/drawing/2014/main" id="{4FE75B42-DB5A-1B7C-75C4-E5722EDDC4B8}"/>
              </a:ext>
            </a:extLst>
          </p:cNvPr>
          <p:cNvPicPr>
            <a:picLocks noChangeAspect="1"/>
          </p:cNvPicPr>
          <p:nvPr/>
        </p:nvPicPr>
        <p:blipFill>
          <a:blip r:embed="rId3"/>
          <a:stretch>
            <a:fillRect/>
          </a:stretch>
        </p:blipFill>
        <p:spPr>
          <a:xfrm>
            <a:off x="1956538" y="5572268"/>
            <a:ext cx="9053405" cy="6327648"/>
          </a:xfrm>
          <a:prstGeom prst="rect">
            <a:avLst/>
          </a:prstGeom>
          <a:ln>
            <a:solidFill>
              <a:schemeClr val="bg2">
                <a:lumMod val="50000"/>
              </a:schemeClr>
            </a:solidFill>
          </a:ln>
        </p:spPr>
      </p:pic>
      <p:pic>
        <p:nvPicPr>
          <p:cNvPr id="5" name="Picture 4" descr="A landscape with trees and flowers&#10;&#10;AI-generated content may be incorrect.">
            <a:extLst>
              <a:ext uri="{FF2B5EF4-FFF2-40B4-BE49-F238E27FC236}">
                <a16:creationId xmlns:a16="http://schemas.microsoft.com/office/drawing/2014/main" id="{15FBD63E-9EB3-9BD3-87DB-DF63598D082B}"/>
              </a:ext>
            </a:extLst>
          </p:cNvPr>
          <p:cNvPicPr>
            <a:picLocks noChangeAspect="1"/>
          </p:cNvPicPr>
          <p:nvPr/>
        </p:nvPicPr>
        <p:blipFill>
          <a:blip r:embed="rId4"/>
          <a:stretch>
            <a:fillRect/>
          </a:stretch>
        </p:blipFill>
        <p:spPr>
          <a:xfrm>
            <a:off x="13304242" y="5572268"/>
            <a:ext cx="9053405" cy="6327648"/>
          </a:xfrm>
          <a:prstGeom prst="rect">
            <a:avLst/>
          </a:prstGeom>
          <a:ln>
            <a:solidFill>
              <a:schemeClr val="bg2">
                <a:lumMod val="50000"/>
              </a:schemeClr>
            </a:solidFill>
          </a:ln>
        </p:spPr>
      </p:pic>
      <p:sp>
        <p:nvSpPr>
          <p:cNvPr id="6" name="Rectangle 5">
            <a:extLst>
              <a:ext uri="{FF2B5EF4-FFF2-40B4-BE49-F238E27FC236}">
                <a16:creationId xmlns:a16="http://schemas.microsoft.com/office/drawing/2014/main" id="{0103EFDF-2C96-3C04-F2BF-CFFFC78B13AB}"/>
              </a:ext>
            </a:extLst>
          </p:cNvPr>
          <p:cNvSpPr/>
          <p:nvPr/>
        </p:nvSpPr>
        <p:spPr bwMode="auto">
          <a:xfrm>
            <a:off x="-28575" y="0"/>
            <a:ext cx="24412575" cy="1371600"/>
          </a:xfrm>
          <a:prstGeom prst="rect">
            <a:avLst/>
          </a:prstGeom>
          <a:solidFill>
            <a:srgbClr val="75923D"/>
          </a:solidFill>
          <a:ln>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a:ln>
                <a:solidFill>
                  <a:schemeClr val="bg1"/>
                </a:solidFill>
              </a:ln>
              <a:solidFill>
                <a:srgbClr val="000000"/>
              </a:solidFill>
              <a:effectLst/>
              <a:latin typeface="Gill Sans" charset="0"/>
              <a:ea typeface="PingFang SC Regular" charset="-122"/>
              <a:cs typeface="PingFang SC Regular" charset="-122"/>
              <a:sym typeface="Gill Sans" charset="0"/>
            </a:endParaRPr>
          </a:p>
        </p:txBody>
      </p:sp>
      <p:sp>
        <p:nvSpPr>
          <p:cNvPr id="7" name="Rectangle 1">
            <a:extLst>
              <a:ext uri="{FF2B5EF4-FFF2-40B4-BE49-F238E27FC236}">
                <a16:creationId xmlns:a16="http://schemas.microsoft.com/office/drawing/2014/main" id="{2DAD3AE4-1562-0F03-8F95-E0714FE6509F}"/>
              </a:ext>
            </a:extLst>
          </p:cNvPr>
          <p:cNvSpPr>
            <a:spLocks/>
          </p:cNvSpPr>
          <p:nvPr/>
        </p:nvSpPr>
        <p:spPr bwMode="auto">
          <a:xfrm>
            <a:off x="758952" y="182880"/>
            <a:ext cx="58477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texture and pattern</a:t>
            </a:r>
          </a:p>
        </p:txBody>
      </p:sp>
    </p:spTree>
    <p:extLst>
      <p:ext uri="{BB962C8B-B14F-4D97-AF65-F5344CB8AC3E}">
        <p14:creationId xmlns:p14="http://schemas.microsoft.com/office/powerpoint/2010/main" val="2327006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2FB61-CE83-FD3A-4058-C60CFBA6DE88}"/>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75963E2D-A75C-0DFB-3491-BB790F3691D3}"/>
              </a:ext>
            </a:extLst>
          </p:cNvPr>
          <p:cNvGrpSpPr>
            <a:grpSpLocks/>
          </p:cNvGrpSpPr>
          <p:nvPr/>
        </p:nvGrpSpPr>
        <p:grpSpPr bwMode="auto">
          <a:xfrm>
            <a:off x="1701800" y="1371600"/>
            <a:ext cx="20962938" cy="10515600"/>
            <a:chOff x="0" y="0"/>
            <a:chExt cx="13205" cy="7736"/>
          </a:xfrm>
        </p:grpSpPr>
        <p:sp>
          <p:nvSpPr>
            <p:cNvPr id="4" name="Freeform 3">
              <a:extLst>
                <a:ext uri="{FF2B5EF4-FFF2-40B4-BE49-F238E27FC236}">
                  <a16:creationId xmlns:a16="http://schemas.microsoft.com/office/drawing/2014/main" id="{733C9F46-BBF1-D72F-6D27-CBA4623745CD}"/>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45 h 21600"/>
                <a:gd name="T6" fmla="*/ 0 w 21600"/>
                <a:gd name="T7" fmla="*/ 45 h 21600"/>
                <a:gd name="T8" fmla="*/ 0 w 21600"/>
                <a:gd name="T9" fmla="*/ 43 h 21600"/>
                <a:gd name="T10" fmla="*/ 0 w 21600"/>
                <a:gd name="T11" fmla="*/ 43 h 21600"/>
                <a:gd name="T12" fmla="*/ 0 w 21600"/>
                <a:gd name="T13" fmla="*/ 3 h 21600"/>
                <a:gd name="T14" fmla="*/ 0 w 21600"/>
                <a:gd name="T15" fmla="*/ 3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4">
              <a:extLst>
                <a:ext uri="{FF2B5EF4-FFF2-40B4-BE49-F238E27FC236}">
                  <a16:creationId xmlns:a16="http://schemas.microsoft.com/office/drawing/2014/main" id="{3319D3E5-5BDC-1AF6-FADA-C4F2852CFE10}"/>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45 h 21600"/>
                <a:gd name="T6" fmla="*/ 0 w 21600"/>
                <a:gd name="T7" fmla="*/ 45 h 21600"/>
                <a:gd name="T8" fmla="*/ 0 w 21600"/>
                <a:gd name="T9" fmla="*/ 43 h 21600"/>
                <a:gd name="T10" fmla="*/ 0 w 21600"/>
                <a:gd name="T11" fmla="*/ 43 h 21600"/>
                <a:gd name="T12" fmla="*/ 0 w 21600"/>
                <a:gd name="T13" fmla="*/ 3 h 21600"/>
                <a:gd name="T14" fmla="*/ 0 w 21600"/>
                <a:gd name="T15" fmla="*/ 3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
        <p:nvSpPr>
          <p:cNvPr id="6" name="Rectangle 5">
            <a:extLst>
              <a:ext uri="{FF2B5EF4-FFF2-40B4-BE49-F238E27FC236}">
                <a16:creationId xmlns:a16="http://schemas.microsoft.com/office/drawing/2014/main" id="{80942560-69B3-F97B-3324-15AF3104B0B0}"/>
              </a:ext>
            </a:extLst>
          </p:cNvPr>
          <p:cNvSpPr>
            <a:spLocks/>
          </p:cNvSpPr>
          <p:nvPr/>
        </p:nvSpPr>
        <p:spPr bwMode="auto">
          <a:xfrm>
            <a:off x="4089136" y="2514600"/>
            <a:ext cx="1625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just" eaLnBrk="1" hangingPunct="1"/>
            <a:r>
              <a:rPr lang="en-US" altLang="en-US" sz="4000" b="1" dirty="0">
                <a:solidFill>
                  <a:srgbClr val="0E7F80"/>
                </a:solidFill>
                <a:latin typeface="Century Gothic" panose="020B0502020202020204" pitchFamily="34" charset="0"/>
                <a:cs typeface="Arial" panose="020B0604020202020204" pitchFamily="34" charset="0"/>
                <a:sym typeface="Arial" panose="020B0604020202020204" pitchFamily="34" charset="0"/>
              </a:rPr>
              <a:t>MAKING THE CONNECTION</a:t>
            </a:r>
          </a:p>
          <a:p>
            <a:pPr algn="just" eaLnBrk="1" hangingPunct="1"/>
            <a:endParaRPr lang="en-US" altLang="en-US" sz="1000" b="1" dirty="0">
              <a:solidFill>
                <a:srgbClr val="0E7F80"/>
              </a:solidFill>
              <a:latin typeface="Century Gothic" panose="020B0502020202020204" pitchFamily="34" charset="0"/>
              <a:cs typeface="Arial" panose="020B0604020202020204" pitchFamily="34" charset="0"/>
              <a:sym typeface="Arial" panose="020B0604020202020204" pitchFamily="34" charset="0"/>
            </a:endParaRPr>
          </a:p>
          <a:p>
            <a:pPr algn="just" eaLnBrk="1" hangingPunct="1"/>
            <a:endParaRPr lang="en-US" altLang="en-US" sz="1000" dirty="0">
              <a:latin typeface="Arial" panose="020B0604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now have an understanding of how the element </a:t>
            </a:r>
            <a:r>
              <a:rPr lang="en-US" altLang="en-US" sz="3600" i="1"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line</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feels and what it can communicate; now take it a step further, strengthen your comprehension by applying this knowledge to your area of design! </a:t>
            </a: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r>
              <a:rPr lang="en-US" altLang="en-US" sz="3800" b="1" dirty="0">
                <a:solidFill>
                  <a:srgbClr val="0E7F80"/>
                </a:solidFill>
                <a:latin typeface="Century Gothic" panose="020B0502020202020204" pitchFamily="34" charset="0"/>
                <a:cs typeface="Arial" panose="020B0604020202020204" pitchFamily="34" charset="0"/>
                <a:sym typeface="Arial" panose="020B0604020202020204" pitchFamily="34" charset="0"/>
              </a:rPr>
              <a:t>COMMENTARY ON DESIGN</a:t>
            </a:r>
          </a:p>
          <a:p>
            <a:pPr algn="just" eaLnBrk="1" hangingPunct="1"/>
            <a:endParaRPr lang="en-US" altLang="en-US" sz="2000" dirty="0">
              <a:latin typeface="Century Gothic" panose="020B0502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Visit </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hlinkClick r:id="rId3">
                  <a:extLst>
                    <a:ext uri="{A12FA001-AC4F-418D-AE19-62706E023703}">
                      <ahyp:hlinkClr xmlns:ahyp="http://schemas.microsoft.com/office/drawing/2018/hyperlinkcolor" val="tx"/>
                    </a:ext>
                  </a:extLst>
                </a:hlinkClick>
              </a:rPr>
              <a:t>Commentary on Design</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rPr>
              <a:t> </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for inspiration. </a:t>
            </a: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will discover how designers in the real world are employing the elements and principles of design in a variety of design fields!</a:t>
            </a:r>
          </a:p>
        </p:txBody>
      </p:sp>
    </p:spTree>
    <p:extLst>
      <p:ext uri="{BB962C8B-B14F-4D97-AF65-F5344CB8AC3E}">
        <p14:creationId xmlns:p14="http://schemas.microsoft.com/office/powerpoint/2010/main" val="892067317"/>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Subtitle">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hoto - Vertic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Vertic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Bullets &amp; Photo">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Title, Bullets &amp; Photo">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Lef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Lef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Righ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1_Title &amp; 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1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a:majorFont>
        <a:latin typeface="Times New Roman"/>
        <a:ea typeface="Songti SC Regular"/>
        <a:cs typeface="Songti SC Regular"/>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 2 Colum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2 Colum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lank">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 Top">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Top">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 Center">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Center">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Horizont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Horizont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Horizont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Horizont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hoto - Vertic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Vertic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Pages>0</Pages>
  <Words>703</Words>
  <Characters>0</Characters>
  <Application>Microsoft Macintosh PowerPoint</Application>
  <PresentationFormat>Custom</PresentationFormat>
  <Lines>0</Lines>
  <Paragraphs>83</Paragraphs>
  <Slides>8</Slides>
  <Notes>6</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8</vt:i4>
      </vt:variant>
    </vt:vector>
  </HeadingPairs>
  <TitlesOfParts>
    <vt:vector size="29" baseType="lpstr">
      <vt:lpstr>Arial</vt:lpstr>
      <vt:lpstr>Calibri</vt:lpstr>
      <vt:lpstr>Century Gothic</vt:lpstr>
      <vt:lpstr>Garamond</vt:lpstr>
      <vt:lpstr>Gill Sans</vt:lpstr>
      <vt:lpstr>Times New Roman</vt:lpstr>
      <vt:lpstr>Title &amp; Subtitle</vt:lpstr>
      <vt:lpstr>Title &amp; Bullets - 2 Column</vt:lpstr>
      <vt:lpstr>Bullets</vt:lpstr>
      <vt:lpstr>Blank</vt:lpstr>
      <vt:lpstr>Title - Top</vt:lpstr>
      <vt:lpstr>Title - Center</vt:lpstr>
      <vt:lpstr>Photo - Horizontal</vt:lpstr>
      <vt:lpstr>Photo - Horizontal Reflection</vt:lpstr>
      <vt:lpstr>Photo - Vertical</vt:lpstr>
      <vt:lpstr>Photo - Vertical Reflection</vt:lpstr>
      <vt:lpstr>Title, Bullets &amp; Photo</vt:lpstr>
      <vt:lpstr>Title &amp; Bullets - Left</vt:lpstr>
      <vt:lpstr>Title &amp; Bullets - Right</vt:lpstr>
      <vt:lpstr>1_Title &amp; Bullets</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e-Ink and Paper,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Design — TEXTURE</dc:title>
  <dc:subject/>
  <dc:creator>Tracy Goodman</dc:creator>
  <cp:keywords/>
  <dc:description>© 2026 Tracy Goodman. All rights reserved. Licensed for instructional use by the purchasing instructor/institution only. No public reposting or AI-training use. </dc:description>
  <cp:lastModifiedBy>Tracy Goodman</cp:lastModifiedBy>
  <cp:revision>32</cp:revision>
  <dcterms:modified xsi:type="dcterms:W3CDTF">2026-04-19T18:52:01Z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e-Ink and Paper, LLC</vt:lpwstr>
  </property>
  <property fmtid="{D5CDD505-2E9C-101B-9397-08002B2CF9AE}" pid="3" name="Copyright">
    <vt:lpwstr>© 2026 Tracy Goodman. All rights reserved. Licensed for instructional use by the purchasing instructor/institution only. No public reposting or AI-training use.</vt:lpwstr>
  </property>
</Properties>
</file>