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1" r:id="rId3"/>
    <p:sldMasterId id="2147483652" r:id="rId4"/>
    <p:sldMasterId id="2147483653" r:id="rId5"/>
    <p:sldMasterId id="2147483654" r:id="rId6"/>
    <p:sldMasterId id="2147483655" r:id="rId7"/>
    <p:sldMasterId id="2147483656" r:id="rId8"/>
    <p:sldMasterId id="2147483657" r:id="rId9"/>
    <p:sldMasterId id="2147483658" r:id="rId10"/>
    <p:sldMasterId id="2147483659" r:id="rId11"/>
    <p:sldMasterId id="2147483660" r:id="rId12"/>
    <p:sldMasterId id="2147483661" r:id="rId13"/>
    <p:sldMasterId id="2147483662" r:id="rId14"/>
    <p:sldMasterId id="2147483663" r:id="rId15"/>
  </p:sldMasterIdLst>
  <p:notesMasterIdLst>
    <p:notesMasterId r:id="rId27"/>
  </p:notesMasterIdLst>
  <p:handoutMasterIdLst>
    <p:handoutMasterId r:id="rId28"/>
  </p:handoutMasterIdLst>
  <p:sldIdLst>
    <p:sldId id="268" r:id="rId16"/>
    <p:sldId id="269" r:id="rId17"/>
    <p:sldId id="270" r:id="rId18"/>
    <p:sldId id="271" r:id="rId19"/>
    <p:sldId id="272" r:id="rId20"/>
    <p:sldId id="273" r:id="rId21"/>
    <p:sldId id="274" r:id="rId22"/>
    <p:sldId id="275" r:id="rId23"/>
    <p:sldId id="276" r:id="rId24"/>
    <p:sldId id="278" r:id="rId25"/>
    <p:sldId id="277" r:id="rId26"/>
  </p:sldIdLst>
  <p:sldSz cx="24384000" cy="13716000"/>
  <p:notesSz cx="6858000" cy="9144000"/>
  <p:defaultTextStyle>
    <a:defPPr>
      <a:defRPr lang="en-US"/>
    </a:defPPr>
    <a:lvl1pPr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1pPr>
    <a:lvl2pPr marL="4572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2pPr>
    <a:lvl3pPr marL="9144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3pPr>
    <a:lvl4pPr marL="13716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4pPr>
    <a:lvl5pPr marL="18288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5pPr>
    <a:lvl6pPr marL="22860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6pPr>
    <a:lvl7pPr marL="27432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7pPr>
    <a:lvl8pPr marL="32004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8pPr>
    <a:lvl9pPr marL="36576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p:restoredTop sz="67260"/>
  </p:normalViewPr>
  <p:slideViewPr>
    <p:cSldViewPr>
      <p:cViewPr varScale="1">
        <p:scale>
          <a:sx n="39" d="100"/>
          <a:sy n="39" d="100"/>
        </p:scale>
        <p:origin x="2296" y="184"/>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6.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F54BA24-3174-34B0-C4B3-1759166E417E}"/>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a:extLst>
              <a:ext uri="{FF2B5EF4-FFF2-40B4-BE49-F238E27FC236}">
                <a16:creationId xmlns:a16="http://schemas.microsoft.com/office/drawing/2014/main" id="{1BA75513-5140-E393-1952-240DE6799FC0}"/>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C32EFA4E-13B0-F547-B821-A660BCEB71A1}" type="datetimeFigureOut">
              <a:rPr lang="en-US" altLang="en-US"/>
              <a:pPr>
                <a:defRPr/>
              </a:pPr>
              <a:t>4/19/26</a:t>
            </a:fld>
            <a:endParaRPr lang="en-US" altLang="en-US"/>
          </a:p>
        </p:txBody>
      </p:sp>
      <p:sp>
        <p:nvSpPr>
          <p:cNvPr id="4" name="Footer Placeholder 3">
            <a:extLst>
              <a:ext uri="{FF2B5EF4-FFF2-40B4-BE49-F238E27FC236}">
                <a16:creationId xmlns:a16="http://schemas.microsoft.com/office/drawing/2014/main" id="{03363DDA-2872-DCA4-D8F4-272E82CF20F6}"/>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5" name="Slide Number Placeholder 4">
            <a:extLst>
              <a:ext uri="{FF2B5EF4-FFF2-40B4-BE49-F238E27FC236}">
                <a16:creationId xmlns:a16="http://schemas.microsoft.com/office/drawing/2014/main" id="{DF6CAE3A-D93F-93CD-8C7B-18FFC49F6BB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C9E89F2-0D75-0F4B-8A3B-1301939279B7}"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1">
            <a:extLst>
              <a:ext uri="{FF2B5EF4-FFF2-40B4-BE49-F238E27FC236}">
                <a16:creationId xmlns:a16="http://schemas.microsoft.com/office/drawing/2014/main" id="{2019FCFD-725E-91DC-588E-01EE1B2650C5}"/>
              </a:ext>
            </a:extLst>
          </p:cNvPr>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Rectangle 2">
            <a:extLst>
              <a:ext uri="{FF2B5EF4-FFF2-40B4-BE49-F238E27FC236}">
                <a16:creationId xmlns:a16="http://schemas.microsoft.com/office/drawing/2014/main" id="{91A84A8B-A246-1D79-E2CA-2101AE879314}"/>
              </a:ext>
            </a:extLst>
          </p:cNvPr>
          <p:cNvSpPr>
            <a:spLocks noGrp="1" noChangeArrowheads="1"/>
          </p:cNvSpPr>
          <p:nvPr>
            <p:ph type="body" sz="quarter" idx="1"/>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x-none" noProof="0"/>
              <a:t>Click to edit Master text styles</a:t>
            </a:r>
          </a:p>
          <a:p>
            <a:pPr lvl="1"/>
            <a:r>
              <a:rPr lang="en-US" altLang="x-none" noProof="0"/>
              <a:t>Second level</a:t>
            </a:r>
          </a:p>
          <a:p>
            <a:pPr lvl="2"/>
            <a:r>
              <a:rPr lang="en-US" altLang="x-none" noProof="0"/>
              <a:t>Third level</a:t>
            </a:r>
          </a:p>
          <a:p>
            <a:pPr lvl="3"/>
            <a:r>
              <a:rPr lang="en-US" altLang="x-none" noProof="0"/>
              <a:t>Fourth level</a:t>
            </a:r>
          </a:p>
          <a:p>
            <a:pPr lvl="4"/>
            <a:r>
              <a:rPr lang="en-US" altLang="x-none"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dirty="0"/>
          </a:p>
          <a:p>
            <a:r>
              <a:rPr lang="en-US" b="1" dirty="0"/>
              <a:t>Goal:</a:t>
            </a:r>
            <a:r>
              <a:rPr lang="en-US" dirty="0"/>
              <a:t> Set expectations: slides support teaching; textbook carries depth.</a:t>
            </a:r>
          </a:p>
          <a:p>
            <a:pPr marL="0" marR="0" lvl="0" indent="0" algn="l" defTabSz="914400" rtl="0" eaLnBrk="0" fontAlgn="base" latinLnBrk="0" hangingPunct="0">
              <a:lnSpc>
                <a:spcPct val="100000"/>
              </a:lnSpc>
              <a:spcBef>
                <a:spcPct val="0"/>
              </a:spcBef>
              <a:spcAft>
                <a:spcPct val="0"/>
              </a:spcAft>
              <a:buClrTx/>
              <a:buSzTx/>
              <a:buFontTx/>
              <a:buNone/>
              <a:tabLst/>
              <a:defRPr/>
            </a:pPr>
            <a:r>
              <a:rPr lang="en-US" b="1" dirty="0"/>
              <a:t>Commentary on Design:</a:t>
            </a:r>
            <a:r>
              <a:rPr lang="en-US" dirty="0"/>
              <a:t> Follow the link to explore real-world examples of these concepts in graphic design, fashion design, industrial design, interior design, media arts and animation, game art and design, and film and video.</a:t>
            </a:r>
          </a:p>
          <a:p>
            <a:endParaRPr lang="en-US" dirty="0"/>
          </a:p>
          <a:p>
            <a:endParaRPr lang="en-US" dirty="0"/>
          </a:p>
        </p:txBody>
      </p:sp>
    </p:spTree>
    <p:extLst>
      <p:ext uri="{BB962C8B-B14F-4D97-AF65-F5344CB8AC3E}">
        <p14:creationId xmlns:p14="http://schemas.microsoft.com/office/powerpoint/2010/main" val="3263638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latin typeface="Gill Sans" panose="020B0502020104020203" pitchFamily="34" charset="-79"/>
              </a:rPr>
              <a:t>Symmetry reads as stable because both sides </a:t>
            </a:r>
            <a:r>
              <a:rPr lang="en-US" altLang="en-US" i="1" dirty="0">
                <a:latin typeface="Gill Sans" panose="020B0502020104020203" pitchFamily="34" charset="-79"/>
              </a:rPr>
              <a:t>behave the same</a:t>
            </a:r>
            <a:r>
              <a:rPr lang="en-US" altLang="en-US" dirty="0">
                <a:latin typeface="Gill Sans" panose="020B0502020104020203" pitchFamily="34" charset="-79"/>
              </a:rPr>
              <a:t> visually.</a:t>
            </a:r>
            <a:br>
              <a:rPr lang="en-US" altLang="en-US" dirty="0">
                <a:latin typeface="Gill Sans" panose="020B0502020104020203" pitchFamily="34" charset="-79"/>
              </a:rPr>
            </a:br>
            <a:endParaRPr lang="en-US" altLang="en-US" b="1" dirty="0">
              <a:latin typeface="Gill Sans" panose="020B0502020104020203" pitchFamily="34" charset="-79"/>
            </a:endParaRPr>
          </a:p>
          <a:p>
            <a:pPr marL="171450" indent="-171450">
              <a:buFont typeface="Arial" panose="020B0604020202020204" pitchFamily="34" charset="0"/>
              <a:buChar char="•"/>
            </a:pPr>
            <a:r>
              <a:rPr lang="en-US" altLang="en-US" dirty="0">
                <a:latin typeface="Gill Sans" panose="020B0502020104020203" pitchFamily="34" charset="-79"/>
              </a:rPr>
              <a:t>Have students trace the vertical center line in the example.</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dirty="0">
                <a:latin typeface="Gill Sans" panose="020B0502020104020203" pitchFamily="34" charset="-79"/>
              </a:rPr>
              <a:t>What is the axis, and what feels mirrored?</a:t>
            </a:r>
          </a:p>
          <a:p>
            <a:br>
              <a:rPr lang="en-US" altLang="en-US" dirty="0">
                <a:latin typeface="Gill Sans" panose="020B0502020104020203" pitchFamily="34" charset="-79"/>
              </a:rPr>
            </a:br>
            <a:r>
              <a:rPr lang="en-US" altLang="en-US" b="1" dirty="0">
                <a:latin typeface="Gill Sans" panose="020B0502020104020203" pitchFamily="34" charset="-79"/>
              </a:rPr>
              <a:t>Ask:</a:t>
            </a:r>
            <a:r>
              <a:rPr lang="en-US" altLang="en-US" dirty="0">
                <a:latin typeface="Gill Sans" panose="020B0502020104020203" pitchFamily="34" charset="-79"/>
              </a:rPr>
              <a:t> Why might a designer want “no surprises” (banks, government, luxury, rituals)?</a:t>
            </a:r>
            <a:br>
              <a:rPr lang="en-US" altLang="en-US" dirty="0">
                <a:latin typeface="Gill Sans" panose="020B0502020104020203" pitchFamily="34" charset="-79"/>
              </a:rPr>
            </a:br>
            <a:endParaRPr lang="en-US" dirty="0"/>
          </a:p>
        </p:txBody>
      </p:sp>
    </p:spTree>
    <p:extLst>
      <p:ext uri="{BB962C8B-B14F-4D97-AF65-F5344CB8AC3E}">
        <p14:creationId xmlns:p14="http://schemas.microsoft.com/office/powerpoint/2010/main" val="1817526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latin typeface="Gill Sans" panose="020B0502020104020203" pitchFamily="34" charset="-79"/>
              </a:rPr>
              <a:t>What differences keep it from being perfectly symmetrical?</a:t>
            </a:r>
            <a:endParaRPr lang="en-US" altLang="en-US" b="1" dirty="0">
              <a:latin typeface="Gill Sans" panose="020B0502020104020203" pitchFamily="34" charset="-79"/>
            </a:endParaRPr>
          </a:p>
          <a:p>
            <a:r>
              <a:rPr lang="en-US" altLang="en-US" dirty="0">
                <a:latin typeface="Gill Sans" panose="020B0502020104020203" pitchFamily="34" charset="-79"/>
              </a:rPr>
              <a:t>Approximate symmetry keeps the calm structure but adds small differences so it feels less stiff.</a:t>
            </a:r>
          </a:p>
          <a:p>
            <a:br>
              <a:rPr lang="en-US" altLang="en-US" dirty="0">
                <a:latin typeface="Gill Sans" panose="020B0502020104020203" pitchFamily="34" charset="-79"/>
              </a:rPr>
            </a:br>
            <a:r>
              <a:rPr lang="en-US" altLang="en-US" b="1" dirty="0">
                <a:latin typeface="Gill Sans" panose="020B0502020104020203" pitchFamily="34" charset="-79"/>
              </a:rPr>
              <a:t>Ask:</a:t>
            </a:r>
            <a:r>
              <a:rPr lang="en-US" altLang="en-US" dirty="0">
                <a:latin typeface="Gill Sans" panose="020B0502020104020203" pitchFamily="34" charset="-79"/>
              </a:rPr>
              <a:t> When would you prefer approximate symmetry over perfect symmetry?</a:t>
            </a:r>
            <a:br>
              <a:rPr lang="en-US" altLang="en-US" dirty="0">
                <a:latin typeface="Gill Sans" panose="020B0502020104020203" pitchFamily="34" charset="-79"/>
              </a:rPr>
            </a:br>
            <a:endParaRPr lang="en-US" dirty="0"/>
          </a:p>
        </p:txBody>
      </p:sp>
    </p:spTree>
    <p:extLst>
      <p:ext uri="{BB962C8B-B14F-4D97-AF65-F5344CB8AC3E}">
        <p14:creationId xmlns:p14="http://schemas.microsoft.com/office/powerpoint/2010/main" val="4191018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dirty="0">
                <a:latin typeface="Gill Sans" panose="020B0502020104020203" pitchFamily="34" charset="-79"/>
              </a:rPr>
              <a:t>Balance does not require “matching”.</a:t>
            </a:r>
            <a:br>
              <a:rPr lang="en-US" altLang="en-US" dirty="0">
                <a:latin typeface="Gill Sans" panose="020B0502020104020203" pitchFamily="34" charset="-79"/>
              </a:rPr>
            </a:br>
            <a:r>
              <a:rPr lang="en-US" altLang="en-US" dirty="0">
                <a:latin typeface="Gill Sans" panose="020B0502020104020203" pitchFamily="34" charset="-79"/>
              </a:rPr>
              <a:t>Asymmetry is balanced by </a:t>
            </a:r>
            <a:r>
              <a:rPr lang="en-US" altLang="en-US" i="1" dirty="0">
                <a:latin typeface="Gill Sans" panose="020B0502020104020203" pitchFamily="34" charset="-79"/>
              </a:rPr>
              <a:t>equivalence</a:t>
            </a:r>
            <a:r>
              <a:rPr lang="en-US" altLang="en-US" dirty="0">
                <a:latin typeface="Gill Sans" panose="020B0502020104020203" pitchFamily="34" charset="-79"/>
              </a:rPr>
              <a:t>, not equality; different things can weigh the same visually.</a:t>
            </a:r>
            <a:br>
              <a:rPr lang="en-US" altLang="en-US" dirty="0">
                <a:latin typeface="Gill Sans" panose="020B0502020104020203" pitchFamily="34" charset="-79"/>
              </a:rPr>
            </a:br>
            <a:br>
              <a:rPr lang="en-US" altLang="en-US" dirty="0">
                <a:latin typeface="Gill Sans" panose="020B0502020104020203" pitchFamily="34" charset="-79"/>
              </a:rPr>
            </a:br>
            <a:r>
              <a:rPr lang="en-US" altLang="en-US" b="1" dirty="0">
                <a:latin typeface="Gill Sans" panose="020B0502020104020203" pitchFamily="34" charset="-79"/>
              </a:rPr>
              <a:t>Ask:</a:t>
            </a:r>
            <a:r>
              <a:rPr lang="en-US" altLang="en-US" dirty="0">
                <a:latin typeface="Gill Sans" panose="020B0502020104020203" pitchFamily="34" charset="-79"/>
              </a:rPr>
              <a:t> Why does asymmetry often feel more realistic or modern?</a:t>
            </a:r>
            <a:br>
              <a:rPr lang="en-US" altLang="en-US" dirty="0">
                <a:latin typeface="Gill Sans" panose="020B0502020104020203" pitchFamily="34" charset="-79"/>
              </a:rPr>
            </a:br>
            <a:endParaRPr lang="en-US" dirty="0"/>
          </a:p>
        </p:txBody>
      </p:sp>
    </p:spTree>
    <p:extLst>
      <p:ext uri="{BB962C8B-B14F-4D97-AF65-F5344CB8AC3E}">
        <p14:creationId xmlns:p14="http://schemas.microsoft.com/office/powerpoint/2010/main" val="3323447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dirty="0">
                <a:latin typeface="Gill Sans" panose="020B0502020104020203" pitchFamily="34" charset="-79"/>
              </a:rPr>
              <a:t>“Dark = heavy” as a balance tool.</a:t>
            </a:r>
            <a:br>
              <a:rPr lang="en-US" altLang="en-US" dirty="0">
                <a:latin typeface="Gill Sans" panose="020B0502020104020203" pitchFamily="34" charset="-79"/>
              </a:rPr>
            </a:br>
            <a:r>
              <a:rPr lang="en-US" altLang="en-US" dirty="0">
                <a:latin typeface="Gill Sans" panose="020B0502020104020203" pitchFamily="34" charset="-79"/>
              </a:rPr>
              <a:t>A smaller dark shape can balance a much larger light shape because darkness carries visual weight.</a:t>
            </a:r>
            <a:br>
              <a:rPr lang="en-US" altLang="en-US" dirty="0">
                <a:latin typeface="Gill Sans" panose="020B0502020104020203" pitchFamily="34" charset="-79"/>
              </a:rPr>
            </a:br>
            <a:endParaRPr lang="en-US" altLang="en-US" dirty="0">
              <a:latin typeface="Gill Sans" panose="020B0502020104020203" pitchFamily="34" charset="-79"/>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altLang="en-US" dirty="0">
                <a:latin typeface="Gill Sans" panose="020B0502020104020203" pitchFamily="34" charset="-79"/>
              </a:rPr>
              <a:t>Squint test: what still ‘holds’ the composition?</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dirty="0">
                <a:latin typeface="Gill Sans" panose="020B0502020104020203" pitchFamily="34" charset="-79"/>
              </a:rPr>
              <a:t>Which area feels heavier, and how much of that is value?</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en-US" dirty="0">
              <a:latin typeface="Gill Sans" panose="020B0502020104020203" pitchFamily="34" charset="-79"/>
            </a:endParaRPr>
          </a:p>
          <a:p>
            <a:r>
              <a:rPr lang="en-US" altLang="en-US" b="1" dirty="0">
                <a:latin typeface="Gill Sans" panose="020B0502020104020203" pitchFamily="34" charset="-79"/>
              </a:rPr>
              <a:t>Ask:</a:t>
            </a:r>
            <a:r>
              <a:rPr lang="en-US" altLang="en-US" dirty="0">
                <a:latin typeface="Gill Sans" panose="020B0502020104020203" pitchFamily="34" charset="-79"/>
              </a:rPr>
              <a:t> Where do you see this in layouts (small bold text balancing big whitespace)?</a:t>
            </a:r>
            <a:br>
              <a:rPr lang="en-US" altLang="en-US" dirty="0">
                <a:latin typeface="Gill Sans" panose="020B0502020104020203" pitchFamily="34" charset="-79"/>
              </a:rPr>
            </a:br>
            <a:endParaRPr lang="en-US" altLang="en-US" dirty="0">
              <a:latin typeface="Gill Sans" panose="020B0502020104020203" pitchFamily="34" charset="-79"/>
            </a:endParaRPr>
          </a:p>
          <a:p>
            <a:endParaRPr lang="en-US" dirty="0"/>
          </a:p>
        </p:txBody>
      </p:sp>
    </p:spTree>
    <p:extLst>
      <p:ext uri="{BB962C8B-B14F-4D97-AF65-F5344CB8AC3E}">
        <p14:creationId xmlns:p14="http://schemas.microsoft.com/office/powerpoint/2010/main" val="852451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latin typeface="Gill Sans" panose="020B0502020104020203" pitchFamily="34" charset="-79"/>
              </a:rPr>
              <a:t>What’s “complex” here, and why does it feel heavier?</a:t>
            </a:r>
          </a:p>
          <a:p>
            <a:r>
              <a:rPr lang="en-US" altLang="en-US" dirty="0">
                <a:latin typeface="Gill Sans" panose="020B0502020104020203" pitchFamily="34" charset="-79"/>
              </a:rPr>
              <a:t>Complexity grabs attention. More edges and irregularity often feel heavier than a simple silhouette.</a:t>
            </a:r>
            <a:br>
              <a:rPr lang="en-US" altLang="en-US" dirty="0">
                <a:latin typeface="Gill Sans" panose="020B0502020104020203" pitchFamily="34" charset="-79"/>
              </a:rPr>
            </a:br>
            <a:endParaRPr lang="en-US" altLang="en-US" dirty="0">
              <a:latin typeface="Gill Sans" panose="020B0502020104020203" pitchFamily="34" charset="-79"/>
            </a:endParaRPr>
          </a:p>
          <a:p>
            <a:r>
              <a:rPr lang="en-US" altLang="en-US" b="1" dirty="0">
                <a:latin typeface="Gill Sans" panose="020B0502020104020203" pitchFamily="34" charset="-79"/>
              </a:rPr>
              <a:t>Ask:</a:t>
            </a:r>
            <a:r>
              <a:rPr lang="en-US" altLang="en-US" dirty="0">
                <a:latin typeface="Gill Sans" panose="020B0502020104020203" pitchFamily="34" charset="-79"/>
              </a:rPr>
              <a:t> </a:t>
            </a:r>
            <a:r>
              <a:rPr lang="en-US" altLang="en-US" b="0" dirty="0">
                <a:latin typeface="Gill Sans" panose="020B0502020104020203" pitchFamily="34" charset="-79"/>
              </a:rPr>
              <a:t>What </a:t>
            </a:r>
            <a:r>
              <a:rPr lang="en-US" altLang="en-US" dirty="0">
                <a:latin typeface="Gill Sans" panose="020B0502020104020203" pitchFamily="34" charset="-79"/>
              </a:rPr>
              <a:t>side has more detail/edges?</a:t>
            </a:r>
          </a:p>
          <a:p>
            <a:r>
              <a:rPr lang="en-US" altLang="en-US" b="1" dirty="0">
                <a:latin typeface="Gill Sans" panose="020B0502020104020203" pitchFamily="34" charset="-79"/>
              </a:rPr>
              <a:t>Ask:</a:t>
            </a:r>
            <a:r>
              <a:rPr lang="en-US" altLang="en-US" dirty="0">
                <a:latin typeface="Gill Sans" panose="020B0502020104020203" pitchFamily="34" charset="-79"/>
              </a:rPr>
              <a:t> How do designers “add weight” without increasing size (detail, pattern, complexity)?</a:t>
            </a:r>
            <a:br>
              <a:rPr lang="en-US" altLang="en-US" dirty="0">
                <a:latin typeface="Gill Sans" panose="020B0502020104020203" pitchFamily="34" charset="-79"/>
              </a:rPr>
            </a:br>
            <a:endParaRPr lang="en-US" dirty="0"/>
          </a:p>
        </p:txBody>
      </p:sp>
    </p:spTree>
    <p:extLst>
      <p:ext uri="{BB962C8B-B14F-4D97-AF65-F5344CB8AC3E}">
        <p14:creationId xmlns:p14="http://schemas.microsoft.com/office/powerpoint/2010/main" val="3510605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latin typeface="Gill Sans" panose="020B0502020104020203" pitchFamily="34" charset="-79"/>
              </a:rPr>
              <a:t>Uneven texture is visually ‘louder’, it attracts attention like detail does.</a:t>
            </a:r>
          </a:p>
          <a:p>
            <a:pPr marL="0" marR="0" lvl="0" indent="0" algn="l" defTabSz="914400" rtl="0" eaLnBrk="0" fontAlgn="base" latinLnBrk="0" hangingPunct="0">
              <a:lnSpc>
                <a:spcPct val="100000"/>
              </a:lnSpc>
              <a:spcBef>
                <a:spcPct val="0"/>
              </a:spcBef>
              <a:spcAft>
                <a:spcPct val="0"/>
              </a:spcAft>
              <a:buClrTx/>
              <a:buSzTx/>
              <a:buFontTx/>
              <a:buNone/>
              <a:tabLst/>
              <a:defRPr/>
            </a:pPr>
            <a:br>
              <a:rPr lang="en-US" altLang="en-US" dirty="0">
                <a:latin typeface="Gill Sans" panose="020B0502020104020203" pitchFamily="34" charset="-79"/>
              </a:rPr>
            </a:br>
            <a:r>
              <a:rPr lang="en-US" altLang="en-US" b="1" dirty="0">
                <a:latin typeface="Gill Sans" panose="020B0502020104020203" pitchFamily="34" charset="-79"/>
              </a:rPr>
              <a:t>Ask:</a:t>
            </a:r>
            <a:r>
              <a:rPr lang="en-US" altLang="en-US" dirty="0">
                <a:latin typeface="Gill Sans" panose="020B0502020104020203" pitchFamily="34" charset="-79"/>
              </a:rPr>
              <a:t> How is texture doing the balancing composition?</a:t>
            </a:r>
            <a:br>
              <a:rPr lang="en-US" altLang="en-US" dirty="0">
                <a:latin typeface="Gill Sans" panose="020B0502020104020203" pitchFamily="34" charset="-79"/>
              </a:rPr>
            </a:br>
            <a:r>
              <a:rPr lang="en-US" altLang="en-US" b="1" dirty="0">
                <a:latin typeface="Gill Sans" panose="020B0502020104020203" pitchFamily="34" charset="-79"/>
              </a:rPr>
              <a:t>Ask:</a:t>
            </a:r>
            <a:r>
              <a:rPr lang="en-US" altLang="en-US" dirty="0">
                <a:latin typeface="Gill Sans" panose="020B0502020104020203" pitchFamily="34" charset="-79"/>
              </a:rPr>
              <a:t> Where do you see this in design (fashion fabrics, product materials, </a:t>
            </a:r>
            <a:r>
              <a:rPr lang="en-US" altLang="en-US" dirty="0" err="1">
                <a:latin typeface="Gill Sans" panose="020B0502020104020203" pitchFamily="34" charset="-79"/>
              </a:rPr>
              <a:t>flim</a:t>
            </a:r>
            <a:r>
              <a:rPr lang="en-US" altLang="en-US" dirty="0">
                <a:latin typeface="Gill Sans" panose="020B0502020104020203" pitchFamily="34" charset="-79"/>
              </a:rPr>
              <a:t>)?</a:t>
            </a:r>
            <a:br>
              <a:rPr lang="en-US" altLang="en-US" dirty="0">
                <a:latin typeface="Gill Sans" panose="020B0502020104020203" pitchFamily="34" charset="-79"/>
              </a:rPr>
            </a:br>
            <a:endParaRPr lang="en-US" dirty="0"/>
          </a:p>
        </p:txBody>
      </p:sp>
    </p:spTree>
    <p:extLst>
      <p:ext uri="{BB962C8B-B14F-4D97-AF65-F5344CB8AC3E}">
        <p14:creationId xmlns:p14="http://schemas.microsoft.com/office/powerpoint/2010/main" val="3659893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latin typeface="Gill Sans" panose="020B0502020104020203" pitchFamily="34" charset="-79"/>
              </a:rPr>
              <a:t>Radial balance feels organized because everything relates to one center, like a wheel or a flower.</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dirty="0">
                <a:latin typeface="Gill Sans" panose="020B0502020104020203" pitchFamily="34" charset="-79"/>
              </a:rPr>
              <a:t>What is the center point, and how do elements repeat around it?</a:t>
            </a:r>
          </a:p>
          <a:p>
            <a:br>
              <a:rPr lang="en-US" altLang="en-US" dirty="0">
                <a:latin typeface="Gill Sans" panose="020B0502020104020203" pitchFamily="34" charset="-79"/>
              </a:rPr>
            </a:br>
            <a:r>
              <a:rPr lang="en-US" altLang="en-US" b="1" dirty="0">
                <a:latin typeface="Gill Sans" panose="020B0502020104020203" pitchFamily="34" charset="-79"/>
              </a:rPr>
              <a:t>Ask:</a:t>
            </a:r>
            <a:r>
              <a:rPr lang="en-US" altLang="en-US" dirty="0">
                <a:latin typeface="Gill Sans" panose="020B0502020104020203" pitchFamily="34" charset="-79"/>
              </a:rPr>
              <a:t> Where is radial balance common (logos, mandalas, interfaces, architecture domes)?</a:t>
            </a:r>
            <a:br>
              <a:rPr lang="en-US" altLang="en-US" dirty="0">
                <a:latin typeface="Gill Sans" panose="020B0502020104020203" pitchFamily="34" charset="-79"/>
              </a:rPr>
            </a:br>
            <a:endParaRPr lang="en-US" altLang="en-US" dirty="0">
              <a:latin typeface="Gill Sans" panose="020B0502020104020203" pitchFamily="34" charset="-79"/>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200" b="1" kern="1200" dirty="0">
                <a:solidFill>
                  <a:schemeClr val="tx1"/>
                </a:solidFill>
                <a:effectLst/>
                <a:latin typeface="Gill Sans" charset="0"/>
                <a:ea typeface="+mn-ea"/>
                <a:cs typeface="+mn-cs"/>
              </a:rPr>
              <a:t>Transition:</a:t>
            </a:r>
            <a:r>
              <a:rPr lang="en-US" sz="1200" kern="1200" dirty="0">
                <a:solidFill>
                  <a:schemeClr val="tx1"/>
                </a:solidFill>
                <a:effectLst/>
                <a:latin typeface="Gill Sans" charset="0"/>
                <a:ea typeface="+mn-ea"/>
                <a:cs typeface="+mn-cs"/>
              </a:rPr>
              <a:t> Now we’ll apply these concepts to your own design field through </a:t>
            </a:r>
            <a:r>
              <a:rPr lang="en-US" sz="1200" b="1" kern="1200" dirty="0">
                <a:solidFill>
                  <a:schemeClr val="tx1"/>
                </a:solidFill>
                <a:effectLst/>
                <a:latin typeface="Gill Sans" charset="0"/>
                <a:ea typeface="+mn-ea"/>
                <a:cs typeface="+mn-cs"/>
              </a:rPr>
              <a:t>Making the Connection</a:t>
            </a:r>
            <a:r>
              <a:rPr lang="en-US" sz="1200" kern="1200" dirty="0">
                <a:solidFill>
                  <a:schemeClr val="tx1"/>
                </a:solidFill>
                <a:effectLst/>
                <a:latin typeface="Gill Sans" charset="0"/>
                <a:ea typeface="+mn-ea"/>
                <a:cs typeface="+mn-cs"/>
              </a:rPr>
              <a:t> and the </a:t>
            </a:r>
            <a:r>
              <a:rPr lang="en-US" sz="1200" b="1" i="1" kern="1200" dirty="0">
                <a:solidFill>
                  <a:schemeClr val="tx1"/>
                </a:solidFill>
                <a:effectLst/>
                <a:latin typeface="Gill Sans" charset="0"/>
                <a:ea typeface="+mn-ea"/>
                <a:cs typeface="+mn-cs"/>
              </a:rPr>
              <a:t>Commentary on Design</a:t>
            </a:r>
            <a:r>
              <a:rPr lang="en-US" sz="1200" kern="1200" dirty="0">
                <a:solidFill>
                  <a:schemeClr val="tx1"/>
                </a:solidFill>
                <a:effectLst/>
                <a:latin typeface="Gill Sans" charset="0"/>
                <a:ea typeface="+mn-ea"/>
                <a:cs typeface="+mn-cs"/>
              </a:rPr>
              <a:t> examples.</a:t>
            </a:r>
          </a:p>
          <a:p>
            <a:endParaRPr lang="en-US" dirty="0"/>
          </a:p>
        </p:txBody>
      </p:sp>
    </p:spTree>
    <p:extLst>
      <p:ext uri="{BB962C8B-B14F-4D97-AF65-F5344CB8AC3E}">
        <p14:creationId xmlns:p14="http://schemas.microsoft.com/office/powerpoint/2010/main" val="1792068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latin typeface="Gill Sans" panose="020B0502020104020203" pitchFamily="34" charset="-79"/>
              </a:rPr>
              <a:t>Goal: Turn vocabulary into observation + analysis.</a:t>
            </a:r>
          </a:p>
          <a:p>
            <a:endParaRPr lang="en-US" altLang="en-US" b="0" dirty="0">
              <a:latin typeface="Gill Sans" panose="020B0502020104020203" pitchFamily="34" charset="-79"/>
            </a:endParaRPr>
          </a:p>
          <a:p>
            <a:r>
              <a:rPr lang="en-US" altLang="en-US" b="0" dirty="0">
                <a:latin typeface="Gill Sans" panose="020B0502020104020203" pitchFamily="34" charset="-79"/>
              </a:rPr>
              <a:t>Your job is to spot balance in the real world and describe it using our terms, symmetrical, approximate symmetrical, asymmetrical (including balance by value, shape, or texture), and radial balance, then connect those choices to mood (stable vs spontaneous) and what the designer wants to feel “weighted” or “important.”</a:t>
            </a:r>
          </a:p>
          <a:p>
            <a:endParaRPr lang="en-US" dirty="0"/>
          </a:p>
        </p:txBody>
      </p:sp>
    </p:spTree>
    <p:extLst>
      <p:ext uri="{BB962C8B-B14F-4D97-AF65-F5344CB8AC3E}">
        <p14:creationId xmlns:p14="http://schemas.microsoft.com/office/powerpoint/2010/main" val="2967546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CTD Footer">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F9458EEA-AE6A-F9C3-2F02-234A6015FD54}"/>
              </a:ext>
            </a:extLst>
          </p:cNvPr>
          <p:cNvSpPr txBox="1">
            <a:spLocks/>
          </p:cNvSpPr>
          <p:nvPr userDrawn="1"/>
        </p:nvSpPr>
        <p:spPr>
          <a:xfrm>
            <a:off x="293688" y="12801600"/>
            <a:ext cx="23796625" cy="561975"/>
          </a:xfrm>
          <a:prstGeom prst="rect">
            <a:avLst/>
          </a:prstGeom>
        </p:spPr>
        <p:txBody>
          <a:bodyPr/>
          <a:lstStyle>
            <a:defPPr>
              <a:defRPr lang="en-US"/>
            </a:defPPr>
            <a:lvl1pPr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1pPr>
            <a:lvl2pPr marL="4572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2pPr>
            <a:lvl3pPr marL="9144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3pPr>
            <a:lvl4pPr marL="13716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4pPr>
            <a:lvl5pPr marL="18288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5pPr>
            <a:lvl6pPr marL="22860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6pPr>
            <a:lvl7pPr marL="27432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7pPr>
            <a:lvl8pPr marL="32004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8pPr>
            <a:lvl9pPr marL="36576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ctr">
              <a:defRPr/>
            </a:pPr>
            <a:r>
              <a:rPr lang="en-US" sz="2800" i="1" dirty="0">
                <a:solidFill>
                  <a:schemeClr val="bg2">
                    <a:lumMod val="50000"/>
                  </a:schemeClr>
                </a:solidFill>
                <a:latin typeface="Calibri" panose="020F0502020204030204" pitchFamily="34" charset="0"/>
                <a:cs typeface="Calibri" panose="020F0502020204030204" pitchFamily="34" charset="0"/>
              </a:rPr>
              <a:t>Connecting to Design, Second Edition, </a:t>
            </a:r>
            <a:r>
              <a:rPr lang="en-US" sz="2800" dirty="0">
                <a:solidFill>
                  <a:schemeClr val="bg2">
                    <a:lumMod val="50000"/>
                  </a:schemeClr>
                </a:solidFill>
                <a:latin typeface="Calibri" panose="020F0502020204030204" pitchFamily="34" charset="0"/>
                <a:cs typeface="Calibri" panose="020F0502020204030204" pitchFamily="34" charset="0"/>
              </a:rPr>
              <a:t>by Tracy Goodman  © 2026 e-Ink and Paper | Instructor use only. Unauthorized reproduction or distribution prohibited.</a:t>
            </a:r>
          </a:p>
        </p:txBody>
      </p:sp>
    </p:spTree>
    <p:extLst>
      <p:ext uri="{BB962C8B-B14F-4D97-AF65-F5344CB8AC3E}">
        <p14:creationId xmlns:p14="http://schemas.microsoft.com/office/powerpoint/2010/main" val="374561008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5619948"/>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34139079"/>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6141053"/>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967083604"/>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6896100"/>
            <a:ext cx="6197600" cy="681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089900" y="6896100"/>
            <a:ext cx="6197600" cy="681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0978287"/>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6878548"/>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18504741"/>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170229"/>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32594973"/>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83718008"/>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7658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27575" y="0"/>
            <a:ext cx="5229225" cy="1371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0"/>
            <a:ext cx="15535275" cy="1371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2202113"/>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50600" y="0"/>
            <a:ext cx="3136900" cy="1371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0"/>
            <a:ext cx="9258300" cy="1371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618013"/>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39382933"/>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2241691"/>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407589335"/>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3802063"/>
            <a:ext cx="502920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21500" y="3802063"/>
            <a:ext cx="502920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8974069"/>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3217674"/>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33027729"/>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390398"/>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02029992"/>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6001471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81182506"/>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6816670"/>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27575" y="311150"/>
            <a:ext cx="5229225" cy="1226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311150"/>
            <a:ext cx="15535275" cy="1226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1002436"/>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16362558"/>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232611"/>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848629866"/>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3802063"/>
            <a:ext cx="502920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21500" y="3802063"/>
            <a:ext cx="502920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6864614"/>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5612725"/>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11945422"/>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401930"/>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4613694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1131787"/>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46601646"/>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1617834"/>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27575" y="311150"/>
            <a:ext cx="5229225" cy="1226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311150"/>
            <a:ext cx="15535275" cy="1226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9808174"/>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90954684"/>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2697400"/>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304726885"/>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271500" y="3802063"/>
            <a:ext cx="459740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021300" y="3802063"/>
            <a:ext cx="459740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2927236"/>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2878967"/>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2119916"/>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722382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658167229"/>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93437491"/>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3855066"/>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5095138"/>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27575" y="311150"/>
            <a:ext cx="5229225" cy="1226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311150"/>
            <a:ext cx="15535275" cy="1226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3090492"/>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50079168"/>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9429131"/>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689757409"/>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3802063"/>
            <a:ext cx="1038225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74550" y="3802063"/>
            <a:ext cx="1038225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1730535"/>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0399519"/>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3753393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3911600"/>
            <a:ext cx="10382250" cy="98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74550" y="3911600"/>
            <a:ext cx="10382250" cy="98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5521597"/>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6380434"/>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09407500"/>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33481147"/>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9137814"/>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27575" y="311150"/>
            <a:ext cx="5229225" cy="1226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311150"/>
            <a:ext cx="15535275" cy="1226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7974508"/>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 Box 3">
            <a:extLst>
              <a:ext uri="{FF2B5EF4-FFF2-40B4-BE49-F238E27FC236}">
                <a16:creationId xmlns:a16="http://schemas.microsoft.com/office/drawing/2014/main" id="{A52C96BF-AE8B-B4D9-A2DF-8C76E4E7A65C}"/>
              </a:ext>
            </a:extLst>
          </p:cNvPr>
          <p:cNvSpPr txBox="1">
            <a:spLocks noGrp="1" noChangeArrowheads="1"/>
          </p:cNvSpPr>
          <p:nvPr>
            <p:ph type="sldNum" sz="quarter" idx="10"/>
          </p:nvPr>
        </p:nvSpPr>
        <p:spPr>
          <a:ln/>
        </p:spPr>
        <p:txBody>
          <a:bodyPr/>
          <a:lstStyle>
            <a:lvl1pPr>
              <a:defRPr/>
            </a:lvl1pPr>
          </a:lstStyle>
          <a:p>
            <a:pPr>
              <a:defRPr/>
            </a:pPr>
            <a:fld id="{230803BF-63FF-694D-815E-D05FCF77E40D}" type="slidenum">
              <a:rPr lang="en-US" altLang="en-US"/>
              <a:pPr>
                <a:defRPr/>
              </a:pPr>
              <a:t>‹#›</a:t>
            </a:fld>
            <a:endParaRPr lang="en-US" altLang="en-US"/>
          </a:p>
        </p:txBody>
      </p:sp>
    </p:spTree>
    <p:extLst>
      <p:ext uri="{BB962C8B-B14F-4D97-AF65-F5344CB8AC3E}">
        <p14:creationId xmlns:p14="http://schemas.microsoft.com/office/powerpoint/2010/main" val="2565064390"/>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79799FB3-DDD1-C320-3693-6F7E19540774}"/>
              </a:ext>
            </a:extLst>
          </p:cNvPr>
          <p:cNvSpPr txBox="1">
            <a:spLocks noGrp="1" noChangeArrowheads="1"/>
          </p:cNvSpPr>
          <p:nvPr>
            <p:ph type="sldNum" sz="quarter" idx="10"/>
          </p:nvPr>
        </p:nvSpPr>
        <p:spPr>
          <a:ln/>
        </p:spPr>
        <p:txBody>
          <a:bodyPr/>
          <a:lstStyle>
            <a:lvl1pPr>
              <a:defRPr/>
            </a:lvl1pPr>
          </a:lstStyle>
          <a:p>
            <a:pPr>
              <a:defRPr/>
            </a:pPr>
            <a:fld id="{67B53F7D-5EB2-744C-866C-60E7A392C0B6}" type="slidenum">
              <a:rPr lang="en-US" altLang="en-US"/>
              <a:pPr>
                <a:defRPr/>
              </a:pPr>
              <a:t>‹#›</a:t>
            </a:fld>
            <a:endParaRPr lang="en-US" altLang="en-US"/>
          </a:p>
        </p:txBody>
      </p:sp>
    </p:spTree>
    <p:extLst>
      <p:ext uri="{BB962C8B-B14F-4D97-AF65-F5344CB8AC3E}">
        <p14:creationId xmlns:p14="http://schemas.microsoft.com/office/powerpoint/2010/main" val="4290170947"/>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Text Box 3">
            <a:extLst>
              <a:ext uri="{FF2B5EF4-FFF2-40B4-BE49-F238E27FC236}">
                <a16:creationId xmlns:a16="http://schemas.microsoft.com/office/drawing/2014/main" id="{476FA192-5F83-6481-DB93-C2B291FD11D0}"/>
              </a:ext>
            </a:extLst>
          </p:cNvPr>
          <p:cNvSpPr txBox="1">
            <a:spLocks noGrp="1" noChangeArrowheads="1"/>
          </p:cNvSpPr>
          <p:nvPr>
            <p:ph type="sldNum" sz="quarter" idx="10"/>
          </p:nvPr>
        </p:nvSpPr>
        <p:spPr>
          <a:ln/>
        </p:spPr>
        <p:txBody>
          <a:bodyPr/>
          <a:lstStyle>
            <a:lvl1pPr>
              <a:defRPr/>
            </a:lvl1pPr>
          </a:lstStyle>
          <a:p>
            <a:pPr>
              <a:defRPr/>
            </a:pPr>
            <a:fld id="{50068A7E-1BF4-2E42-BC73-400B56E68152}" type="slidenum">
              <a:rPr lang="en-US" altLang="en-US"/>
              <a:pPr>
                <a:defRPr/>
              </a:pPr>
              <a:t>‹#›</a:t>
            </a:fld>
            <a:endParaRPr lang="en-US" altLang="en-US"/>
          </a:p>
        </p:txBody>
      </p:sp>
    </p:spTree>
    <p:extLst>
      <p:ext uri="{BB962C8B-B14F-4D97-AF65-F5344CB8AC3E}">
        <p14:creationId xmlns:p14="http://schemas.microsoft.com/office/powerpoint/2010/main" val="4216085494"/>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19600" y="3962400"/>
            <a:ext cx="7696200" cy="975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962400"/>
            <a:ext cx="7696200" cy="975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98E6C1A4-FD91-FE15-45D5-70500CFFA805}"/>
              </a:ext>
            </a:extLst>
          </p:cNvPr>
          <p:cNvSpPr txBox="1">
            <a:spLocks noGrp="1" noChangeArrowheads="1"/>
          </p:cNvSpPr>
          <p:nvPr>
            <p:ph type="sldNum" sz="quarter" idx="10"/>
          </p:nvPr>
        </p:nvSpPr>
        <p:spPr>
          <a:ln/>
        </p:spPr>
        <p:txBody>
          <a:bodyPr/>
          <a:lstStyle>
            <a:lvl1pPr>
              <a:defRPr/>
            </a:lvl1pPr>
          </a:lstStyle>
          <a:p>
            <a:pPr>
              <a:defRPr/>
            </a:pPr>
            <a:fld id="{C6ADFDB9-97C7-A943-8DC2-523B66072AD1}" type="slidenum">
              <a:rPr lang="en-US" altLang="en-US"/>
              <a:pPr>
                <a:defRPr/>
              </a:pPr>
              <a:t>‹#›</a:t>
            </a:fld>
            <a:endParaRPr lang="en-US" altLang="en-US"/>
          </a:p>
        </p:txBody>
      </p:sp>
    </p:spTree>
    <p:extLst>
      <p:ext uri="{BB962C8B-B14F-4D97-AF65-F5344CB8AC3E}">
        <p14:creationId xmlns:p14="http://schemas.microsoft.com/office/powerpoint/2010/main" val="1646840840"/>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a:extLst>
              <a:ext uri="{FF2B5EF4-FFF2-40B4-BE49-F238E27FC236}">
                <a16:creationId xmlns:a16="http://schemas.microsoft.com/office/drawing/2014/main" id="{C1B73FC4-F005-1075-FA6F-1B9656E2B85A}"/>
              </a:ext>
            </a:extLst>
          </p:cNvPr>
          <p:cNvSpPr txBox="1">
            <a:spLocks noGrp="1" noChangeArrowheads="1"/>
          </p:cNvSpPr>
          <p:nvPr>
            <p:ph type="sldNum" sz="quarter" idx="10"/>
          </p:nvPr>
        </p:nvSpPr>
        <p:spPr>
          <a:ln/>
        </p:spPr>
        <p:txBody>
          <a:bodyPr/>
          <a:lstStyle>
            <a:lvl1pPr>
              <a:defRPr/>
            </a:lvl1pPr>
          </a:lstStyle>
          <a:p>
            <a:pPr>
              <a:defRPr/>
            </a:pPr>
            <a:fld id="{20077664-5E2E-B94B-BE11-1B366D6A2E59}" type="slidenum">
              <a:rPr lang="en-US" altLang="en-US"/>
              <a:pPr>
                <a:defRPr/>
              </a:pPr>
              <a:t>‹#›</a:t>
            </a:fld>
            <a:endParaRPr lang="en-US" altLang="en-US"/>
          </a:p>
        </p:txBody>
      </p:sp>
    </p:spTree>
    <p:extLst>
      <p:ext uri="{BB962C8B-B14F-4D97-AF65-F5344CB8AC3E}">
        <p14:creationId xmlns:p14="http://schemas.microsoft.com/office/powerpoint/2010/main" val="397032968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5213900"/>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a:extLst>
              <a:ext uri="{FF2B5EF4-FFF2-40B4-BE49-F238E27FC236}">
                <a16:creationId xmlns:a16="http://schemas.microsoft.com/office/drawing/2014/main" id="{E04F1EEE-AE4F-2F7C-F11F-D699549143EE}"/>
              </a:ext>
            </a:extLst>
          </p:cNvPr>
          <p:cNvSpPr txBox="1">
            <a:spLocks noGrp="1" noChangeArrowheads="1"/>
          </p:cNvSpPr>
          <p:nvPr>
            <p:ph type="sldNum" sz="quarter" idx="10"/>
          </p:nvPr>
        </p:nvSpPr>
        <p:spPr>
          <a:ln/>
        </p:spPr>
        <p:txBody>
          <a:bodyPr/>
          <a:lstStyle>
            <a:lvl1pPr>
              <a:defRPr/>
            </a:lvl1pPr>
          </a:lstStyle>
          <a:p>
            <a:pPr>
              <a:defRPr/>
            </a:pPr>
            <a:fld id="{0349444F-1AE2-3B42-852D-F1B369147F8E}" type="slidenum">
              <a:rPr lang="en-US" altLang="en-US"/>
              <a:pPr>
                <a:defRPr/>
              </a:pPr>
              <a:t>‹#›</a:t>
            </a:fld>
            <a:endParaRPr lang="en-US" altLang="en-US"/>
          </a:p>
        </p:txBody>
      </p:sp>
    </p:spTree>
    <p:extLst>
      <p:ext uri="{BB962C8B-B14F-4D97-AF65-F5344CB8AC3E}">
        <p14:creationId xmlns:p14="http://schemas.microsoft.com/office/powerpoint/2010/main" val="432847152"/>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1E692E4C-0191-59E5-0E37-9447232EB570}"/>
              </a:ext>
            </a:extLst>
          </p:cNvPr>
          <p:cNvSpPr txBox="1">
            <a:spLocks noGrp="1" noChangeArrowheads="1"/>
          </p:cNvSpPr>
          <p:nvPr>
            <p:ph type="sldNum" sz="quarter" idx="10"/>
          </p:nvPr>
        </p:nvSpPr>
        <p:spPr>
          <a:ln/>
        </p:spPr>
        <p:txBody>
          <a:bodyPr/>
          <a:lstStyle>
            <a:lvl1pPr>
              <a:defRPr/>
            </a:lvl1pPr>
          </a:lstStyle>
          <a:p>
            <a:pPr>
              <a:defRPr/>
            </a:pPr>
            <a:fld id="{9A3D6EF0-9775-1442-8565-B3055348ECBC}" type="slidenum">
              <a:rPr lang="en-US" altLang="en-US"/>
              <a:pPr>
                <a:defRPr/>
              </a:pPr>
              <a:t>‹#›</a:t>
            </a:fld>
            <a:endParaRPr lang="en-US" altLang="en-US"/>
          </a:p>
        </p:txBody>
      </p:sp>
    </p:spTree>
    <p:extLst>
      <p:ext uri="{BB962C8B-B14F-4D97-AF65-F5344CB8AC3E}">
        <p14:creationId xmlns:p14="http://schemas.microsoft.com/office/powerpoint/2010/main" val="2517557712"/>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Box 3">
            <a:extLst>
              <a:ext uri="{FF2B5EF4-FFF2-40B4-BE49-F238E27FC236}">
                <a16:creationId xmlns:a16="http://schemas.microsoft.com/office/drawing/2014/main" id="{951182AB-D7BB-5BAF-6383-2A2CD91399D5}"/>
              </a:ext>
            </a:extLst>
          </p:cNvPr>
          <p:cNvSpPr txBox="1">
            <a:spLocks noGrp="1" noChangeArrowheads="1"/>
          </p:cNvSpPr>
          <p:nvPr>
            <p:ph type="sldNum" sz="quarter" idx="10"/>
          </p:nvPr>
        </p:nvSpPr>
        <p:spPr>
          <a:ln/>
        </p:spPr>
        <p:txBody>
          <a:bodyPr/>
          <a:lstStyle>
            <a:lvl1pPr>
              <a:defRPr/>
            </a:lvl1pPr>
          </a:lstStyle>
          <a:p>
            <a:pPr>
              <a:defRPr/>
            </a:pPr>
            <a:fld id="{C28A16DD-2DCE-F94E-9FDA-F0C105E028D4}" type="slidenum">
              <a:rPr lang="en-US" altLang="en-US"/>
              <a:pPr>
                <a:defRPr/>
              </a:pPr>
              <a:t>‹#›</a:t>
            </a:fld>
            <a:endParaRPr lang="en-US" altLang="en-US"/>
          </a:p>
        </p:txBody>
      </p:sp>
    </p:spTree>
    <p:extLst>
      <p:ext uri="{BB962C8B-B14F-4D97-AF65-F5344CB8AC3E}">
        <p14:creationId xmlns:p14="http://schemas.microsoft.com/office/powerpoint/2010/main" val="2103012763"/>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Times New Roman"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Box 3">
            <a:extLst>
              <a:ext uri="{FF2B5EF4-FFF2-40B4-BE49-F238E27FC236}">
                <a16:creationId xmlns:a16="http://schemas.microsoft.com/office/drawing/2014/main" id="{D157D515-30B9-75F5-5EE0-DCAFC3A5D754}"/>
              </a:ext>
            </a:extLst>
          </p:cNvPr>
          <p:cNvSpPr txBox="1">
            <a:spLocks noGrp="1" noChangeArrowheads="1"/>
          </p:cNvSpPr>
          <p:nvPr>
            <p:ph type="sldNum" sz="quarter" idx="10"/>
          </p:nvPr>
        </p:nvSpPr>
        <p:spPr>
          <a:ln/>
        </p:spPr>
        <p:txBody>
          <a:bodyPr/>
          <a:lstStyle>
            <a:lvl1pPr>
              <a:defRPr/>
            </a:lvl1pPr>
          </a:lstStyle>
          <a:p>
            <a:pPr>
              <a:defRPr/>
            </a:pPr>
            <a:fld id="{B8FE7A74-D1C4-8944-B721-8E073B857172}" type="slidenum">
              <a:rPr lang="en-US" altLang="en-US"/>
              <a:pPr>
                <a:defRPr/>
              </a:pPr>
              <a:t>‹#›</a:t>
            </a:fld>
            <a:endParaRPr lang="en-US" altLang="en-US"/>
          </a:p>
        </p:txBody>
      </p:sp>
    </p:spTree>
    <p:extLst>
      <p:ext uri="{BB962C8B-B14F-4D97-AF65-F5344CB8AC3E}">
        <p14:creationId xmlns:p14="http://schemas.microsoft.com/office/powerpoint/2010/main" val="1306537871"/>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0C9C506E-9CDB-9386-BC0E-14C6CD5D2593}"/>
              </a:ext>
            </a:extLst>
          </p:cNvPr>
          <p:cNvSpPr txBox="1">
            <a:spLocks noGrp="1" noChangeArrowheads="1"/>
          </p:cNvSpPr>
          <p:nvPr>
            <p:ph type="sldNum" sz="quarter" idx="10"/>
          </p:nvPr>
        </p:nvSpPr>
        <p:spPr>
          <a:ln/>
        </p:spPr>
        <p:txBody>
          <a:bodyPr/>
          <a:lstStyle>
            <a:lvl1pPr>
              <a:defRPr/>
            </a:lvl1pPr>
          </a:lstStyle>
          <a:p>
            <a:pPr>
              <a:defRPr/>
            </a:pPr>
            <a:fld id="{82980450-0DE0-314D-A58A-E8540C451681}" type="slidenum">
              <a:rPr lang="en-US" altLang="en-US"/>
              <a:pPr>
                <a:defRPr/>
              </a:pPr>
              <a:t>‹#›</a:t>
            </a:fld>
            <a:endParaRPr lang="en-US" altLang="en-US"/>
          </a:p>
        </p:txBody>
      </p:sp>
    </p:spTree>
    <p:extLst>
      <p:ext uri="{BB962C8B-B14F-4D97-AF65-F5344CB8AC3E}">
        <p14:creationId xmlns:p14="http://schemas.microsoft.com/office/powerpoint/2010/main" val="2399318881"/>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078200" y="762000"/>
            <a:ext cx="3886200" cy="1295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419600" y="762000"/>
            <a:ext cx="11506200" cy="1295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1825F4EB-CA81-83D5-A14A-406F3995AA1A}"/>
              </a:ext>
            </a:extLst>
          </p:cNvPr>
          <p:cNvSpPr txBox="1">
            <a:spLocks noGrp="1" noChangeArrowheads="1"/>
          </p:cNvSpPr>
          <p:nvPr>
            <p:ph type="sldNum" sz="quarter" idx="10"/>
          </p:nvPr>
        </p:nvSpPr>
        <p:spPr>
          <a:ln/>
        </p:spPr>
        <p:txBody>
          <a:bodyPr/>
          <a:lstStyle>
            <a:lvl1pPr>
              <a:defRPr/>
            </a:lvl1pPr>
          </a:lstStyle>
          <a:p>
            <a:pPr>
              <a:defRPr/>
            </a:pPr>
            <a:fld id="{417126AE-E3AE-7747-BA26-5940A31C00C7}" type="slidenum">
              <a:rPr lang="en-US" altLang="en-US"/>
              <a:pPr>
                <a:defRPr/>
              </a:pPr>
              <a:t>‹#›</a:t>
            </a:fld>
            <a:endParaRPr lang="en-US" altLang="en-US"/>
          </a:p>
        </p:txBody>
      </p:sp>
    </p:spTree>
    <p:extLst>
      <p:ext uri="{BB962C8B-B14F-4D97-AF65-F5344CB8AC3E}">
        <p14:creationId xmlns:p14="http://schemas.microsoft.com/office/powerpoint/2010/main" val="329717693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46328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093969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2486064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5092207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2751332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048155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27575" y="203200"/>
            <a:ext cx="5229225" cy="13512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203200"/>
            <a:ext cx="15535275" cy="13512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639787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3571376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08887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08688079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739900" y="1778000"/>
            <a:ext cx="10382250" cy="1014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74550" y="1778000"/>
            <a:ext cx="10382250" cy="1014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213961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006932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2178422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492073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63602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2137827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7197563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42221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19505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621000" cy="11195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311719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3602727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099408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427480058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248061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943546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9348991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012561903"/>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012955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7215371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4260454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117524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621000" cy="11623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012557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8513611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676400" y="3651250"/>
            <a:ext cx="210312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7711151"/>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68337519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6312850"/>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424236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7061200"/>
            <a:ext cx="10382250" cy="665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74550" y="7061200"/>
            <a:ext cx="10382250" cy="665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885131"/>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0362080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135768"/>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86942041"/>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92264282"/>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8961558"/>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342900"/>
            <a:ext cx="5257800" cy="120110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342900"/>
            <a:ext cx="15621000" cy="120110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1268798"/>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00492473"/>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676400" y="3651250"/>
            <a:ext cx="210312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846441"/>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747259598"/>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723013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7643635"/>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5127784"/>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6212007"/>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143505"/>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56587866"/>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61520867"/>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7271138"/>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3651250"/>
            <a:ext cx="5257800" cy="87026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3651250"/>
            <a:ext cx="15621000" cy="8702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6647039"/>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47727482"/>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676400" y="3651250"/>
            <a:ext cx="210312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1077715"/>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5025062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72265308"/>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8535106"/>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9998436"/>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5909461"/>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3602718"/>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52074008"/>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71784964"/>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6629147"/>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3651250"/>
            <a:ext cx="5257800" cy="9112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3651250"/>
            <a:ext cx="15621000" cy="91122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4222691"/>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25903345"/>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676400" y="3651250"/>
            <a:ext cx="210312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951742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21356106"/>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400393833"/>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8387182"/>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2780336"/>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74092361"/>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2568502"/>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92962307"/>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90812952"/>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5908503"/>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3651250"/>
            <a:ext cx="5257800" cy="9112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3651250"/>
            <a:ext cx="15621000" cy="91122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3987552"/>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8710612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8038252"/>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803125"/>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585418964"/>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6896100"/>
            <a:ext cx="6197600" cy="681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089900" y="6896100"/>
            <a:ext cx="6197600" cy="681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8762765"/>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0902260"/>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20559453"/>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0308641"/>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3521650"/>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36472408"/>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2023267"/>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50600" y="0"/>
            <a:ext cx="3136900" cy="1371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0"/>
            <a:ext cx="9258300" cy="1371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922109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A2FA7211-E894-886C-4C21-F9C2288BEC97}"/>
              </a:ext>
            </a:extLst>
          </p:cNvPr>
          <p:cNvSpPr>
            <a:spLocks noGrp="1" noChangeArrowheads="1"/>
          </p:cNvSpPr>
          <p:nvPr>
            <p:ph type="title"/>
          </p:nvPr>
        </p:nvSpPr>
        <p:spPr bwMode="auto">
          <a:xfrm>
            <a:off x="1739900" y="0"/>
            <a:ext cx="20916900" cy="69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027" name="Rectangle 2">
            <a:extLst>
              <a:ext uri="{FF2B5EF4-FFF2-40B4-BE49-F238E27FC236}">
                <a16:creationId xmlns:a16="http://schemas.microsoft.com/office/drawing/2014/main" id="{DE43AB3E-E8B5-2FD2-52E5-2C7A85F18A38}"/>
              </a:ext>
            </a:extLst>
          </p:cNvPr>
          <p:cNvSpPr>
            <a:spLocks noGrp="1" noChangeArrowheads="1"/>
          </p:cNvSpPr>
          <p:nvPr>
            <p:ph type="body" idx="1"/>
          </p:nvPr>
        </p:nvSpPr>
        <p:spPr bwMode="auto">
          <a:xfrm>
            <a:off x="1739900" y="7061200"/>
            <a:ext cx="20916900" cy="665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670" r:id="rId1"/>
    <p:sldLayoutId id="2147483664" r:id="rId2"/>
    <p:sldLayoutId id="2147483665" r:id="rId3"/>
    <p:sldLayoutId id="2147483666" r:id="rId4"/>
    <p:sldLayoutId id="2147483667" r:id="rId5"/>
    <p:sldLayoutId id="2147483668" r:id="rId6"/>
    <p:sldLayoutId id="2147483669" r:id="rId7"/>
    <p:sldLayoutId id="2147483671" r:id="rId8"/>
    <p:sldLayoutId id="2147483672" r:id="rId9"/>
    <p:sldLayoutId id="2147483673" r:id="rId10"/>
    <p:sldLayoutId id="2147483674"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1pPr>
      <a:lvl2pPr marL="4064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2pPr>
      <a:lvl3pPr marL="8636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3pPr>
      <a:lvl4pPr marL="13208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4pPr>
      <a:lvl5pPr marL="17780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
            <a:extLst>
              <a:ext uri="{FF2B5EF4-FFF2-40B4-BE49-F238E27FC236}">
                <a16:creationId xmlns:a16="http://schemas.microsoft.com/office/drawing/2014/main" id="{CD3DA3AD-B2CC-4668-6B4B-F62F1DAE1FD1}"/>
              </a:ext>
            </a:extLst>
          </p:cNvPr>
          <p:cNvSpPr>
            <a:spLocks noGrp="1" noChangeArrowheads="1"/>
          </p:cNvSpPr>
          <p:nvPr>
            <p:ph type="title"/>
          </p:nvPr>
        </p:nvSpPr>
        <p:spPr bwMode="auto">
          <a:xfrm>
            <a:off x="1739900" y="0"/>
            <a:ext cx="125476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0243" name="Rectangle 2">
            <a:extLst>
              <a:ext uri="{FF2B5EF4-FFF2-40B4-BE49-F238E27FC236}">
                <a16:creationId xmlns:a16="http://schemas.microsoft.com/office/drawing/2014/main" id="{541EF0E6-1273-5B0E-8521-7923DA648345}"/>
              </a:ext>
            </a:extLst>
          </p:cNvPr>
          <p:cNvSpPr>
            <a:spLocks noGrp="1" noChangeArrowheads="1"/>
          </p:cNvSpPr>
          <p:nvPr>
            <p:ph type="body" idx="1"/>
          </p:nvPr>
        </p:nvSpPr>
        <p:spPr bwMode="auto">
          <a:xfrm>
            <a:off x="1739900" y="6896100"/>
            <a:ext cx="12547600"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ransition/>
  <p:txStyles>
    <p:titleStyle>
      <a:lvl1pPr algn="ctr" rtl="0" eaLnBrk="0" fontAlgn="base" hangingPunct="0">
        <a:spcBef>
          <a:spcPct val="0"/>
        </a:spcBef>
        <a:spcAft>
          <a:spcPct val="0"/>
        </a:spcAft>
        <a:defRPr sz="90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9pPr>
    </p:titleStyle>
    <p:bodyStyle>
      <a:lvl1pPr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1pPr>
      <a:lvl2pPr marL="4064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2pPr>
      <a:lvl3pPr marL="8636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3pPr>
      <a:lvl4pPr marL="13208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4pPr>
      <a:lvl5pPr marL="17780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id="{0604AC38-0A4F-317B-7E17-77E82F6E1F6C}"/>
              </a:ext>
            </a:extLst>
          </p:cNvPr>
          <p:cNvSpPr>
            <a:spLocks noGrp="1" noChangeArrowheads="1"/>
          </p:cNvSpPr>
          <p:nvPr>
            <p:ph type="title"/>
          </p:nvPr>
        </p:nvSpPr>
        <p:spPr bwMode="auto">
          <a:xfrm>
            <a:off x="1739900" y="311150"/>
            <a:ext cx="209169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1267" name="Rectangle 2">
            <a:extLst>
              <a:ext uri="{FF2B5EF4-FFF2-40B4-BE49-F238E27FC236}">
                <a16:creationId xmlns:a16="http://schemas.microsoft.com/office/drawing/2014/main" id="{0511280F-B19B-8C77-9397-739BADDF3874}"/>
              </a:ext>
            </a:extLst>
          </p:cNvPr>
          <p:cNvSpPr>
            <a:spLocks noGrp="1" noChangeArrowheads="1"/>
          </p:cNvSpPr>
          <p:nvPr>
            <p:ph type="body" idx="1"/>
          </p:nvPr>
        </p:nvSpPr>
        <p:spPr bwMode="auto">
          <a:xfrm>
            <a:off x="1739900" y="3802063"/>
            <a:ext cx="10210800" cy="877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914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1pPr>
      <a:lvl2pPr marL="13589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2pPr>
      <a:lvl3pPr marL="1803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3pPr>
      <a:lvl4pPr marL="22479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4pPr>
      <a:lvl5pPr marL="2692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98B9F30C-60DD-C581-3D4D-CC1467E98D13}"/>
              </a:ext>
            </a:extLst>
          </p:cNvPr>
          <p:cNvSpPr>
            <a:spLocks noGrp="1" noChangeArrowheads="1"/>
          </p:cNvSpPr>
          <p:nvPr>
            <p:ph type="title"/>
          </p:nvPr>
        </p:nvSpPr>
        <p:spPr bwMode="auto">
          <a:xfrm>
            <a:off x="1739900" y="311150"/>
            <a:ext cx="209169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2291" name="Rectangle 2">
            <a:extLst>
              <a:ext uri="{FF2B5EF4-FFF2-40B4-BE49-F238E27FC236}">
                <a16:creationId xmlns:a16="http://schemas.microsoft.com/office/drawing/2014/main" id="{BFB4668F-0F0B-A221-FCB0-1F25803C52DC}"/>
              </a:ext>
            </a:extLst>
          </p:cNvPr>
          <p:cNvSpPr>
            <a:spLocks noGrp="1" noChangeArrowheads="1"/>
          </p:cNvSpPr>
          <p:nvPr>
            <p:ph type="body" idx="1"/>
          </p:nvPr>
        </p:nvSpPr>
        <p:spPr bwMode="auto">
          <a:xfrm>
            <a:off x="1739900" y="3802063"/>
            <a:ext cx="10210800" cy="877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914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1pPr>
      <a:lvl2pPr marL="13589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2pPr>
      <a:lvl3pPr marL="1803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3pPr>
      <a:lvl4pPr marL="22479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4pPr>
      <a:lvl5pPr marL="2692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EF3C6D50-B758-F91C-1719-25E26DE3FE8A}"/>
              </a:ext>
            </a:extLst>
          </p:cNvPr>
          <p:cNvSpPr>
            <a:spLocks noGrp="1" noChangeArrowheads="1"/>
          </p:cNvSpPr>
          <p:nvPr>
            <p:ph type="title"/>
          </p:nvPr>
        </p:nvSpPr>
        <p:spPr bwMode="auto">
          <a:xfrm>
            <a:off x="1739900" y="311150"/>
            <a:ext cx="209169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3315" name="Rectangle 2">
            <a:extLst>
              <a:ext uri="{FF2B5EF4-FFF2-40B4-BE49-F238E27FC236}">
                <a16:creationId xmlns:a16="http://schemas.microsoft.com/office/drawing/2014/main" id="{00756840-5E8F-A68F-6206-95F6AF3CEC62}"/>
              </a:ext>
            </a:extLst>
          </p:cNvPr>
          <p:cNvSpPr>
            <a:spLocks noGrp="1" noChangeArrowheads="1"/>
          </p:cNvSpPr>
          <p:nvPr>
            <p:ph type="body" idx="1"/>
          </p:nvPr>
        </p:nvSpPr>
        <p:spPr bwMode="auto">
          <a:xfrm>
            <a:off x="13271500" y="3802063"/>
            <a:ext cx="9347200" cy="877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914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1pPr>
      <a:lvl2pPr marL="13589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2pPr>
      <a:lvl3pPr marL="1803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3pPr>
      <a:lvl4pPr marL="22479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4pPr>
      <a:lvl5pPr marL="2692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651A1553-DFCD-B7FF-8AB1-42D7CD926CB0}"/>
              </a:ext>
            </a:extLst>
          </p:cNvPr>
          <p:cNvSpPr>
            <a:spLocks noGrp="1" noChangeArrowheads="1"/>
          </p:cNvSpPr>
          <p:nvPr>
            <p:ph type="title"/>
          </p:nvPr>
        </p:nvSpPr>
        <p:spPr bwMode="auto">
          <a:xfrm>
            <a:off x="1739900" y="311150"/>
            <a:ext cx="209169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4339" name="Rectangle 2">
            <a:extLst>
              <a:ext uri="{FF2B5EF4-FFF2-40B4-BE49-F238E27FC236}">
                <a16:creationId xmlns:a16="http://schemas.microsoft.com/office/drawing/2014/main" id="{35F0D2BD-3FDE-FEE7-D12B-25E76E53A85A}"/>
              </a:ext>
            </a:extLst>
          </p:cNvPr>
          <p:cNvSpPr>
            <a:spLocks noGrp="1" noChangeArrowheads="1"/>
          </p:cNvSpPr>
          <p:nvPr>
            <p:ph type="body" idx="1"/>
          </p:nvPr>
        </p:nvSpPr>
        <p:spPr bwMode="auto">
          <a:xfrm>
            <a:off x="1739900" y="3802063"/>
            <a:ext cx="20916900" cy="877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1016000"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1pPr>
      <a:lvl2pPr marL="1460500"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2pPr>
      <a:lvl3pPr marL="1905000"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3pPr>
      <a:lvl4pPr marL="2349500"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4pPr>
      <a:lvl5pPr marL="2794000"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F93B0561-B584-AB5C-078D-3D4FE39B7CA2}"/>
              </a:ext>
            </a:extLst>
          </p:cNvPr>
          <p:cNvSpPr>
            <a:spLocks noGrp="1" noChangeArrowheads="1"/>
          </p:cNvSpPr>
          <p:nvPr>
            <p:ph type="title"/>
          </p:nvPr>
        </p:nvSpPr>
        <p:spPr bwMode="auto">
          <a:xfrm>
            <a:off x="4419600" y="762000"/>
            <a:ext cx="15544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101600" rIns="182858" bIns="101600" numCol="1" anchor="ctr" anchorCtr="0" compatLnSpc="1">
            <a:prstTxWarp prst="textNoShape">
              <a:avLst/>
            </a:prstTxWarp>
          </a:bodyPr>
          <a:lstStyle/>
          <a:p>
            <a:pPr lvl="0"/>
            <a:r>
              <a:rPr lang="en-US" altLang="en-US">
                <a:sym typeface="Times New Roman" panose="02020603050405020304" pitchFamily="18" charset="0"/>
              </a:rPr>
              <a:t>Click to edit Master title style</a:t>
            </a:r>
          </a:p>
        </p:txBody>
      </p:sp>
      <p:sp>
        <p:nvSpPr>
          <p:cNvPr id="15363" name="Rectangle 2">
            <a:extLst>
              <a:ext uri="{FF2B5EF4-FFF2-40B4-BE49-F238E27FC236}">
                <a16:creationId xmlns:a16="http://schemas.microsoft.com/office/drawing/2014/main" id="{E5B372B8-AD35-CB02-37FB-AFD1A320EF64}"/>
              </a:ext>
            </a:extLst>
          </p:cNvPr>
          <p:cNvSpPr>
            <a:spLocks noGrp="1" noChangeArrowheads="1"/>
          </p:cNvSpPr>
          <p:nvPr>
            <p:ph type="body" idx="1"/>
          </p:nvPr>
        </p:nvSpPr>
        <p:spPr bwMode="auto">
          <a:xfrm>
            <a:off x="4419600" y="3962400"/>
            <a:ext cx="1554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101600" rIns="182858" bIns="101600" numCol="1" anchor="t" anchorCtr="0" compatLnSpc="1">
            <a:prstTxWarp prst="textNoShape">
              <a:avLst/>
            </a:prstTxWarp>
          </a:bodyPr>
          <a:lstStyle/>
          <a:p>
            <a:pPr lvl="0"/>
            <a:r>
              <a:rPr lang="en-US" altLang="en-US">
                <a:sym typeface="Times New Roman" panose="02020603050405020304" pitchFamily="18" charset="0"/>
              </a:rPr>
              <a:t>Click to edit Master text styles</a:t>
            </a:r>
          </a:p>
          <a:p>
            <a:pPr lvl="1"/>
            <a:r>
              <a:rPr lang="en-US" altLang="en-US">
                <a:sym typeface="Times New Roman" panose="02020603050405020304" pitchFamily="18" charset="0"/>
              </a:rPr>
              <a:t>Second level</a:t>
            </a:r>
          </a:p>
          <a:p>
            <a:pPr lvl="2"/>
            <a:r>
              <a:rPr lang="en-US" altLang="en-US">
                <a:sym typeface="Times New Roman" panose="02020603050405020304" pitchFamily="18" charset="0"/>
              </a:rPr>
              <a:t>Third level</a:t>
            </a:r>
          </a:p>
          <a:p>
            <a:pPr lvl="3"/>
            <a:r>
              <a:rPr lang="en-US" altLang="en-US">
                <a:sym typeface="Times New Roman" panose="02020603050405020304" pitchFamily="18" charset="0"/>
              </a:rPr>
              <a:t>Fourth level</a:t>
            </a:r>
          </a:p>
          <a:p>
            <a:pPr lvl="4"/>
            <a:r>
              <a:rPr lang="en-US" altLang="en-US">
                <a:sym typeface="Times New Roman" panose="02020603050405020304" pitchFamily="18" charset="0"/>
              </a:rPr>
              <a:t>Fifth level</a:t>
            </a:r>
          </a:p>
        </p:txBody>
      </p:sp>
      <p:sp>
        <p:nvSpPr>
          <p:cNvPr id="16387" name="Text Box 3">
            <a:extLst>
              <a:ext uri="{FF2B5EF4-FFF2-40B4-BE49-F238E27FC236}">
                <a16:creationId xmlns:a16="http://schemas.microsoft.com/office/drawing/2014/main" id="{3273EEC8-4DEA-A495-0CCF-B46CB3613DA7}"/>
              </a:ext>
            </a:extLst>
          </p:cNvPr>
          <p:cNvSpPr txBox="1">
            <a:spLocks noGrp="1" noChangeArrowheads="1"/>
          </p:cNvSpPr>
          <p:nvPr>
            <p:ph type="sldNum" sz="quarter" idx="4"/>
          </p:nvPr>
        </p:nvSpPr>
        <p:spPr bwMode="auto">
          <a:xfrm>
            <a:off x="17824450" y="12496800"/>
            <a:ext cx="469900" cy="495300"/>
          </a:xfrm>
          <a:prstGeom prst="rect">
            <a:avLst/>
          </a:prstGeom>
          <a:noFill/>
          <a:ln>
            <a:noFill/>
          </a:ln>
          <a:effectLst/>
        </p:spPr>
        <p:txBody>
          <a:bodyPr vert="horz" wrap="none" lIns="91440" tIns="45720" rIns="91440" bIns="45720" numCol="1" anchor="t" anchorCtr="0" compatLnSpc="1">
            <a:prstTxWarp prst="textNoShape">
              <a:avLst/>
            </a:prstTxWarp>
          </a:bodyPr>
          <a:lstStyle>
            <a:lvl1pPr algn="ctr" eaLnBrk="1" hangingPunct="1">
              <a:defRPr sz="280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defRPr>
            </a:lvl1pPr>
          </a:lstStyle>
          <a:p>
            <a:pPr>
              <a:defRPr/>
            </a:pPr>
            <a:fld id="{FE2556DB-8FDD-CC45-8C67-AB9546CCFBA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ransition/>
  <p:hf hdr="0" ftr="0" dt="0"/>
  <p:txStyles>
    <p:titleStyle>
      <a:lvl1pPr algn="ctr" rtl="0" eaLnBrk="0" fontAlgn="base" hangingPunct="0">
        <a:spcBef>
          <a:spcPct val="0"/>
        </a:spcBef>
        <a:spcAft>
          <a:spcPct val="0"/>
        </a:spcAft>
        <a:defRPr sz="8800" kern="1200">
          <a:solidFill>
            <a:schemeClr val="tx1"/>
          </a:solidFill>
          <a:latin typeface="+mj-lt"/>
          <a:ea typeface="+mj-ea"/>
          <a:cs typeface="+mj-cs"/>
          <a:sym typeface="Times New Roman" panose="02020603050405020304" pitchFamily="18" charset="0"/>
        </a:defRPr>
      </a:lvl1pPr>
      <a:lvl2pPr algn="ctr" rtl="0" eaLnBrk="0" fontAlgn="base" hangingPunct="0">
        <a:spcBef>
          <a:spcPct val="0"/>
        </a:spcBef>
        <a:spcAft>
          <a:spcPct val="0"/>
        </a:spcAft>
        <a:defRPr sz="8800">
          <a:solidFill>
            <a:schemeClr val="tx1"/>
          </a:solidFill>
          <a:latin typeface="Times New Roman" charset="0"/>
          <a:ea typeface="Songti SC Regular" charset="-122"/>
          <a:cs typeface="Songti SC Regular" charset="-122"/>
          <a:sym typeface="Times New Roman" panose="02020603050405020304" pitchFamily="18" charset="0"/>
        </a:defRPr>
      </a:lvl2pPr>
      <a:lvl3pPr algn="ctr" rtl="0" eaLnBrk="0" fontAlgn="base" hangingPunct="0">
        <a:spcBef>
          <a:spcPct val="0"/>
        </a:spcBef>
        <a:spcAft>
          <a:spcPct val="0"/>
        </a:spcAft>
        <a:defRPr sz="8800">
          <a:solidFill>
            <a:schemeClr val="tx1"/>
          </a:solidFill>
          <a:latin typeface="Times New Roman" charset="0"/>
          <a:ea typeface="Songti SC Regular" charset="-122"/>
          <a:cs typeface="Songti SC Regular" charset="-122"/>
          <a:sym typeface="Times New Roman" panose="02020603050405020304" pitchFamily="18" charset="0"/>
        </a:defRPr>
      </a:lvl3pPr>
      <a:lvl4pPr algn="ctr" rtl="0" eaLnBrk="0" fontAlgn="base" hangingPunct="0">
        <a:spcBef>
          <a:spcPct val="0"/>
        </a:spcBef>
        <a:spcAft>
          <a:spcPct val="0"/>
        </a:spcAft>
        <a:defRPr sz="8800">
          <a:solidFill>
            <a:schemeClr val="tx1"/>
          </a:solidFill>
          <a:latin typeface="Times New Roman" charset="0"/>
          <a:ea typeface="Songti SC Regular" charset="-122"/>
          <a:cs typeface="Songti SC Regular" charset="-122"/>
          <a:sym typeface="Times New Roman" panose="02020603050405020304" pitchFamily="18" charset="0"/>
        </a:defRPr>
      </a:lvl4pPr>
      <a:lvl5pPr algn="ctr" rtl="0" eaLnBrk="0" fontAlgn="base" hangingPunct="0">
        <a:spcBef>
          <a:spcPct val="0"/>
        </a:spcBef>
        <a:spcAft>
          <a:spcPct val="0"/>
        </a:spcAft>
        <a:defRPr sz="8800">
          <a:solidFill>
            <a:schemeClr val="tx1"/>
          </a:solidFill>
          <a:latin typeface="Times New Roman" charset="0"/>
          <a:ea typeface="Songti SC Regular" charset="-122"/>
          <a:cs typeface="Songti SC Regular" charset="-122"/>
          <a:sym typeface="Times New Roman" panose="02020603050405020304" pitchFamily="18" charset="0"/>
        </a:defRPr>
      </a:lvl5pPr>
      <a:lvl6pPr marL="457200" algn="ctr" rtl="0" fontAlgn="base">
        <a:spcBef>
          <a:spcPct val="0"/>
        </a:spcBef>
        <a:spcAft>
          <a:spcPct val="0"/>
        </a:spcAft>
        <a:defRPr sz="8800">
          <a:solidFill>
            <a:schemeClr val="tx1"/>
          </a:solidFill>
          <a:latin typeface="Times New Roman" charset="0"/>
          <a:ea typeface="Songti SC Regular" charset="-122"/>
          <a:cs typeface="Songti SC Regular" charset="-122"/>
          <a:sym typeface="Times New Roman" charset="0"/>
        </a:defRPr>
      </a:lvl6pPr>
      <a:lvl7pPr marL="914400" algn="ctr" rtl="0" fontAlgn="base">
        <a:spcBef>
          <a:spcPct val="0"/>
        </a:spcBef>
        <a:spcAft>
          <a:spcPct val="0"/>
        </a:spcAft>
        <a:defRPr sz="8800">
          <a:solidFill>
            <a:schemeClr val="tx1"/>
          </a:solidFill>
          <a:latin typeface="Times New Roman" charset="0"/>
          <a:ea typeface="Songti SC Regular" charset="-122"/>
          <a:cs typeface="Songti SC Regular" charset="-122"/>
          <a:sym typeface="Times New Roman" charset="0"/>
        </a:defRPr>
      </a:lvl7pPr>
      <a:lvl8pPr marL="1371600" algn="ctr" rtl="0" fontAlgn="base">
        <a:spcBef>
          <a:spcPct val="0"/>
        </a:spcBef>
        <a:spcAft>
          <a:spcPct val="0"/>
        </a:spcAft>
        <a:defRPr sz="8800">
          <a:solidFill>
            <a:schemeClr val="tx1"/>
          </a:solidFill>
          <a:latin typeface="Times New Roman" charset="0"/>
          <a:ea typeface="Songti SC Regular" charset="-122"/>
          <a:cs typeface="Songti SC Regular" charset="-122"/>
          <a:sym typeface="Times New Roman" charset="0"/>
        </a:defRPr>
      </a:lvl8pPr>
      <a:lvl9pPr marL="1828800" algn="ctr" rtl="0" fontAlgn="base">
        <a:spcBef>
          <a:spcPct val="0"/>
        </a:spcBef>
        <a:spcAft>
          <a:spcPct val="0"/>
        </a:spcAft>
        <a:defRPr sz="8800">
          <a:solidFill>
            <a:schemeClr val="tx1"/>
          </a:solidFill>
          <a:latin typeface="Times New Roman" charset="0"/>
          <a:ea typeface="Songti SC Regular" charset="-122"/>
          <a:cs typeface="Songti SC Regular" charset="-122"/>
          <a:sym typeface="Times New Roman" charset="0"/>
        </a:defRPr>
      </a:lvl9pPr>
    </p:titleStyle>
    <p:bodyStyle>
      <a:lvl1pPr marL="722313" indent="-682625" algn="l" rtl="0" eaLnBrk="0" fontAlgn="base" hangingPunct="0">
        <a:spcBef>
          <a:spcPts val="1500"/>
        </a:spcBef>
        <a:spcAft>
          <a:spcPct val="0"/>
        </a:spcAft>
        <a:buClr>
          <a:srgbClr val="000000"/>
        </a:buClr>
        <a:buSzPct val="100000"/>
        <a:buFont typeface="Times New Roman" panose="02020603050405020304" pitchFamily="18" charset="0"/>
        <a:buChar char="•"/>
        <a:defRPr sz="6400" kern="1200">
          <a:solidFill>
            <a:schemeClr val="tx1"/>
          </a:solidFill>
          <a:latin typeface="+mn-lt"/>
          <a:ea typeface="+mn-ea"/>
          <a:cs typeface="+mn-cs"/>
          <a:sym typeface="Times New Roman" panose="02020603050405020304" pitchFamily="18" charset="0"/>
        </a:defRPr>
      </a:lvl1pPr>
      <a:lvl2pPr marL="862013" indent="-568325" algn="l" rtl="0" eaLnBrk="0" fontAlgn="base" hangingPunct="0">
        <a:spcBef>
          <a:spcPts val="1300"/>
        </a:spcBef>
        <a:spcAft>
          <a:spcPct val="0"/>
        </a:spcAft>
        <a:buClr>
          <a:srgbClr val="000000"/>
        </a:buClr>
        <a:buSzPct val="100000"/>
        <a:buFont typeface="Times New Roman" panose="02020603050405020304" pitchFamily="18" charset="0"/>
        <a:buChar char="–"/>
        <a:defRPr sz="5600" kern="1200">
          <a:solidFill>
            <a:schemeClr val="tx1"/>
          </a:solidFill>
          <a:latin typeface="+mn-lt"/>
          <a:ea typeface="+mn-ea"/>
          <a:cs typeface="+mn-cs"/>
          <a:sym typeface="Times New Roman" panose="02020603050405020304" pitchFamily="18" charset="0"/>
        </a:defRPr>
      </a:lvl2pPr>
      <a:lvl3pPr marL="1204913" indent="-454025" algn="l" rtl="0" eaLnBrk="0" fontAlgn="base" hangingPunct="0">
        <a:spcBef>
          <a:spcPts val="1100"/>
        </a:spcBef>
        <a:spcAft>
          <a:spcPct val="0"/>
        </a:spcAft>
        <a:buClr>
          <a:srgbClr val="000000"/>
        </a:buClr>
        <a:buSzPct val="100000"/>
        <a:buFont typeface="Times New Roman" panose="02020603050405020304" pitchFamily="18" charset="0"/>
        <a:buChar char="•"/>
        <a:defRPr sz="4800" kern="1200">
          <a:solidFill>
            <a:schemeClr val="tx1"/>
          </a:solidFill>
          <a:latin typeface="+mn-lt"/>
          <a:ea typeface="+mn-ea"/>
          <a:cs typeface="+mn-cs"/>
          <a:sym typeface="Times New Roman" panose="02020603050405020304" pitchFamily="18" charset="0"/>
        </a:defRPr>
      </a:lvl3pPr>
      <a:lvl4pPr marL="1662113" indent="-454025" algn="l" rtl="0" eaLnBrk="0" fontAlgn="base" hangingPunct="0">
        <a:spcBef>
          <a:spcPts val="900"/>
        </a:spcBef>
        <a:spcAft>
          <a:spcPct val="0"/>
        </a:spcAft>
        <a:buClr>
          <a:srgbClr val="000000"/>
        </a:buClr>
        <a:buSzPct val="100000"/>
        <a:buFont typeface="Times New Roman" panose="02020603050405020304" pitchFamily="18" charset="0"/>
        <a:buChar char="–"/>
        <a:defRPr sz="4000" kern="1200">
          <a:solidFill>
            <a:schemeClr val="tx1"/>
          </a:solidFill>
          <a:latin typeface="+mn-lt"/>
          <a:ea typeface="+mn-ea"/>
          <a:cs typeface="+mn-cs"/>
          <a:sym typeface="Times New Roman" panose="02020603050405020304" pitchFamily="18" charset="0"/>
        </a:defRPr>
      </a:lvl4pPr>
      <a:lvl5pPr marL="2119313" indent="-454025" algn="l" rtl="0" eaLnBrk="0" fontAlgn="base" hangingPunct="0">
        <a:spcBef>
          <a:spcPts val="900"/>
        </a:spcBef>
        <a:spcAft>
          <a:spcPct val="0"/>
        </a:spcAft>
        <a:buClr>
          <a:srgbClr val="000000"/>
        </a:buClr>
        <a:buSzPct val="100000"/>
        <a:buFont typeface="Times New Roman" panose="02020603050405020304" pitchFamily="18" charset="0"/>
        <a:buChar char="»"/>
        <a:defRPr sz="4000" kern="1200">
          <a:solidFill>
            <a:schemeClr val="tx1"/>
          </a:solidFill>
          <a:latin typeface="+mn-lt"/>
          <a:ea typeface="+mn-ea"/>
          <a:cs typeface="+mn-cs"/>
          <a:sym typeface="Times New Roman" panose="02020603050405020304" pitchFamily="18"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1362ACBF-9977-1D25-A9EB-9A0FADB94DB5}"/>
              </a:ext>
            </a:extLst>
          </p:cNvPr>
          <p:cNvSpPr>
            <a:spLocks noGrp="1" noChangeArrowheads="1"/>
          </p:cNvSpPr>
          <p:nvPr>
            <p:ph type="title"/>
          </p:nvPr>
        </p:nvSpPr>
        <p:spPr bwMode="auto">
          <a:xfrm>
            <a:off x="1739900" y="203200"/>
            <a:ext cx="209169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2051" name="Rectangle 2">
            <a:extLst>
              <a:ext uri="{FF2B5EF4-FFF2-40B4-BE49-F238E27FC236}">
                <a16:creationId xmlns:a16="http://schemas.microsoft.com/office/drawing/2014/main" id="{3742865A-EED1-4F2A-1A5C-DA07F456A65E}"/>
              </a:ext>
            </a:extLst>
          </p:cNvPr>
          <p:cNvSpPr>
            <a:spLocks noGrp="1" noChangeArrowheads="1"/>
          </p:cNvSpPr>
          <p:nvPr>
            <p:ph type="body" idx="1"/>
          </p:nvPr>
        </p:nvSpPr>
        <p:spPr bwMode="auto">
          <a:xfrm>
            <a:off x="1739900" y="3911600"/>
            <a:ext cx="20916900" cy="980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914400" indent="-698500" algn="l" rtl="0" eaLnBrk="0" fontAlgn="base" hangingPunct="0">
        <a:spcBef>
          <a:spcPts val="53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1pPr>
      <a:lvl2pPr marL="1358900" indent="-698500" algn="l" rtl="0" eaLnBrk="0" fontAlgn="base" hangingPunct="0">
        <a:spcBef>
          <a:spcPts val="53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2pPr>
      <a:lvl3pPr marL="1803400" indent="-698500" algn="l" rtl="0" eaLnBrk="0" fontAlgn="base" hangingPunct="0">
        <a:spcBef>
          <a:spcPts val="53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3pPr>
      <a:lvl4pPr marL="2247900" indent="-698500" algn="l" rtl="0" eaLnBrk="0" fontAlgn="base" hangingPunct="0">
        <a:spcBef>
          <a:spcPts val="53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4pPr>
      <a:lvl5pPr marL="2692400" indent="-698500" algn="l" rtl="0" eaLnBrk="0" fontAlgn="base" hangingPunct="0">
        <a:spcBef>
          <a:spcPts val="53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018B134F-A751-BF24-4C94-6B53EE5F6B63}"/>
              </a:ext>
            </a:extLst>
          </p:cNvPr>
          <p:cNvSpPr>
            <a:spLocks noGrp="1" noChangeArrowheads="1"/>
          </p:cNvSpPr>
          <p:nvPr>
            <p:ph type="body" idx="1"/>
          </p:nvPr>
        </p:nvSpPr>
        <p:spPr bwMode="auto">
          <a:xfrm>
            <a:off x="1739900" y="1778000"/>
            <a:ext cx="20916900" cy="1014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txStyles>
    <p:titleStyle>
      <a:lvl1pPr marL="39688"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968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540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4112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684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1016000" indent="-800100" algn="l" rtl="0" eaLnBrk="0" fontAlgn="base" hangingPunct="0">
        <a:spcBef>
          <a:spcPts val="74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1pPr>
      <a:lvl2pPr marL="1460500" indent="-800100" algn="l" rtl="0" eaLnBrk="0" fontAlgn="base" hangingPunct="0">
        <a:spcBef>
          <a:spcPts val="74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2pPr>
      <a:lvl3pPr marL="1905000" indent="-800100" algn="l" rtl="0" eaLnBrk="0" fontAlgn="base" hangingPunct="0">
        <a:spcBef>
          <a:spcPts val="74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3pPr>
      <a:lvl4pPr marL="2349500" indent="-800100" algn="l" rtl="0" eaLnBrk="0" fontAlgn="base" hangingPunct="0">
        <a:spcBef>
          <a:spcPts val="74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4pPr>
      <a:lvl5pPr marL="2794000" indent="-800100" algn="l" rtl="0" eaLnBrk="0" fontAlgn="base" hangingPunct="0">
        <a:spcBef>
          <a:spcPts val="74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marL="39688"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968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540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4112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684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11572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1pPr>
      <a:lvl2pPr marL="16017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2pPr>
      <a:lvl3pPr marL="20462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3pPr>
      <a:lvl4pPr marL="24907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4pPr>
      <a:lvl5pPr marL="29352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id="{C4A3D626-9E85-405A-4C47-11DA5FE53987}"/>
              </a:ext>
            </a:extLst>
          </p:cNvPr>
          <p:cNvSpPr>
            <a:spLocks noGrp="1" noChangeArrowheads="1"/>
          </p:cNvSpPr>
          <p:nvPr>
            <p:ph type="title"/>
          </p:nvPr>
        </p:nvSpPr>
        <p:spPr bwMode="auto">
          <a:xfrm>
            <a:off x="2489200" y="342900"/>
            <a:ext cx="19405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11572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1pPr>
      <a:lvl2pPr marL="16017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2pPr>
      <a:lvl3pPr marL="20462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3pPr>
      <a:lvl4pPr marL="24907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4pPr>
      <a:lvl5pPr marL="29352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A108B0FE-020A-6385-4E5B-B4CB5C9A3F26}"/>
              </a:ext>
            </a:extLst>
          </p:cNvPr>
          <p:cNvSpPr>
            <a:spLocks noGrp="1" noChangeArrowheads="1"/>
          </p:cNvSpPr>
          <p:nvPr>
            <p:ph type="title"/>
          </p:nvPr>
        </p:nvSpPr>
        <p:spPr bwMode="auto">
          <a:xfrm>
            <a:off x="1739900" y="4178300"/>
            <a:ext cx="20916900"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396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1pPr>
      <a:lvl2pPr marL="4968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2pPr>
      <a:lvl3pPr marL="9540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3pPr>
      <a:lvl4pPr marL="14112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4pPr>
      <a:lvl5pPr marL="18684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
            <a:extLst>
              <a:ext uri="{FF2B5EF4-FFF2-40B4-BE49-F238E27FC236}">
                <a16:creationId xmlns:a16="http://schemas.microsoft.com/office/drawing/2014/main" id="{01C3492A-0A10-7C31-43C0-06D013EE858C}"/>
              </a:ext>
            </a:extLst>
          </p:cNvPr>
          <p:cNvSpPr>
            <a:spLocks noGrp="1" noChangeArrowheads="1"/>
          </p:cNvSpPr>
          <p:nvPr>
            <p:ph type="title"/>
          </p:nvPr>
        </p:nvSpPr>
        <p:spPr bwMode="auto">
          <a:xfrm>
            <a:off x="1739900" y="10363200"/>
            <a:ext cx="209169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396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1pPr>
      <a:lvl2pPr marL="4968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2pPr>
      <a:lvl3pPr marL="9540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3pPr>
      <a:lvl4pPr marL="14112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4pPr>
      <a:lvl5pPr marL="18684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DBA898B7-FE85-B774-93CA-035DF230B108}"/>
              </a:ext>
            </a:extLst>
          </p:cNvPr>
          <p:cNvSpPr>
            <a:spLocks noGrp="1" noChangeArrowheads="1"/>
          </p:cNvSpPr>
          <p:nvPr>
            <p:ph type="title"/>
          </p:nvPr>
        </p:nvSpPr>
        <p:spPr bwMode="auto">
          <a:xfrm>
            <a:off x="1739900" y="10363200"/>
            <a:ext cx="209169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396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1pPr>
      <a:lvl2pPr marL="4968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2pPr>
      <a:lvl3pPr marL="9540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3pPr>
      <a:lvl4pPr marL="14112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4pPr>
      <a:lvl5pPr marL="18684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
            <a:extLst>
              <a:ext uri="{FF2B5EF4-FFF2-40B4-BE49-F238E27FC236}">
                <a16:creationId xmlns:a16="http://schemas.microsoft.com/office/drawing/2014/main" id="{511B0ACF-802F-A0DE-6252-FE592FEE50F4}"/>
              </a:ext>
            </a:extLst>
          </p:cNvPr>
          <p:cNvSpPr>
            <a:spLocks noGrp="1" noChangeArrowheads="1"/>
          </p:cNvSpPr>
          <p:nvPr>
            <p:ph type="title"/>
          </p:nvPr>
        </p:nvSpPr>
        <p:spPr bwMode="auto">
          <a:xfrm>
            <a:off x="1739900" y="0"/>
            <a:ext cx="125476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9219" name="Rectangle 2">
            <a:extLst>
              <a:ext uri="{FF2B5EF4-FFF2-40B4-BE49-F238E27FC236}">
                <a16:creationId xmlns:a16="http://schemas.microsoft.com/office/drawing/2014/main" id="{FD03B0FE-2C6D-DF61-A9B0-E60F217D727A}"/>
              </a:ext>
            </a:extLst>
          </p:cNvPr>
          <p:cNvSpPr>
            <a:spLocks noGrp="1" noChangeArrowheads="1"/>
          </p:cNvSpPr>
          <p:nvPr>
            <p:ph type="body" idx="1"/>
          </p:nvPr>
        </p:nvSpPr>
        <p:spPr bwMode="auto">
          <a:xfrm>
            <a:off x="1739900" y="6896100"/>
            <a:ext cx="12547600"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ransition/>
  <p:txStyles>
    <p:titleStyle>
      <a:lvl1pPr algn="ctr" rtl="0" eaLnBrk="0" fontAlgn="base" hangingPunct="0">
        <a:spcBef>
          <a:spcPct val="0"/>
        </a:spcBef>
        <a:spcAft>
          <a:spcPct val="0"/>
        </a:spcAft>
        <a:defRPr sz="90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9pPr>
    </p:titleStyle>
    <p:bodyStyle>
      <a:lvl1pPr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1pPr>
      <a:lvl2pPr marL="4064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2pPr>
      <a:lvl3pPr marL="8636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3pPr>
      <a:lvl4pPr marL="13208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4pPr>
      <a:lvl5pPr marL="17780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www.einkandpaper.com/balance"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C6DA2E-4C70-3852-D82F-B899A3787CEA}"/>
              </a:ext>
            </a:extLst>
          </p:cNvPr>
          <p:cNvSpPr>
            <a:spLocks/>
          </p:cNvSpPr>
          <p:nvPr/>
        </p:nvSpPr>
        <p:spPr bwMode="auto">
          <a:xfrm>
            <a:off x="5500688" y="5318125"/>
            <a:ext cx="133810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6400">
                <a:solidFill>
                  <a:srgbClr val="216679"/>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Connecting to Design </a:t>
            </a:r>
            <a:r>
              <a:rPr lang="en-US" altLang="en-US" sz="6400">
                <a:solidFill>
                  <a:srgbClr val="FF000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a:t>
            </a:r>
            <a:r>
              <a:rPr lang="en-US" altLang="en-US" sz="6400">
                <a:solidFill>
                  <a:srgbClr val="216679"/>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 BALANCE</a:t>
            </a:r>
          </a:p>
        </p:txBody>
      </p:sp>
      <p:grpSp>
        <p:nvGrpSpPr>
          <p:cNvPr id="3" name="Group 1">
            <a:extLst>
              <a:ext uri="{FF2B5EF4-FFF2-40B4-BE49-F238E27FC236}">
                <a16:creationId xmlns:a16="http://schemas.microsoft.com/office/drawing/2014/main" id="{2EB626C4-E715-A793-BC69-8C0EC6C03688}"/>
              </a:ext>
            </a:extLst>
          </p:cNvPr>
          <p:cNvGrpSpPr>
            <a:grpSpLocks/>
          </p:cNvGrpSpPr>
          <p:nvPr/>
        </p:nvGrpSpPr>
        <p:grpSpPr bwMode="auto">
          <a:xfrm>
            <a:off x="1701800" y="1311275"/>
            <a:ext cx="20962938" cy="10804525"/>
            <a:chOff x="0" y="0"/>
            <a:chExt cx="13205" cy="7736"/>
          </a:xfrm>
        </p:grpSpPr>
        <p:sp>
          <p:nvSpPr>
            <p:cNvPr id="4" name="Freeform 2">
              <a:extLst>
                <a:ext uri="{FF2B5EF4-FFF2-40B4-BE49-F238E27FC236}">
                  <a16:creationId xmlns:a16="http://schemas.microsoft.com/office/drawing/2014/main" id="{6812328D-8909-2EF2-38FE-529D5B7406FB}"/>
                </a:ext>
              </a:extLst>
            </p:cNvPr>
            <p:cNvSpPr>
              <a:spLocks/>
            </p:cNvSpPr>
            <p:nvPr/>
          </p:nvSpPr>
          <p:spPr bwMode="auto">
            <a:xfrm flipH="1">
              <a:off x="11056" y="0"/>
              <a:ext cx="2149" cy="7736"/>
            </a:xfrm>
            <a:custGeom>
              <a:avLst/>
              <a:gdLst>
                <a:gd name="T0" fmla="*/ 0 w 21600"/>
                <a:gd name="T1" fmla="*/ 0 h 21600"/>
                <a:gd name="T2" fmla="*/ 0 w 21600"/>
                <a:gd name="T3" fmla="*/ 0 h 21600"/>
                <a:gd name="T4" fmla="*/ 0 w 21600"/>
                <a:gd name="T5" fmla="*/ 16 h 21600"/>
                <a:gd name="T6" fmla="*/ 0 w 21600"/>
                <a:gd name="T7" fmla="*/ 16 h 21600"/>
                <a:gd name="T8" fmla="*/ 0 w 21600"/>
                <a:gd name="T9" fmla="*/ 15 h 21600"/>
                <a:gd name="T10" fmla="*/ 0 w 21600"/>
                <a:gd name="T11" fmla="*/ 15 h 21600"/>
                <a:gd name="T12" fmla="*/ 0 w 21600"/>
                <a:gd name="T13" fmla="*/ 1 h 21600"/>
                <a:gd name="T14" fmla="*/ 0 w 21600"/>
                <a:gd name="T15" fmla="*/ 1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308299"/>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sp>
          <p:nvSpPr>
            <p:cNvPr id="5" name="Freeform 3">
              <a:extLst>
                <a:ext uri="{FF2B5EF4-FFF2-40B4-BE49-F238E27FC236}">
                  <a16:creationId xmlns:a16="http://schemas.microsoft.com/office/drawing/2014/main" id="{E2314809-C691-4401-2D68-4899E451FEDF}"/>
                </a:ext>
              </a:extLst>
            </p:cNvPr>
            <p:cNvSpPr>
              <a:spLocks/>
            </p:cNvSpPr>
            <p:nvPr/>
          </p:nvSpPr>
          <p:spPr bwMode="auto">
            <a:xfrm>
              <a:off x="0" y="0"/>
              <a:ext cx="2149" cy="7736"/>
            </a:xfrm>
            <a:custGeom>
              <a:avLst/>
              <a:gdLst>
                <a:gd name="T0" fmla="*/ 0 w 21600"/>
                <a:gd name="T1" fmla="*/ 0 h 21600"/>
                <a:gd name="T2" fmla="*/ 0 w 21600"/>
                <a:gd name="T3" fmla="*/ 0 h 21600"/>
                <a:gd name="T4" fmla="*/ 0 w 21600"/>
                <a:gd name="T5" fmla="*/ 16 h 21600"/>
                <a:gd name="T6" fmla="*/ 0 w 21600"/>
                <a:gd name="T7" fmla="*/ 16 h 21600"/>
                <a:gd name="T8" fmla="*/ 0 w 21600"/>
                <a:gd name="T9" fmla="*/ 15 h 21600"/>
                <a:gd name="T10" fmla="*/ 0 w 21600"/>
                <a:gd name="T11" fmla="*/ 15 h 21600"/>
                <a:gd name="T12" fmla="*/ 0 w 21600"/>
                <a:gd name="T13" fmla="*/ 1 h 21600"/>
                <a:gd name="T14" fmla="*/ 0 w 21600"/>
                <a:gd name="T15" fmla="*/ 1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308299"/>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366865988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2AD13-7F78-8E9F-1B77-C2B7BB85E2E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3DAA859-70B0-4CFD-A7FE-3E369905BBA8}"/>
              </a:ext>
            </a:extLst>
          </p:cNvPr>
          <p:cNvSpPr/>
          <p:nvPr/>
        </p:nvSpPr>
        <p:spPr bwMode="auto">
          <a:xfrm>
            <a:off x="-28575" y="0"/>
            <a:ext cx="24412575" cy="1371600"/>
          </a:xfrm>
          <a:prstGeom prst="rect">
            <a:avLst/>
          </a:prstGeom>
          <a:solidFill>
            <a:srgbClr val="308299"/>
          </a:solidFill>
          <a:ln>
            <a:noFill/>
          </a:ln>
          <a:effectLst/>
        </p:spPr>
        <p:txBody>
          <a:bodyPr/>
          <a:lstStyle/>
          <a:p>
            <a:pPr algn="ctr" eaLnBrk="1" hangingPunct="1">
              <a:defRPr/>
            </a:pPr>
            <a:endParaRPr lang="en-US" dirty="0">
              <a:ln>
                <a:solidFill>
                  <a:schemeClr val="bg1"/>
                </a:solidFill>
              </a:ln>
              <a:latin typeface="Gill Sans" charset="0"/>
              <a:ea typeface="PingFang SC Regular" charset="-122"/>
              <a:cs typeface="PingFang SC Regular" charset="-122"/>
              <a:sym typeface="Gill Sans" charset="0"/>
            </a:endParaRPr>
          </a:p>
        </p:txBody>
      </p:sp>
      <p:sp>
        <p:nvSpPr>
          <p:cNvPr id="3" name="Rectangle 2">
            <a:extLst>
              <a:ext uri="{FF2B5EF4-FFF2-40B4-BE49-F238E27FC236}">
                <a16:creationId xmlns:a16="http://schemas.microsoft.com/office/drawing/2014/main" id="{51F98CEB-AB9E-BF4E-B6C5-85227AFF73E5}"/>
              </a:ext>
            </a:extLst>
          </p:cNvPr>
          <p:cNvSpPr>
            <a:spLocks/>
          </p:cNvSpPr>
          <p:nvPr/>
        </p:nvSpPr>
        <p:spPr bwMode="auto">
          <a:xfrm>
            <a:off x="1984375" y="2259013"/>
            <a:ext cx="9117013" cy="3181350"/>
          </a:xfrm>
          <a:prstGeom prst="rect">
            <a:avLst/>
          </a:prstGeom>
          <a:noFill/>
          <a:ln>
            <a:noFill/>
          </a:ln>
        </p:spPr>
        <p:txBody>
          <a:bodyPr lIns="0" tIns="0" rIns="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a:r>
              <a:rPr lang="en-US" altLang="en-US" sz="3600" b="1">
                <a:solidFill>
                  <a:srgbClr val="000000"/>
                </a:solidFill>
                <a:latin typeface="Century Gothic" panose="020B0502020202020204" pitchFamily="34" charset="0"/>
              </a:rPr>
              <a:t>FORM</a:t>
            </a:r>
          </a:p>
          <a:p>
            <a:pPr algn="l">
              <a:buFontTx/>
              <a:buChar char="•"/>
            </a:pPr>
            <a:r>
              <a:rPr lang="en-US" altLang="en-US" sz="3600">
                <a:solidFill>
                  <a:srgbClr val="000000"/>
                </a:solidFill>
                <a:latin typeface="Century Gothic" panose="020B0502020202020204" pitchFamily="34" charset="0"/>
              </a:rPr>
              <a:t>Visual weights mirrored around a central point</a:t>
            </a:r>
          </a:p>
          <a:p>
            <a:pPr algn="l">
              <a:buFontTx/>
              <a:buChar char="•"/>
            </a:pPr>
            <a:r>
              <a:rPr lang="en-US" altLang="en-US" sz="3600">
                <a:solidFill>
                  <a:srgbClr val="000000"/>
                </a:solidFill>
                <a:latin typeface="Century Gothic" panose="020B0502020202020204" pitchFamily="34" charset="0"/>
              </a:rPr>
              <a:t>Can be symmetrical radially (or approximate radial)</a:t>
            </a:r>
          </a:p>
          <a:p>
            <a:pPr algn="l" eaLnBrk="1" hangingPunct="1"/>
            <a:endPar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p:txBody>
      </p:sp>
      <p:sp>
        <p:nvSpPr>
          <p:cNvPr id="4" name="Rectangle 3">
            <a:extLst>
              <a:ext uri="{FF2B5EF4-FFF2-40B4-BE49-F238E27FC236}">
                <a16:creationId xmlns:a16="http://schemas.microsoft.com/office/drawing/2014/main" id="{E0BAF53F-6663-B593-614A-6788B417C414}"/>
              </a:ext>
            </a:extLst>
          </p:cNvPr>
          <p:cNvSpPr>
            <a:spLocks/>
          </p:cNvSpPr>
          <p:nvPr/>
        </p:nvSpPr>
        <p:spPr bwMode="auto">
          <a:xfrm>
            <a:off x="13331825" y="2259013"/>
            <a:ext cx="9655175" cy="1498600"/>
          </a:xfrm>
          <a:prstGeom prst="rect">
            <a:avLst/>
          </a:prstGeom>
          <a:noFill/>
          <a:ln>
            <a:noFill/>
          </a:ln>
        </p:spPr>
        <p:txBody>
          <a:bodyPr lIns="0" tIns="0" rIns="45720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a:r>
              <a:rPr lang="en-US" altLang="en-US" sz="3600" b="1">
                <a:solidFill>
                  <a:srgbClr val="000000"/>
                </a:solidFill>
                <a:latin typeface="Century Gothic" panose="020B0502020202020204" pitchFamily="34" charset="0"/>
              </a:rPr>
              <a:t>CONTENT</a:t>
            </a:r>
          </a:p>
          <a:p>
            <a:pPr algn="l">
              <a:buFontTx/>
              <a:buChar char="•"/>
            </a:pPr>
            <a:r>
              <a:rPr lang="en-US" altLang="en-US" sz="3600">
                <a:solidFill>
                  <a:srgbClr val="000000"/>
                </a:solidFill>
                <a:latin typeface="Century Gothic" panose="020B0502020202020204" pitchFamily="34" charset="0"/>
              </a:rPr>
              <a:t>Strong / organized</a:t>
            </a:r>
          </a:p>
          <a:p>
            <a:pPr algn="l">
              <a:buFontTx/>
              <a:buChar char="•"/>
            </a:pPr>
            <a:r>
              <a:rPr lang="en-US" altLang="en-US" sz="3600">
                <a:solidFill>
                  <a:srgbClr val="000000"/>
                </a:solidFill>
                <a:latin typeface="Century Gothic" panose="020B0502020202020204" pitchFamily="34" charset="0"/>
              </a:rPr>
              <a:t>Predictable / structured</a:t>
            </a:r>
          </a:p>
        </p:txBody>
      </p:sp>
      <p:sp>
        <p:nvSpPr>
          <p:cNvPr id="5" name="Rectangle 1">
            <a:extLst>
              <a:ext uri="{FF2B5EF4-FFF2-40B4-BE49-F238E27FC236}">
                <a16:creationId xmlns:a16="http://schemas.microsoft.com/office/drawing/2014/main" id="{E541C9EA-C664-B69E-FA43-500B589F0C1B}"/>
              </a:ext>
            </a:extLst>
          </p:cNvPr>
          <p:cNvSpPr>
            <a:spLocks noChangeArrowheads="1"/>
          </p:cNvSpPr>
          <p:nvPr/>
        </p:nvSpPr>
        <p:spPr bwMode="auto">
          <a:xfrm>
            <a:off x="852488" y="182563"/>
            <a:ext cx="4421187" cy="739775"/>
          </a:xfrm>
          <a:prstGeom prst="rect">
            <a:avLst/>
          </a:prstGeom>
          <a:solidFill>
            <a:srgbClr val="3082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radial balance</a:t>
            </a:r>
          </a:p>
        </p:txBody>
      </p:sp>
      <p:pic>
        <p:nvPicPr>
          <p:cNvPr id="6" name="Picture 5" descr="A black star with a white background&#10;&#10;AI-generated content may be incorrect.">
            <a:extLst>
              <a:ext uri="{FF2B5EF4-FFF2-40B4-BE49-F238E27FC236}">
                <a16:creationId xmlns:a16="http://schemas.microsoft.com/office/drawing/2014/main" id="{CC18E732-A787-C342-19DA-9A1D1010AC67}"/>
              </a:ext>
            </a:extLst>
          </p:cNvPr>
          <p:cNvPicPr>
            <a:picLocks noChangeAspect="1"/>
          </p:cNvPicPr>
          <p:nvPr/>
        </p:nvPicPr>
        <p:blipFill>
          <a:blip r:embed="rId3"/>
          <a:stretch>
            <a:fillRect/>
          </a:stretch>
        </p:blipFill>
        <p:spPr>
          <a:xfrm>
            <a:off x="1984375" y="5121275"/>
            <a:ext cx="9053513" cy="6327775"/>
          </a:xfrm>
          <a:prstGeom prst="rect">
            <a:avLst/>
          </a:prstGeom>
          <a:ln>
            <a:solidFill>
              <a:schemeClr val="bg2">
                <a:lumMod val="50000"/>
              </a:schemeClr>
            </a:solidFill>
          </a:ln>
        </p:spPr>
      </p:pic>
      <p:pic>
        <p:nvPicPr>
          <p:cNvPr id="7" name="Picture 6" descr="A cartoon of flowers on a green hill&#10;&#10;AI-generated content may be incorrect.">
            <a:extLst>
              <a:ext uri="{FF2B5EF4-FFF2-40B4-BE49-F238E27FC236}">
                <a16:creationId xmlns:a16="http://schemas.microsoft.com/office/drawing/2014/main" id="{8CDF43A7-4F7A-109B-4FDE-CB11918F7DFB}"/>
              </a:ext>
            </a:extLst>
          </p:cNvPr>
          <p:cNvPicPr>
            <a:picLocks noChangeAspect="1"/>
          </p:cNvPicPr>
          <p:nvPr/>
        </p:nvPicPr>
        <p:blipFill>
          <a:blip r:embed="rId4"/>
          <a:stretch>
            <a:fillRect/>
          </a:stretch>
        </p:blipFill>
        <p:spPr>
          <a:xfrm>
            <a:off x="13331825" y="5121275"/>
            <a:ext cx="9053513" cy="6327775"/>
          </a:xfrm>
          <a:prstGeom prst="rect">
            <a:avLst/>
          </a:prstGeom>
          <a:ln>
            <a:solidFill>
              <a:schemeClr val="bg2">
                <a:lumMod val="50000"/>
              </a:schemeClr>
            </a:solidFill>
          </a:ln>
        </p:spPr>
      </p:pic>
    </p:spTree>
    <p:extLst>
      <p:ext uri="{BB962C8B-B14F-4D97-AF65-F5344CB8AC3E}">
        <p14:creationId xmlns:p14="http://schemas.microsoft.com/office/powerpoint/2010/main" val="382198360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B43BE-6F74-EDB1-A147-C8BB75336DAE}"/>
            </a:ext>
          </a:extLst>
        </p:cNvPr>
        <p:cNvGrpSpPr/>
        <p:nvPr/>
      </p:nvGrpSpPr>
      <p:grpSpPr>
        <a:xfrm>
          <a:off x="0" y="0"/>
          <a:ext cx="0" cy="0"/>
          <a:chOff x="0" y="0"/>
          <a:chExt cx="0" cy="0"/>
        </a:xfrm>
      </p:grpSpPr>
      <p:grpSp>
        <p:nvGrpSpPr>
          <p:cNvPr id="3" name="Group 4">
            <a:extLst>
              <a:ext uri="{FF2B5EF4-FFF2-40B4-BE49-F238E27FC236}">
                <a16:creationId xmlns:a16="http://schemas.microsoft.com/office/drawing/2014/main" id="{C4AB6F44-074F-47AB-DF49-ABB944FFA655}"/>
              </a:ext>
            </a:extLst>
          </p:cNvPr>
          <p:cNvGrpSpPr>
            <a:grpSpLocks/>
          </p:cNvGrpSpPr>
          <p:nvPr/>
        </p:nvGrpSpPr>
        <p:grpSpPr bwMode="auto">
          <a:xfrm>
            <a:off x="1701800" y="1371600"/>
            <a:ext cx="20962938" cy="10515600"/>
            <a:chOff x="0" y="0"/>
            <a:chExt cx="13205" cy="7736"/>
          </a:xfrm>
        </p:grpSpPr>
        <p:sp>
          <p:nvSpPr>
            <p:cNvPr id="4" name="Freeform 2">
              <a:extLst>
                <a:ext uri="{FF2B5EF4-FFF2-40B4-BE49-F238E27FC236}">
                  <a16:creationId xmlns:a16="http://schemas.microsoft.com/office/drawing/2014/main" id="{E00F1CB9-CC08-89D5-1BA1-BBBEF123F3DA}"/>
                </a:ext>
              </a:extLst>
            </p:cNvPr>
            <p:cNvSpPr>
              <a:spLocks/>
            </p:cNvSpPr>
            <p:nvPr/>
          </p:nvSpPr>
          <p:spPr bwMode="auto">
            <a:xfrm flipH="1">
              <a:off x="11056" y="0"/>
              <a:ext cx="2149" cy="7736"/>
            </a:xfrm>
            <a:custGeom>
              <a:avLst/>
              <a:gdLst>
                <a:gd name="T0" fmla="*/ 0 w 21600"/>
                <a:gd name="T1" fmla="*/ 0 h 21600"/>
                <a:gd name="T2" fmla="*/ 0 w 21600"/>
                <a:gd name="T3" fmla="*/ 0 h 21600"/>
                <a:gd name="T4" fmla="*/ 0 w 21600"/>
                <a:gd name="T5" fmla="*/ 16 h 21600"/>
                <a:gd name="T6" fmla="*/ 0 w 21600"/>
                <a:gd name="T7" fmla="*/ 16 h 21600"/>
                <a:gd name="T8" fmla="*/ 0 w 21600"/>
                <a:gd name="T9" fmla="*/ 15 h 21600"/>
                <a:gd name="T10" fmla="*/ 0 w 21600"/>
                <a:gd name="T11" fmla="*/ 15 h 21600"/>
                <a:gd name="T12" fmla="*/ 0 w 21600"/>
                <a:gd name="T13" fmla="*/ 1 h 21600"/>
                <a:gd name="T14" fmla="*/ 0 w 21600"/>
                <a:gd name="T15" fmla="*/ 1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107F80"/>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sp>
          <p:nvSpPr>
            <p:cNvPr id="5" name="Freeform 3">
              <a:extLst>
                <a:ext uri="{FF2B5EF4-FFF2-40B4-BE49-F238E27FC236}">
                  <a16:creationId xmlns:a16="http://schemas.microsoft.com/office/drawing/2014/main" id="{378FFFE9-DAC3-3ACB-CACB-64DB8D82A209}"/>
                </a:ext>
              </a:extLst>
            </p:cNvPr>
            <p:cNvSpPr>
              <a:spLocks/>
            </p:cNvSpPr>
            <p:nvPr/>
          </p:nvSpPr>
          <p:spPr bwMode="auto">
            <a:xfrm>
              <a:off x="0" y="0"/>
              <a:ext cx="2149" cy="7736"/>
            </a:xfrm>
            <a:custGeom>
              <a:avLst/>
              <a:gdLst>
                <a:gd name="T0" fmla="*/ 0 w 21600"/>
                <a:gd name="T1" fmla="*/ 0 h 21600"/>
                <a:gd name="T2" fmla="*/ 0 w 21600"/>
                <a:gd name="T3" fmla="*/ 0 h 21600"/>
                <a:gd name="T4" fmla="*/ 0 w 21600"/>
                <a:gd name="T5" fmla="*/ 16 h 21600"/>
                <a:gd name="T6" fmla="*/ 0 w 21600"/>
                <a:gd name="T7" fmla="*/ 16 h 21600"/>
                <a:gd name="T8" fmla="*/ 0 w 21600"/>
                <a:gd name="T9" fmla="*/ 15 h 21600"/>
                <a:gd name="T10" fmla="*/ 0 w 21600"/>
                <a:gd name="T11" fmla="*/ 15 h 21600"/>
                <a:gd name="T12" fmla="*/ 0 w 21600"/>
                <a:gd name="T13" fmla="*/ 1 h 21600"/>
                <a:gd name="T14" fmla="*/ 0 w 21600"/>
                <a:gd name="T15" fmla="*/ 1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107F80"/>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grpSp>
      <p:sp>
        <p:nvSpPr>
          <p:cNvPr id="6" name="Rectangle 5">
            <a:extLst>
              <a:ext uri="{FF2B5EF4-FFF2-40B4-BE49-F238E27FC236}">
                <a16:creationId xmlns:a16="http://schemas.microsoft.com/office/drawing/2014/main" id="{724A8F75-6407-3781-10A5-158D0D144FD5}"/>
              </a:ext>
            </a:extLst>
          </p:cNvPr>
          <p:cNvSpPr>
            <a:spLocks/>
          </p:cNvSpPr>
          <p:nvPr/>
        </p:nvSpPr>
        <p:spPr bwMode="auto">
          <a:xfrm>
            <a:off x="4089136" y="2514600"/>
            <a:ext cx="162560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30480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just" eaLnBrk="1" hangingPunct="1"/>
            <a:r>
              <a:rPr lang="en-US" altLang="en-US" sz="4000" b="1" dirty="0">
                <a:solidFill>
                  <a:srgbClr val="0E7F80"/>
                </a:solidFill>
                <a:latin typeface="Century Gothic" panose="020B0502020202020204" pitchFamily="34" charset="0"/>
                <a:cs typeface="Arial" panose="020B0604020202020204" pitchFamily="34" charset="0"/>
                <a:sym typeface="Arial" panose="020B0604020202020204" pitchFamily="34" charset="0"/>
              </a:rPr>
              <a:t>MAKING THE CONNECTION</a:t>
            </a:r>
          </a:p>
          <a:p>
            <a:pPr algn="just" eaLnBrk="1" hangingPunct="1"/>
            <a:endParaRPr lang="en-US" altLang="en-US" sz="1000" b="1" dirty="0">
              <a:solidFill>
                <a:srgbClr val="0E7F80"/>
              </a:solidFill>
              <a:latin typeface="Century Gothic" panose="020B0502020202020204" pitchFamily="34" charset="0"/>
              <a:cs typeface="Arial" panose="020B0604020202020204" pitchFamily="34" charset="0"/>
              <a:sym typeface="Arial" panose="020B0604020202020204" pitchFamily="34" charset="0"/>
            </a:endParaRPr>
          </a:p>
          <a:p>
            <a:pPr algn="just" eaLnBrk="1" hangingPunct="1"/>
            <a:endParaRPr lang="en-US" altLang="en-US" sz="1000" dirty="0">
              <a:latin typeface="Arial" panose="020B0604020202020204" pitchFamily="34" charset="0"/>
              <a:cs typeface="Arial" panose="020B0604020202020204" pitchFamily="34" charset="0"/>
              <a:sym typeface="Arial" panose="020B0604020202020204" pitchFamily="34" charset="0"/>
            </a:endParaRPr>
          </a:p>
          <a:p>
            <a:pPr algn="just" eaLnBrk="1" hangingPunct="1"/>
            <a:r>
              <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You now have an understanding of how the element </a:t>
            </a:r>
            <a:r>
              <a:rPr lang="en-US" altLang="en-US" sz="3600" i="1"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line</a:t>
            </a:r>
            <a:r>
              <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 feels and what it can communicate; now take it a step further, strengthen your comprehension by applying this knowledge to your area of design! </a:t>
            </a:r>
          </a:p>
          <a:p>
            <a:pPr algn="just" eaLnBrk="1" hangingPunct="1"/>
            <a:endPar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a:p>
            <a:pPr algn="just" eaLnBrk="1" hangingPunct="1"/>
            <a:endPar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a:p>
            <a:pPr algn="just" eaLnBrk="1" hangingPunct="1"/>
            <a:r>
              <a:rPr lang="en-US" altLang="en-US" sz="3800" b="1" dirty="0">
                <a:solidFill>
                  <a:srgbClr val="0E7F80"/>
                </a:solidFill>
                <a:latin typeface="Century Gothic" panose="020B0502020202020204" pitchFamily="34" charset="0"/>
                <a:cs typeface="Arial" panose="020B0604020202020204" pitchFamily="34" charset="0"/>
                <a:sym typeface="Arial" panose="020B0604020202020204" pitchFamily="34" charset="0"/>
              </a:rPr>
              <a:t>COMMENTARY ON DESIGN</a:t>
            </a:r>
          </a:p>
          <a:p>
            <a:pPr algn="just" eaLnBrk="1" hangingPunct="1"/>
            <a:endParaRPr lang="en-US" altLang="en-US" sz="2000" dirty="0">
              <a:latin typeface="Century Gothic" panose="020B0502020202020204" pitchFamily="34" charset="0"/>
              <a:cs typeface="Arial" panose="020B0604020202020204" pitchFamily="34" charset="0"/>
              <a:sym typeface="Arial" panose="020B0604020202020204" pitchFamily="34" charset="0"/>
            </a:endParaRPr>
          </a:p>
          <a:p>
            <a:pPr algn="just" eaLnBrk="1" hangingPunct="1"/>
            <a:r>
              <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Visit </a:t>
            </a:r>
            <a:r>
              <a:rPr lang="en-US" altLang="en-US" sz="3600" b="1" dirty="0">
                <a:solidFill>
                  <a:srgbClr val="FF0000"/>
                </a:solidFill>
                <a:latin typeface="Century Gothic" panose="020B0502020202020204" pitchFamily="34" charset="0"/>
                <a:ea typeface="Garamond" panose="02020404030301010803" pitchFamily="18" charset="0"/>
                <a:cs typeface="Arial" panose="020B0604020202020204" pitchFamily="34" charset="0"/>
                <a:sym typeface="Garamond" panose="02020404030301010803" pitchFamily="18" charset="0"/>
                <a:hlinkClick r:id="rId3">
                  <a:extLst>
                    <a:ext uri="{A12FA001-AC4F-418D-AE19-62706E023703}">
                      <ahyp:hlinkClr xmlns:ahyp="http://schemas.microsoft.com/office/drawing/2018/hyperlinkcolor" val="tx"/>
                    </a:ext>
                  </a:extLst>
                </a:hlinkClick>
              </a:rPr>
              <a:t>Commentary on Design</a:t>
            </a:r>
            <a:r>
              <a:rPr lang="en-US" altLang="en-US" sz="3600" b="1" dirty="0">
                <a:solidFill>
                  <a:srgbClr val="FF0000"/>
                </a:solidFill>
                <a:latin typeface="Century Gothic" panose="020B0502020202020204" pitchFamily="34" charset="0"/>
                <a:ea typeface="Garamond" panose="02020404030301010803" pitchFamily="18" charset="0"/>
                <a:cs typeface="Arial" panose="020B0604020202020204" pitchFamily="34" charset="0"/>
                <a:sym typeface="Garamond" panose="02020404030301010803" pitchFamily="18" charset="0"/>
              </a:rPr>
              <a:t> </a:t>
            </a:r>
            <a:r>
              <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for inspiration. </a:t>
            </a:r>
          </a:p>
          <a:p>
            <a:pPr algn="just" eaLnBrk="1" hangingPunct="1"/>
            <a:r>
              <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You will discover how designers in the real world are employing the elements and principles of design in a variety of design fields!</a:t>
            </a:r>
          </a:p>
        </p:txBody>
      </p:sp>
    </p:spTree>
    <p:extLst>
      <p:ext uri="{BB962C8B-B14F-4D97-AF65-F5344CB8AC3E}">
        <p14:creationId xmlns:p14="http://schemas.microsoft.com/office/powerpoint/2010/main" val="38518213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62686-EA21-7D71-3941-89B5E9B799C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F1DAC31-CB26-F8E9-EA79-0D15043EA309}"/>
              </a:ext>
            </a:extLst>
          </p:cNvPr>
          <p:cNvSpPr>
            <a:spLocks/>
          </p:cNvSpPr>
          <p:nvPr/>
        </p:nvSpPr>
        <p:spPr bwMode="auto">
          <a:xfrm>
            <a:off x="8132763" y="3933825"/>
            <a:ext cx="81438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6400">
                <a:solidFill>
                  <a:srgbClr val="216679"/>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principle </a:t>
            </a:r>
            <a:r>
              <a:rPr lang="en-US" altLang="en-US" sz="6400">
                <a:solidFill>
                  <a:srgbClr val="FF000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a:t>
            </a:r>
            <a:r>
              <a:rPr lang="en-US" altLang="en-US" sz="6400">
                <a:solidFill>
                  <a:srgbClr val="216679"/>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 BALANCE</a:t>
            </a:r>
          </a:p>
        </p:txBody>
      </p:sp>
      <p:sp>
        <p:nvSpPr>
          <p:cNvPr id="3" name="Rectangle 2">
            <a:extLst>
              <a:ext uri="{FF2B5EF4-FFF2-40B4-BE49-F238E27FC236}">
                <a16:creationId xmlns:a16="http://schemas.microsoft.com/office/drawing/2014/main" id="{522B102C-A2C8-39BB-8691-DA18F053348A}"/>
              </a:ext>
            </a:extLst>
          </p:cNvPr>
          <p:cNvSpPr>
            <a:spLocks/>
          </p:cNvSpPr>
          <p:nvPr/>
        </p:nvSpPr>
        <p:spPr bwMode="auto">
          <a:xfrm>
            <a:off x="4572000" y="5403850"/>
            <a:ext cx="152527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57200" bIns="0" anchor="ctr"/>
          <a:lstStyle>
            <a:lvl1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150000"/>
              </a:lnSpc>
            </a:pPr>
            <a:r>
              <a:rPr lang="en-US" altLang="en-US" sz="3600" b="1">
                <a:solidFill>
                  <a:srgbClr val="FB0106"/>
                </a:solidFill>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Balance</a:t>
            </a:r>
            <a:r>
              <a:rPr lang="en-US" altLang="en-US" sz="3600">
                <a:solidFill>
                  <a:srgbClr val="FB0106"/>
                </a:solidFill>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 </a:t>
            </a:r>
            <a:r>
              <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refers to an even distribution of visual weight. </a:t>
            </a:r>
          </a:p>
          <a:p>
            <a:pPr eaLnBrk="1" hangingPunct="1">
              <a:lnSpc>
                <a:spcPct val="150000"/>
              </a:lnSpc>
            </a:pPr>
            <a:endParaRPr lang="en-US" altLang="en-US" sz="14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a:p>
            <a:pPr eaLnBrk="1" hangingPunct="1">
              <a:lnSpc>
                <a:spcPct val="150000"/>
              </a:lnSpc>
            </a:pPr>
            <a:r>
              <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Symmetrical balance can feel strong and stable, </a:t>
            </a:r>
          </a:p>
          <a:p>
            <a:pPr eaLnBrk="1" hangingPunct="1">
              <a:lnSpc>
                <a:spcPct val="150000"/>
              </a:lnSpc>
            </a:pPr>
            <a:r>
              <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while asymmetrical balance can feel quite spontaneous.</a:t>
            </a:r>
          </a:p>
        </p:txBody>
      </p:sp>
      <p:grpSp>
        <p:nvGrpSpPr>
          <p:cNvPr id="4" name="Group 1">
            <a:extLst>
              <a:ext uri="{FF2B5EF4-FFF2-40B4-BE49-F238E27FC236}">
                <a16:creationId xmlns:a16="http://schemas.microsoft.com/office/drawing/2014/main" id="{295C484E-8C88-244C-BE64-0670DFB7679F}"/>
              </a:ext>
            </a:extLst>
          </p:cNvPr>
          <p:cNvGrpSpPr>
            <a:grpSpLocks/>
          </p:cNvGrpSpPr>
          <p:nvPr/>
        </p:nvGrpSpPr>
        <p:grpSpPr bwMode="auto">
          <a:xfrm>
            <a:off x="1701800" y="1311275"/>
            <a:ext cx="20962938" cy="10804525"/>
            <a:chOff x="0" y="0"/>
            <a:chExt cx="13205" cy="7736"/>
          </a:xfrm>
        </p:grpSpPr>
        <p:sp>
          <p:nvSpPr>
            <p:cNvPr id="5" name="Freeform 2">
              <a:extLst>
                <a:ext uri="{FF2B5EF4-FFF2-40B4-BE49-F238E27FC236}">
                  <a16:creationId xmlns:a16="http://schemas.microsoft.com/office/drawing/2014/main" id="{B5869BA0-F40B-5556-7F49-E5C285C9805C}"/>
                </a:ext>
              </a:extLst>
            </p:cNvPr>
            <p:cNvSpPr>
              <a:spLocks/>
            </p:cNvSpPr>
            <p:nvPr/>
          </p:nvSpPr>
          <p:spPr bwMode="auto">
            <a:xfrm flipH="1">
              <a:off x="11056" y="0"/>
              <a:ext cx="2149" cy="7736"/>
            </a:xfrm>
            <a:custGeom>
              <a:avLst/>
              <a:gdLst>
                <a:gd name="T0" fmla="*/ 0 w 21600"/>
                <a:gd name="T1" fmla="*/ 0 h 21600"/>
                <a:gd name="T2" fmla="*/ 0 w 21600"/>
                <a:gd name="T3" fmla="*/ 0 h 21600"/>
                <a:gd name="T4" fmla="*/ 0 w 21600"/>
                <a:gd name="T5" fmla="*/ 16 h 21600"/>
                <a:gd name="T6" fmla="*/ 0 w 21600"/>
                <a:gd name="T7" fmla="*/ 16 h 21600"/>
                <a:gd name="T8" fmla="*/ 0 w 21600"/>
                <a:gd name="T9" fmla="*/ 15 h 21600"/>
                <a:gd name="T10" fmla="*/ 0 w 21600"/>
                <a:gd name="T11" fmla="*/ 15 h 21600"/>
                <a:gd name="T12" fmla="*/ 0 w 21600"/>
                <a:gd name="T13" fmla="*/ 1 h 21600"/>
                <a:gd name="T14" fmla="*/ 0 w 21600"/>
                <a:gd name="T15" fmla="*/ 1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308299"/>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sp>
          <p:nvSpPr>
            <p:cNvPr id="6" name="Freeform 3">
              <a:extLst>
                <a:ext uri="{FF2B5EF4-FFF2-40B4-BE49-F238E27FC236}">
                  <a16:creationId xmlns:a16="http://schemas.microsoft.com/office/drawing/2014/main" id="{4A1EEAC6-D2C8-2DB8-F30E-2C8DBA4E227E}"/>
                </a:ext>
              </a:extLst>
            </p:cNvPr>
            <p:cNvSpPr>
              <a:spLocks/>
            </p:cNvSpPr>
            <p:nvPr/>
          </p:nvSpPr>
          <p:spPr bwMode="auto">
            <a:xfrm>
              <a:off x="0" y="0"/>
              <a:ext cx="2149" cy="7736"/>
            </a:xfrm>
            <a:custGeom>
              <a:avLst/>
              <a:gdLst>
                <a:gd name="T0" fmla="*/ 0 w 21600"/>
                <a:gd name="T1" fmla="*/ 0 h 21600"/>
                <a:gd name="T2" fmla="*/ 0 w 21600"/>
                <a:gd name="T3" fmla="*/ 0 h 21600"/>
                <a:gd name="T4" fmla="*/ 0 w 21600"/>
                <a:gd name="T5" fmla="*/ 16 h 21600"/>
                <a:gd name="T6" fmla="*/ 0 w 21600"/>
                <a:gd name="T7" fmla="*/ 16 h 21600"/>
                <a:gd name="T8" fmla="*/ 0 w 21600"/>
                <a:gd name="T9" fmla="*/ 15 h 21600"/>
                <a:gd name="T10" fmla="*/ 0 w 21600"/>
                <a:gd name="T11" fmla="*/ 15 h 21600"/>
                <a:gd name="T12" fmla="*/ 0 w 21600"/>
                <a:gd name="T13" fmla="*/ 1 h 21600"/>
                <a:gd name="T14" fmla="*/ 0 w 21600"/>
                <a:gd name="T15" fmla="*/ 1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308299"/>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172512426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E8C4A-67B9-783E-066C-06E9F071065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295627F-57EC-B433-C25B-F2F0E3FB32A3}"/>
              </a:ext>
            </a:extLst>
          </p:cNvPr>
          <p:cNvSpPr>
            <a:spLocks/>
          </p:cNvSpPr>
          <p:nvPr/>
        </p:nvSpPr>
        <p:spPr bwMode="auto">
          <a:xfrm>
            <a:off x="9058275" y="2312988"/>
            <a:ext cx="62912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5400">
                <a:solidFill>
                  <a:srgbClr val="216679"/>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TYPES OF BALANCE</a:t>
            </a:r>
          </a:p>
        </p:txBody>
      </p:sp>
      <p:sp>
        <p:nvSpPr>
          <p:cNvPr id="3" name="Rectangle 2">
            <a:extLst>
              <a:ext uri="{FF2B5EF4-FFF2-40B4-BE49-F238E27FC236}">
                <a16:creationId xmlns:a16="http://schemas.microsoft.com/office/drawing/2014/main" id="{ECAE5C43-1C39-078F-086D-9E74E0584932}"/>
              </a:ext>
            </a:extLst>
          </p:cNvPr>
          <p:cNvSpPr>
            <a:spLocks/>
          </p:cNvSpPr>
          <p:nvPr/>
        </p:nvSpPr>
        <p:spPr bwMode="auto">
          <a:xfrm>
            <a:off x="8423275" y="3670300"/>
            <a:ext cx="75644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buFont typeface="Century Gothic" panose="020B0502020202020204" pitchFamily="34" charset="0"/>
              <a:buChar char="•"/>
            </a:pPr>
            <a:r>
              <a:rPr lang="en-US" altLang="en-US" sz="540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symmetrical balance</a:t>
            </a:r>
          </a:p>
        </p:txBody>
      </p:sp>
      <p:sp>
        <p:nvSpPr>
          <p:cNvPr id="4" name="Rectangle 3">
            <a:extLst>
              <a:ext uri="{FF2B5EF4-FFF2-40B4-BE49-F238E27FC236}">
                <a16:creationId xmlns:a16="http://schemas.microsoft.com/office/drawing/2014/main" id="{2EFA18D8-56CB-D169-EA22-45FA6992B087}"/>
              </a:ext>
            </a:extLst>
          </p:cNvPr>
          <p:cNvSpPr>
            <a:spLocks/>
          </p:cNvSpPr>
          <p:nvPr/>
        </p:nvSpPr>
        <p:spPr bwMode="auto">
          <a:xfrm>
            <a:off x="6173788" y="4876800"/>
            <a:ext cx="12065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buFont typeface="Century Gothic" panose="020B0502020202020204" pitchFamily="34" charset="0"/>
              <a:buChar char="•"/>
            </a:pPr>
            <a:r>
              <a:rPr lang="en-US" altLang="en-US" sz="540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approximate symmetrical balance</a:t>
            </a:r>
          </a:p>
        </p:txBody>
      </p:sp>
      <p:sp>
        <p:nvSpPr>
          <p:cNvPr id="5" name="Rectangle 4">
            <a:extLst>
              <a:ext uri="{FF2B5EF4-FFF2-40B4-BE49-F238E27FC236}">
                <a16:creationId xmlns:a16="http://schemas.microsoft.com/office/drawing/2014/main" id="{152F3FA2-87E4-3781-2E7A-55CAF894EF37}"/>
              </a:ext>
            </a:extLst>
          </p:cNvPr>
          <p:cNvSpPr>
            <a:spLocks/>
          </p:cNvSpPr>
          <p:nvPr/>
        </p:nvSpPr>
        <p:spPr bwMode="auto">
          <a:xfrm>
            <a:off x="8174038" y="6134100"/>
            <a:ext cx="80327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buFont typeface="Century Gothic" panose="020B0502020202020204" pitchFamily="34" charset="0"/>
              <a:buChar char="•"/>
            </a:pPr>
            <a:r>
              <a:rPr lang="en-US" altLang="en-US" sz="540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asymmetrical balance</a:t>
            </a:r>
          </a:p>
        </p:txBody>
      </p:sp>
      <p:sp>
        <p:nvSpPr>
          <p:cNvPr id="6" name="Rectangle 5">
            <a:extLst>
              <a:ext uri="{FF2B5EF4-FFF2-40B4-BE49-F238E27FC236}">
                <a16:creationId xmlns:a16="http://schemas.microsoft.com/office/drawing/2014/main" id="{465F1FED-7B66-7627-4B0F-158140FFFF3B}"/>
              </a:ext>
            </a:extLst>
          </p:cNvPr>
          <p:cNvSpPr>
            <a:spLocks/>
          </p:cNvSpPr>
          <p:nvPr/>
        </p:nvSpPr>
        <p:spPr bwMode="auto">
          <a:xfrm>
            <a:off x="8716963" y="7131050"/>
            <a:ext cx="698976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buFont typeface="Century Gothic" panose="020B0502020202020204" pitchFamily="34" charset="0"/>
              <a:buChar char="•"/>
            </a:pPr>
            <a:r>
              <a:rPr lang="en-US" altLang="en-US" sz="340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asymmetrical balance by value</a:t>
            </a:r>
          </a:p>
        </p:txBody>
      </p:sp>
      <p:sp>
        <p:nvSpPr>
          <p:cNvPr id="7" name="Rectangle 6">
            <a:extLst>
              <a:ext uri="{FF2B5EF4-FFF2-40B4-BE49-F238E27FC236}">
                <a16:creationId xmlns:a16="http://schemas.microsoft.com/office/drawing/2014/main" id="{E7B8A1E5-FE0A-6390-5806-F98157302A85}"/>
              </a:ext>
            </a:extLst>
          </p:cNvPr>
          <p:cNvSpPr>
            <a:spLocks/>
          </p:cNvSpPr>
          <p:nvPr/>
        </p:nvSpPr>
        <p:spPr bwMode="auto">
          <a:xfrm>
            <a:off x="8634413" y="7816850"/>
            <a:ext cx="712946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buFont typeface="Century Gothic" panose="020B0502020202020204" pitchFamily="34" charset="0"/>
              <a:buChar char="•"/>
            </a:pPr>
            <a:r>
              <a:rPr lang="en-US" altLang="en-US" sz="340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asymmetrical balance by shape</a:t>
            </a:r>
          </a:p>
        </p:txBody>
      </p:sp>
      <p:sp>
        <p:nvSpPr>
          <p:cNvPr id="8" name="Rectangle 7">
            <a:extLst>
              <a:ext uri="{FF2B5EF4-FFF2-40B4-BE49-F238E27FC236}">
                <a16:creationId xmlns:a16="http://schemas.microsoft.com/office/drawing/2014/main" id="{083C16F8-003B-322F-153A-2D11E2B0EA1B}"/>
              </a:ext>
            </a:extLst>
          </p:cNvPr>
          <p:cNvSpPr>
            <a:spLocks/>
          </p:cNvSpPr>
          <p:nvPr/>
        </p:nvSpPr>
        <p:spPr bwMode="auto">
          <a:xfrm>
            <a:off x="8559800" y="8489950"/>
            <a:ext cx="72802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buFont typeface="Century Gothic" panose="020B0502020202020204" pitchFamily="34" charset="0"/>
              <a:buChar char="•"/>
            </a:pPr>
            <a:r>
              <a:rPr lang="en-US" altLang="en-US" sz="340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asymmetrical balance by texture</a:t>
            </a:r>
          </a:p>
        </p:txBody>
      </p:sp>
      <p:sp>
        <p:nvSpPr>
          <p:cNvPr id="9" name="Rectangle 8">
            <a:extLst>
              <a:ext uri="{FF2B5EF4-FFF2-40B4-BE49-F238E27FC236}">
                <a16:creationId xmlns:a16="http://schemas.microsoft.com/office/drawing/2014/main" id="{7D8FE15C-F69F-CB8B-5C90-A6545126390A}"/>
              </a:ext>
            </a:extLst>
          </p:cNvPr>
          <p:cNvSpPr>
            <a:spLocks/>
          </p:cNvSpPr>
          <p:nvPr/>
        </p:nvSpPr>
        <p:spPr bwMode="auto">
          <a:xfrm>
            <a:off x="9483725" y="9575800"/>
            <a:ext cx="54578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buFont typeface="Century Gothic" panose="020B0502020202020204" pitchFamily="34" charset="0"/>
              <a:buChar char="•"/>
            </a:pPr>
            <a:r>
              <a:rPr lang="en-US" altLang="en-US" sz="540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radial balance</a:t>
            </a:r>
          </a:p>
        </p:txBody>
      </p:sp>
      <p:grpSp>
        <p:nvGrpSpPr>
          <p:cNvPr id="10" name="Group 1">
            <a:extLst>
              <a:ext uri="{FF2B5EF4-FFF2-40B4-BE49-F238E27FC236}">
                <a16:creationId xmlns:a16="http://schemas.microsoft.com/office/drawing/2014/main" id="{5794EAA9-D523-F282-FB50-BA0F3B2BFCE9}"/>
              </a:ext>
            </a:extLst>
          </p:cNvPr>
          <p:cNvGrpSpPr>
            <a:grpSpLocks/>
          </p:cNvGrpSpPr>
          <p:nvPr/>
        </p:nvGrpSpPr>
        <p:grpSpPr bwMode="auto">
          <a:xfrm>
            <a:off x="1701800" y="1311275"/>
            <a:ext cx="20962938" cy="10804525"/>
            <a:chOff x="0" y="0"/>
            <a:chExt cx="13205" cy="7736"/>
          </a:xfrm>
        </p:grpSpPr>
        <p:sp>
          <p:nvSpPr>
            <p:cNvPr id="11" name="Freeform 2">
              <a:extLst>
                <a:ext uri="{FF2B5EF4-FFF2-40B4-BE49-F238E27FC236}">
                  <a16:creationId xmlns:a16="http://schemas.microsoft.com/office/drawing/2014/main" id="{2EC6CCCE-A8C6-3A1B-9D80-569B2E391807}"/>
                </a:ext>
              </a:extLst>
            </p:cNvPr>
            <p:cNvSpPr>
              <a:spLocks/>
            </p:cNvSpPr>
            <p:nvPr/>
          </p:nvSpPr>
          <p:spPr bwMode="auto">
            <a:xfrm flipH="1">
              <a:off x="11056" y="0"/>
              <a:ext cx="2149" cy="7736"/>
            </a:xfrm>
            <a:custGeom>
              <a:avLst/>
              <a:gdLst>
                <a:gd name="T0" fmla="*/ 0 w 21600"/>
                <a:gd name="T1" fmla="*/ 0 h 21600"/>
                <a:gd name="T2" fmla="*/ 0 w 21600"/>
                <a:gd name="T3" fmla="*/ 0 h 21600"/>
                <a:gd name="T4" fmla="*/ 0 w 21600"/>
                <a:gd name="T5" fmla="*/ 16 h 21600"/>
                <a:gd name="T6" fmla="*/ 0 w 21600"/>
                <a:gd name="T7" fmla="*/ 16 h 21600"/>
                <a:gd name="T8" fmla="*/ 0 w 21600"/>
                <a:gd name="T9" fmla="*/ 15 h 21600"/>
                <a:gd name="T10" fmla="*/ 0 w 21600"/>
                <a:gd name="T11" fmla="*/ 15 h 21600"/>
                <a:gd name="T12" fmla="*/ 0 w 21600"/>
                <a:gd name="T13" fmla="*/ 1 h 21600"/>
                <a:gd name="T14" fmla="*/ 0 w 21600"/>
                <a:gd name="T15" fmla="*/ 1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308299"/>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sp>
          <p:nvSpPr>
            <p:cNvPr id="12" name="Freeform 3">
              <a:extLst>
                <a:ext uri="{FF2B5EF4-FFF2-40B4-BE49-F238E27FC236}">
                  <a16:creationId xmlns:a16="http://schemas.microsoft.com/office/drawing/2014/main" id="{FFF1A0A2-5EE7-F5A2-EE57-D8EA861DABE1}"/>
                </a:ext>
              </a:extLst>
            </p:cNvPr>
            <p:cNvSpPr>
              <a:spLocks/>
            </p:cNvSpPr>
            <p:nvPr/>
          </p:nvSpPr>
          <p:spPr bwMode="auto">
            <a:xfrm>
              <a:off x="0" y="0"/>
              <a:ext cx="2149" cy="7736"/>
            </a:xfrm>
            <a:custGeom>
              <a:avLst/>
              <a:gdLst>
                <a:gd name="T0" fmla="*/ 0 w 21600"/>
                <a:gd name="T1" fmla="*/ 0 h 21600"/>
                <a:gd name="T2" fmla="*/ 0 w 21600"/>
                <a:gd name="T3" fmla="*/ 0 h 21600"/>
                <a:gd name="T4" fmla="*/ 0 w 21600"/>
                <a:gd name="T5" fmla="*/ 16 h 21600"/>
                <a:gd name="T6" fmla="*/ 0 w 21600"/>
                <a:gd name="T7" fmla="*/ 16 h 21600"/>
                <a:gd name="T8" fmla="*/ 0 w 21600"/>
                <a:gd name="T9" fmla="*/ 15 h 21600"/>
                <a:gd name="T10" fmla="*/ 0 w 21600"/>
                <a:gd name="T11" fmla="*/ 15 h 21600"/>
                <a:gd name="T12" fmla="*/ 0 w 21600"/>
                <a:gd name="T13" fmla="*/ 1 h 21600"/>
                <a:gd name="T14" fmla="*/ 0 w 21600"/>
                <a:gd name="T15" fmla="*/ 1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308299"/>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7641529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DED34-58DB-CFCB-1E91-D687A97F0ADC}"/>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C1728481-239D-E0F7-A2AC-3A73FFA28307}"/>
              </a:ext>
            </a:extLst>
          </p:cNvPr>
          <p:cNvSpPr>
            <a:spLocks/>
          </p:cNvSpPr>
          <p:nvPr/>
        </p:nvSpPr>
        <p:spPr bwMode="auto">
          <a:xfrm>
            <a:off x="1984375" y="2259013"/>
            <a:ext cx="9053513" cy="2841625"/>
          </a:xfrm>
          <a:prstGeom prst="rect">
            <a:avLst/>
          </a:prstGeom>
          <a:noFill/>
          <a:ln>
            <a:noFill/>
          </a:ln>
        </p:spPr>
        <p:txBody>
          <a:bodyPr lIns="0" tIns="0" rIns="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a:r>
              <a:rPr lang="en-US" altLang="en-US" sz="3600" b="1">
                <a:solidFill>
                  <a:srgbClr val="000000"/>
                </a:solidFill>
                <a:latin typeface="Century Gothic" panose="020B0502020202020204" pitchFamily="34" charset="0"/>
              </a:rPr>
              <a:t>FORM </a:t>
            </a:r>
          </a:p>
          <a:p>
            <a:pPr algn="l">
              <a:buFontTx/>
              <a:buChar char="•"/>
            </a:pPr>
            <a:r>
              <a:rPr lang="en-US" altLang="en-US" sz="3600">
                <a:solidFill>
                  <a:srgbClr val="000000"/>
                </a:solidFill>
                <a:latin typeface="Century Gothic" panose="020B0502020202020204" pitchFamily="34" charset="0"/>
              </a:rPr>
              <a:t>Left and right of a vertical axis match</a:t>
            </a:r>
          </a:p>
          <a:p>
            <a:pPr algn="l">
              <a:buFontTx/>
              <a:buChar char="•"/>
            </a:pPr>
            <a:r>
              <a:rPr lang="en-US" altLang="en-US" sz="3600">
                <a:solidFill>
                  <a:srgbClr val="000000"/>
                </a:solidFill>
                <a:latin typeface="Century Gothic" panose="020B0502020202020204" pitchFamily="34" charset="0"/>
              </a:rPr>
              <a:t>Mirror image in visual weight (line, shape, value, texture, color)</a:t>
            </a:r>
          </a:p>
          <a:p>
            <a:pPr algn="l">
              <a:buFontTx/>
              <a:buChar char="•"/>
            </a:pPr>
            <a:r>
              <a:rPr lang="en-US" altLang="en-US" sz="3600">
                <a:solidFill>
                  <a:srgbClr val="000000"/>
                </a:solidFill>
                <a:latin typeface="Century Gothic" panose="020B0502020202020204" pitchFamily="34" charset="0"/>
              </a:rPr>
              <a:t>“Formal” balance</a:t>
            </a:r>
          </a:p>
        </p:txBody>
      </p:sp>
      <p:sp>
        <p:nvSpPr>
          <p:cNvPr id="3" name="Rectangle 3">
            <a:extLst>
              <a:ext uri="{FF2B5EF4-FFF2-40B4-BE49-F238E27FC236}">
                <a16:creationId xmlns:a16="http://schemas.microsoft.com/office/drawing/2014/main" id="{6D4B8FDF-3A23-7426-3649-6183C9034047}"/>
              </a:ext>
            </a:extLst>
          </p:cNvPr>
          <p:cNvSpPr>
            <a:spLocks/>
          </p:cNvSpPr>
          <p:nvPr/>
        </p:nvSpPr>
        <p:spPr bwMode="auto">
          <a:xfrm>
            <a:off x="13331825" y="2259013"/>
            <a:ext cx="9655175" cy="2906712"/>
          </a:xfrm>
          <a:prstGeom prst="rect">
            <a:avLst/>
          </a:prstGeom>
          <a:noFill/>
          <a:ln>
            <a:noFill/>
          </a:ln>
        </p:spPr>
        <p:txBody>
          <a:bodyPr lIns="0" tIns="0" rIns="30480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a:r>
              <a:rPr lang="en-US" altLang="en-US" sz="3600" b="1">
                <a:solidFill>
                  <a:srgbClr val="000000"/>
                </a:solidFill>
                <a:latin typeface="Century Gothic" panose="020B0502020202020204" pitchFamily="34" charset="0"/>
              </a:rPr>
              <a:t>CONTENT</a:t>
            </a:r>
          </a:p>
          <a:p>
            <a:pPr algn="l">
              <a:buFontTx/>
              <a:buChar char="•"/>
            </a:pPr>
            <a:r>
              <a:rPr lang="en-US" altLang="en-US" sz="3600">
                <a:solidFill>
                  <a:srgbClr val="000000"/>
                </a:solidFill>
                <a:latin typeface="Century Gothic" panose="020B0502020202020204" pitchFamily="34" charset="0"/>
              </a:rPr>
              <a:t>Organized / calm</a:t>
            </a:r>
          </a:p>
          <a:p>
            <a:pPr algn="l">
              <a:buFontTx/>
              <a:buChar char="•"/>
            </a:pPr>
            <a:r>
              <a:rPr lang="en-US" altLang="en-US" sz="3600">
                <a:solidFill>
                  <a:srgbClr val="000000"/>
                </a:solidFill>
                <a:latin typeface="Century Gothic" panose="020B0502020202020204" pitchFamily="34" charset="0"/>
              </a:rPr>
              <a:t>Strong / stable</a:t>
            </a:r>
          </a:p>
          <a:p>
            <a:pPr algn="l">
              <a:buFontTx/>
              <a:buChar char="•"/>
            </a:pPr>
            <a:r>
              <a:rPr lang="en-US" altLang="en-US" sz="3600">
                <a:solidFill>
                  <a:srgbClr val="000000"/>
                </a:solidFill>
                <a:latin typeface="Century Gothic" panose="020B0502020202020204" pitchFamily="34" charset="0"/>
              </a:rPr>
              <a:t>Predictable (“no surprises”)</a:t>
            </a:r>
          </a:p>
          <a:p>
            <a:pPr algn="l" eaLnBrk="1" hangingPunct="1"/>
            <a:endPar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p:txBody>
      </p:sp>
      <p:sp>
        <p:nvSpPr>
          <p:cNvPr id="4" name="Rectangle 3">
            <a:extLst>
              <a:ext uri="{FF2B5EF4-FFF2-40B4-BE49-F238E27FC236}">
                <a16:creationId xmlns:a16="http://schemas.microsoft.com/office/drawing/2014/main" id="{0C2C046F-387F-AB88-B15B-B401C19F42DF}"/>
              </a:ext>
            </a:extLst>
          </p:cNvPr>
          <p:cNvSpPr/>
          <p:nvPr/>
        </p:nvSpPr>
        <p:spPr bwMode="auto">
          <a:xfrm>
            <a:off x="-28575" y="0"/>
            <a:ext cx="24412575" cy="1371600"/>
          </a:xfrm>
          <a:prstGeom prst="rect">
            <a:avLst/>
          </a:prstGeom>
          <a:solidFill>
            <a:srgbClr val="308299"/>
          </a:solidFill>
          <a:ln>
            <a:noFill/>
          </a:ln>
          <a:effectLst/>
        </p:spPr>
        <p:txBody>
          <a:bodyPr/>
          <a:lstStyle/>
          <a:p>
            <a:pPr algn="ctr" eaLnBrk="1" hangingPunct="1">
              <a:defRPr/>
            </a:pPr>
            <a:endParaRPr lang="en-US">
              <a:ln>
                <a:solidFill>
                  <a:schemeClr val="bg1"/>
                </a:solidFill>
              </a:ln>
              <a:latin typeface="Gill Sans" charset="0"/>
              <a:ea typeface="PingFang SC Regular" charset="-122"/>
              <a:cs typeface="PingFang SC Regular" charset="-122"/>
              <a:sym typeface="Gill Sans" charset="0"/>
            </a:endParaRPr>
          </a:p>
        </p:txBody>
      </p:sp>
      <p:sp>
        <p:nvSpPr>
          <p:cNvPr id="5" name="Rectangle 1">
            <a:extLst>
              <a:ext uri="{FF2B5EF4-FFF2-40B4-BE49-F238E27FC236}">
                <a16:creationId xmlns:a16="http://schemas.microsoft.com/office/drawing/2014/main" id="{B462C180-B6B6-F4D6-66B0-F673D0493F44}"/>
              </a:ext>
            </a:extLst>
          </p:cNvPr>
          <p:cNvSpPr>
            <a:spLocks noChangeArrowheads="1"/>
          </p:cNvSpPr>
          <p:nvPr/>
        </p:nvSpPr>
        <p:spPr bwMode="auto">
          <a:xfrm>
            <a:off x="758825" y="182563"/>
            <a:ext cx="6310313" cy="739775"/>
          </a:xfrm>
          <a:prstGeom prst="rect">
            <a:avLst/>
          </a:prstGeom>
          <a:solidFill>
            <a:srgbClr val="3082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symmetrical balance</a:t>
            </a:r>
          </a:p>
        </p:txBody>
      </p:sp>
      <p:pic>
        <p:nvPicPr>
          <p:cNvPr id="6" name="Picture 5" descr="A black rectangles with grey squares&#10;&#10;AI-generated content may be incorrect.">
            <a:extLst>
              <a:ext uri="{FF2B5EF4-FFF2-40B4-BE49-F238E27FC236}">
                <a16:creationId xmlns:a16="http://schemas.microsoft.com/office/drawing/2014/main" id="{3687EE71-3676-0F20-0FD5-948E26A63D28}"/>
              </a:ext>
            </a:extLst>
          </p:cNvPr>
          <p:cNvPicPr>
            <a:picLocks noChangeAspect="1"/>
          </p:cNvPicPr>
          <p:nvPr/>
        </p:nvPicPr>
        <p:blipFill>
          <a:blip r:embed="rId3"/>
          <a:stretch>
            <a:fillRect/>
          </a:stretch>
        </p:blipFill>
        <p:spPr>
          <a:xfrm>
            <a:off x="1984375" y="5121275"/>
            <a:ext cx="9053513" cy="6327775"/>
          </a:xfrm>
          <a:prstGeom prst="rect">
            <a:avLst/>
          </a:prstGeom>
          <a:ln>
            <a:solidFill>
              <a:schemeClr val="bg2">
                <a:lumMod val="50000"/>
              </a:schemeClr>
            </a:solidFill>
          </a:ln>
        </p:spPr>
      </p:pic>
      <p:pic>
        <p:nvPicPr>
          <p:cNvPr id="7" name="Picture 6" descr="A drawing of trees with flowers&#10;&#10;AI-generated content may be incorrect.">
            <a:extLst>
              <a:ext uri="{FF2B5EF4-FFF2-40B4-BE49-F238E27FC236}">
                <a16:creationId xmlns:a16="http://schemas.microsoft.com/office/drawing/2014/main" id="{B4697778-B6BF-9D32-9693-4F7BB0D68EFF}"/>
              </a:ext>
            </a:extLst>
          </p:cNvPr>
          <p:cNvPicPr>
            <a:picLocks noChangeAspect="1"/>
          </p:cNvPicPr>
          <p:nvPr/>
        </p:nvPicPr>
        <p:blipFill>
          <a:blip r:embed="rId4"/>
          <a:stretch>
            <a:fillRect/>
          </a:stretch>
        </p:blipFill>
        <p:spPr>
          <a:xfrm>
            <a:off x="13331825" y="5121275"/>
            <a:ext cx="9053513" cy="6327775"/>
          </a:xfrm>
          <a:prstGeom prst="rect">
            <a:avLst/>
          </a:prstGeom>
          <a:ln>
            <a:solidFill>
              <a:schemeClr val="bg2">
                <a:lumMod val="50000"/>
              </a:schemeClr>
            </a:solidFill>
          </a:ln>
        </p:spPr>
      </p:pic>
    </p:spTree>
    <p:extLst>
      <p:ext uri="{BB962C8B-B14F-4D97-AF65-F5344CB8AC3E}">
        <p14:creationId xmlns:p14="http://schemas.microsoft.com/office/powerpoint/2010/main" val="124081220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A733F-4A57-B890-64CD-EDA55000572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6F99C9C-5F36-4A5A-C34D-EEDD747908E1}"/>
              </a:ext>
            </a:extLst>
          </p:cNvPr>
          <p:cNvSpPr>
            <a:spLocks/>
          </p:cNvSpPr>
          <p:nvPr/>
        </p:nvSpPr>
        <p:spPr bwMode="auto">
          <a:xfrm>
            <a:off x="1984375" y="2259013"/>
            <a:ext cx="9655175" cy="2279650"/>
          </a:xfrm>
          <a:prstGeom prst="rect">
            <a:avLst/>
          </a:prstGeom>
          <a:noFill/>
          <a:ln>
            <a:noFill/>
          </a:ln>
        </p:spPr>
        <p:txBody>
          <a:bodyPr lIns="0" tIns="0" rIns="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a:r>
              <a:rPr lang="en-US" altLang="en-US" sz="3600" b="1">
                <a:solidFill>
                  <a:srgbClr val="000000"/>
                </a:solidFill>
                <a:latin typeface="Century Gothic" panose="020B0502020202020204" pitchFamily="34" charset="0"/>
              </a:rPr>
              <a:t>FORM </a:t>
            </a:r>
          </a:p>
          <a:p>
            <a:pPr algn="l">
              <a:buFontTx/>
              <a:buChar char="•"/>
            </a:pPr>
            <a:r>
              <a:rPr lang="en-US" altLang="en-US" sz="3600">
                <a:solidFill>
                  <a:srgbClr val="000000"/>
                </a:solidFill>
                <a:latin typeface="Century Gothic" panose="020B0502020202020204" pitchFamily="34" charset="0"/>
              </a:rPr>
              <a:t>Left/right sides are similar, not identical</a:t>
            </a:r>
          </a:p>
          <a:p>
            <a:pPr algn="l">
              <a:buFontTx/>
              <a:buChar char="•"/>
            </a:pPr>
            <a:r>
              <a:rPr lang="en-US" altLang="en-US" sz="3600">
                <a:solidFill>
                  <a:srgbClr val="000000"/>
                </a:solidFill>
                <a:latin typeface="Century Gothic" panose="020B0502020202020204" pitchFamily="34" charset="0"/>
              </a:rPr>
              <a:t>Near-mirror balance in weight</a:t>
            </a:r>
          </a:p>
          <a:p>
            <a:pPr algn="l">
              <a:buFontTx/>
              <a:buChar char="•"/>
            </a:pPr>
            <a:r>
              <a:rPr lang="en-US" altLang="en-US" sz="3600">
                <a:solidFill>
                  <a:srgbClr val="000000"/>
                </a:solidFill>
                <a:latin typeface="Century Gothic" panose="020B0502020202020204" pitchFamily="34" charset="0"/>
              </a:rPr>
              <a:t>Still organized, but less rigid</a:t>
            </a:r>
          </a:p>
        </p:txBody>
      </p:sp>
      <p:sp>
        <p:nvSpPr>
          <p:cNvPr id="3" name="Rectangle 2">
            <a:extLst>
              <a:ext uri="{FF2B5EF4-FFF2-40B4-BE49-F238E27FC236}">
                <a16:creationId xmlns:a16="http://schemas.microsoft.com/office/drawing/2014/main" id="{8676C0AD-B295-C73B-F686-B9D0EF4C97AB}"/>
              </a:ext>
            </a:extLst>
          </p:cNvPr>
          <p:cNvSpPr>
            <a:spLocks/>
          </p:cNvSpPr>
          <p:nvPr/>
        </p:nvSpPr>
        <p:spPr bwMode="auto">
          <a:xfrm>
            <a:off x="13331825" y="2259013"/>
            <a:ext cx="9655175" cy="2279650"/>
          </a:xfrm>
          <a:prstGeom prst="rect">
            <a:avLst/>
          </a:prstGeom>
          <a:noFill/>
          <a:ln>
            <a:noFill/>
          </a:ln>
        </p:spPr>
        <p:txBody>
          <a:bodyPr lIns="0" tIns="0" rIns="30480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a:r>
              <a:rPr lang="en-US" altLang="en-US" sz="3600" b="1">
                <a:solidFill>
                  <a:srgbClr val="000000"/>
                </a:solidFill>
                <a:latin typeface="Century Gothic" panose="020B0502020202020204" pitchFamily="34" charset="0"/>
              </a:rPr>
              <a:t>CONTENT</a:t>
            </a:r>
            <a:endParaRPr lang="en-US" altLang="en-US" sz="3600">
              <a:solidFill>
                <a:srgbClr val="000000"/>
              </a:solidFill>
              <a:latin typeface="Century Gothic" panose="020B0502020202020204" pitchFamily="34" charset="0"/>
            </a:endParaRPr>
          </a:p>
          <a:p>
            <a:pPr algn="l">
              <a:buFontTx/>
              <a:buChar char="•"/>
            </a:pPr>
            <a:r>
              <a:rPr lang="en-US" altLang="en-US" sz="3600">
                <a:solidFill>
                  <a:srgbClr val="000000"/>
                </a:solidFill>
                <a:latin typeface="Century Gothic" panose="020B0502020202020204" pitchFamily="34" charset="0"/>
              </a:rPr>
              <a:t>Structured (symmetry vibe)</a:t>
            </a:r>
          </a:p>
          <a:p>
            <a:pPr algn="l">
              <a:buFontTx/>
              <a:buChar char="•"/>
            </a:pPr>
            <a:r>
              <a:rPr lang="en-US" altLang="en-US" sz="3600">
                <a:solidFill>
                  <a:srgbClr val="000000"/>
                </a:solidFill>
                <a:latin typeface="Century Gothic" panose="020B0502020202020204" pitchFamily="34" charset="0"/>
              </a:rPr>
              <a:t>Slightly more natural</a:t>
            </a:r>
          </a:p>
          <a:p>
            <a:pPr algn="l">
              <a:buFontTx/>
              <a:buChar char="•"/>
            </a:pPr>
            <a:r>
              <a:rPr lang="en-US" altLang="en-US" sz="3600">
                <a:solidFill>
                  <a:srgbClr val="000000"/>
                </a:solidFill>
                <a:latin typeface="Century Gothic" panose="020B0502020202020204" pitchFamily="34" charset="0"/>
              </a:rPr>
              <a:t>Mild variety without losing stability</a:t>
            </a:r>
          </a:p>
        </p:txBody>
      </p:sp>
      <p:sp>
        <p:nvSpPr>
          <p:cNvPr id="4" name="Rectangle 3">
            <a:extLst>
              <a:ext uri="{FF2B5EF4-FFF2-40B4-BE49-F238E27FC236}">
                <a16:creationId xmlns:a16="http://schemas.microsoft.com/office/drawing/2014/main" id="{0A2906BD-A9EF-88C7-96BF-596CC89E9B81}"/>
              </a:ext>
            </a:extLst>
          </p:cNvPr>
          <p:cNvSpPr/>
          <p:nvPr/>
        </p:nvSpPr>
        <p:spPr bwMode="auto">
          <a:xfrm>
            <a:off x="-28575" y="0"/>
            <a:ext cx="24412575" cy="1371600"/>
          </a:xfrm>
          <a:prstGeom prst="rect">
            <a:avLst/>
          </a:prstGeom>
          <a:solidFill>
            <a:srgbClr val="308299"/>
          </a:solidFill>
          <a:ln>
            <a:noFill/>
          </a:ln>
          <a:effectLst/>
        </p:spPr>
        <p:txBody>
          <a:bodyPr/>
          <a:lstStyle/>
          <a:p>
            <a:pPr algn="ctr" eaLnBrk="1" hangingPunct="1">
              <a:defRPr/>
            </a:pPr>
            <a:endParaRPr lang="en-US">
              <a:ln>
                <a:solidFill>
                  <a:schemeClr val="bg1"/>
                </a:solidFill>
              </a:ln>
              <a:latin typeface="Gill Sans" charset="0"/>
              <a:ea typeface="PingFang SC Regular" charset="-122"/>
              <a:cs typeface="PingFang SC Regular" charset="-122"/>
              <a:sym typeface="Gill Sans" charset="0"/>
            </a:endParaRPr>
          </a:p>
        </p:txBody>
      </p:sp>
      <p:sp>
        <p:nvSpPr>
          <p:cNvPr id="5" name="Rectangle 1">
            <a:extLst>
              <a:ext uri="{FF2B5EF4-FFF2-40B4-BE49-F238E27FC236}">
                <a16:creationId xmlns:a16="http://schemas.microsoft.com/office/drawing/2014/main" id="{A4E2AD0A-8B93-C08F-E281-DEB443F4E40B}"/>
              </a:ext>
            </a:extLst>
          </p:cNvPr>
          <p:cNvSpPr>
            <a:spLocks noChangeArrowheads="1"/>
          </p:cNvSpPr>
          <p:nvPr/>
        </p:nvSpPr>
        <p:spPr bwMode="auto">
          <a:xfrm>
            <a:off x="758825" y="182563"/>
            <a:ext cx="10352088" cy="739775"/>
          </a:xfrm>
          <a:prstGeom prst="rect">
            <a:avLst/>
          </a:prstGeom>
          <a:solidFill>
            <a:srgbClr val="3082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approximate symmetrical balance</a:t>
            </a:r>
          </a:p>
        </p:txBody>
      </p:sp>
      <p:pic>
        <p:nvPicPr>
          <p:cNvPr id="6" name="Picture 5" descr="A black rectangle and oval&#10;&#10;AI-generated content may be incorrect.">
            <a:extLst>
              <a:ext uri="{FF2B5EF4-FFF2-40B4-BE49-F238E27FC236}">
                <a16:creationId xmlns:a16="http://schemas.microsoft.com/office/drawing/2014/main" id="{8408DDCE-F8EC-FAC4-9EA2-075DBD2EAF66}"/>
              </a:ext>
            </a:extLst>
          </p:cNvPr>
          <p:cNvPicPr>
            <a:picLocks noChangeAspect="1"/>
          </p:cNvPicPr>
          <p:nvPr/>
        </p:nvPicPr>
        <p:blipFill>
          <a:blip r:embed="rId3"/>
          <a:stretch>
            <a:fillRect/>
          </a:stretch>
        </p:blipFill>
        <p:spPr>
          <a:xfrm>
            <a:off x="1984375" y="5121275"/>
            <a:ext cx="9053513" cy="6327775"/>
          </a:xfrm>
          <a:prstGeom prst="rect">
            <a:avLst/>
          </a:prstGeom>
          <a:ln>
            <a:solidFill>
              <a:schemeClr val="bg2">
                <a:lumMod val="50000"/>
              </a:schemeClr>
            </a:solidFill>
          </a:ln>
        </p:spPr>
      </p:pic>
      <p:pic>
        <p:nvPicPr>
          <p:cNvPr id="7" name="Picture 6" descr="A green hills with trees&#10;&#10;AI-generated content may be incorrect.">
            <a:extLst>
              <a:ext uri="{FF2B5EF4-FFF2-40B4-BE49-F238E27FC236}">
                <a16:creationId xmlns:a16="http://schemas.microsoft.com/office/drawing/2014/main" id="{59F1C62B-2E3D-BBAA-1ED4-733022714E2E}"/>
              </a:ext>
            </a:extLst>
          </p:cNvPr>
          <p:cNvPicPr>
            <a:picLocks noChangeAspect="1"/>
          </p:cNvPicPr>
          <p:nvPr/>
        </p:nvPicPr>
        <p:blipFill>
          <a:blip r:embed="rId4"/>
          <a:stretch>
            <a:fillRect/>
          </a:stretch>
        </p:blipFill>
        <p:spPr>
          <a:xfrm>
            <a:off x="13331825" y="5121275"/>
            <a:ext cx="9053513" cy="6327775"/>
          </a:xfrm>
          <a:prstGeom prst="rect">
            <a:avLst/>
          </a:prstGeom>
          <a:ln>
            <a:solidFill>
              <a:schemeClr val="bg2">
                <a:lumMod val="50000"/>
              </a:schemeClr>
            </a:solidFill>
          </a:ln>
        </p:spPr>
      </p:pic>
    </p:spTree>
    <p:extLst>
      <p:ext uri="{BB962C8B-B14F-4D97-AF65-F5344CB8AC3E}">
        <p14:creationId xmlns:p14="http://schemas.microsoft.com/office/powerpoint/2010/main" val="314844225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7FF84-4B0B-6203-1B8C-A6687B51803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3B218DD-FF58-5F75-EF9D-C5A0E4082CC9}"/>
              </a:ext>
            </a:extLst>
          </p:cNvPr>
          <p:cNvSpPr>
            <a:spLocks/>
          </p:cNvSpPr>
          <p:nvPr/>
        </p:nvSpPr>
        <p:spPr bwMode="auto">
          <a:xfrm>
            <a:off x="1092200" y="2947988"/>
            <a:ext cx="7594600" cy="7643812"/>
          </a:xfrm>
          <a:prstGeom prst="rect">
            <a:avLst/>
          </a:prstGeom>
          <a:noFill/>
          <a:ln>
            <a:noFill/>
          </a:ln>
        </p:spPr>
        <p:txBody>
          <a:bodyPr lIns="0" tIns="0" rIns="0" bIns="0" anchor="ctr"/>
          <a:lstStyle>
            <a:lvl1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a:r>
              <a:rPr lang="en-US" altLang="en-US" sz="3600" b="1">
                <a:solidFill>
                  <a:srgbClr val="000000"/>
                </a:solidFill>
                <a:latin typeface="Century Gothic" panose="020B0502020202020204" pitchFamily="34" charset="0"/>
              </a:rPr>
              <a:t>FORM </a:t>
            </a:r>
          </a:p>
          <a:p>
            <a:pPr algn="l">
              <a:buFontTx/>
              <a:buChar char="•"/>
            </a:pPr>
            <a:r>
              <a:rPr lang="en-US" altLang="en-US" sz="3600">
                <a:solidFill>
                  <a:srgbClr val="000000"/>
                </a:solidFill>
                <a:latin typeface="Century Gothic" panose="020B0502020202020204" pitchFamily="34" charset="0"/>
              </a:rPr>
              <a:t>Uneven distribution of visual weights</a:t>
            </a:r>
          </a:p>
          <a:p>
            <a:pPr algn="l">
              <a:buFontTx/>
              <a:buChar char="•"/>
            </a:pPr>
            <a:r>
              <a:rPr lang="en-US" altLang="en-US" sz="3600">
                <a:solidFill>
                  <a:srgbClr val="000000"/>
                </a:solidFill>
                <a:latin typeface="Century Gothic" panose="020B0502020202020204" pitchFamily="34" charset="0"/>
              </a:rPr>
              <a:t>Still </a:t>
            </a:r>
            <a:r>
              <a:rPr lang="en-US" altLang="en-US" sz="3600" i="1">
                <a:solidFill>
                  <a:srgbClr val="000000"/>
                </a:solidFill>
                <a:latin typeface="Century Gothic" panose="020B0502020202020204" pitchFamily="34" charset="0"/>
              </a:rPr>
              <a:t>feels</a:t>
            </a:r>
            <a:r>
              <a:rPr lang="en-US" altLang="en-US" sz="3600">
                <a:solidFill>
                  <a:srgbClr val="000000"/>
                </a:solidFill>
                <a:latin typeface="Century Gothic" panose="020B0502020202020204" pitchFamily="34" charset="0"/>
              </a:rPr>
              <a:t> balanced overall</a:t>
            </a:r>
          </a:p>
          <a:p>
            <a:pPr algn="l">
              <a:buFontTx/>
              <a:buChar char="•"/>
            </a:pPr>
            <a:r>
              <a:rPr lang="en-US" altLang="en-US" sz="3600">
                <a:solidFill>
                  <a:srgbClr val="000000"/>
                </a:solidFill>
                <a:latin typeface="Century Gothic" panose="020B0502020202020204" pitchFamily="34" charset="0"/>
              </a:rPr>
              <a:t>“Informal” balance</a:t>
            </a:r>
          </a:p>
          <a:p>
            <a:pPr algn="l"/>
            <a:endParaRPr lang="en-US" altLang="en-US" sz="3600">
              <a:solidFill>
                <a:srgbClr val="000000"/>
              </a:solidFill>
              <a:latin typeface="Century Gothic" panose="020B0502020202020204" pitchFamily="34" charset="0"/>
            </a:endParaRPr>
          </a:p>
          <a:p>
            <a:pPr algn="l"/>
            <a:r>
              <a:rPr lang="en-US" altLang="en-US" sz="3600" b="1">
                <a:latin typeface="Century Gothic" panose="020B0502020202020204" pitchFamily="34" charset="0"/>
              </a:rPr>
              <a:t>CONTENT</a:t>
            </a:r>
          </a:p>
          <a:p>
            <a:pPr algn="l">
              <a:buFontTx/>
              <a:buChar char="•"/>
            </a:pPr>
            <a:r>
              <a:rPr lang="en-US" altLang="en-US" sz="3600">
                <a:latin typeface="Century Gothic" panose="020B0502020202020204" pitchFamily="34" charset="0"/>
              </a:rPr>
              <a:t>Natural / casual</a:t>
            </a:r>
          </a:p>
          <a:p>
            <a:pPr algn="l">
              <a:buFontTx/>
              <a:buChar char="•"/>
            </a:pPr>
            <a:r>
              <a:rPr lang="en-US" altLang="en-US" sz="3600">
                <a:latin typeface="Century Gothic" panose="020B0502020202020204" pitchFamily="34" charset="0"/>
              </a:rPr>
              <a:t>Spontaneous</a:t>
            </a:r>
          </a:p>
          <a:p>
            <a:pPr algn="l">
              <a:buFontTx/>
              <a:buChar char="•"/>
            </a:pPr>
            <a:r>
              <a:rPr lang="en-US" altLang="en-US" sz="3600">
                <a:latin typeface="Century Gothic" panose="020B0502020202020204" pitchFamily="34" charset="0"/>
              </a:rPr>
              <a:t>More energy and variety than symmetry</a:t>
            </a:r>
          </a:p>
          <a:p>
            <a:pPr algn="l"/>
            <a:endParaRPr lang="en-US" altLang="en-US" sz="3600">
              <a:solidFill>
                <a:srgbClr val="000000"/>
              </a:solidFill>
              <a:latin typeface="Century Gothic" panose="020B0502020202020204" pitchFamily="34" charset="0"/>
            </a:endParaRPr>
          </a:p>
          <a:p>
            <a:pPr algn="l" eaLnBrk="1" hangingPunct="1"/>
            <a:endPar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p:txBody>
      </p:sp>
      <p:sp>
        <p:nvSpPr>
          <p:cNvPr id="3" name="Rectangle 2">
            <a:extLst>
              <a:ext uri="{FF2B5EF4-FFF2-40B4-BE49-F238E27FC236}">
                <a16:creationId xmlns:a16="http://schemas.microsoft.com/office/drawing/2014/main" id="{352312B5-04BD-E73F-7885-78420C17D592}"/>
              </a:ext>
            </a:extLst>
          </p:cNvPr>
          <p:cNvSpPr/>
          <p:nvPr/>
        </p:nvSpPr>
        <p:spPr bwMode="auto">
          <a:xfrm>
            <a:off x="-28575" y="0"/>
            <a:ext cx="24412575" cy="1371600"/>
          </a:xfrm>
          <a:prstGeom prst="rect">
            <a:avLst/>
          </a:prstGeom>
          <a:solidFill>
            <a:srgbClr val="308299"/>
          </a:solidFill>
          <a:ln>
            <a:noFill/>
          </a:ln>
          <a:effectLst/>
        </p:spPr>
        <p:txBody>
          <a:bodyPr/>
          <a:lstStyle/>
          <a:p>
            <a:pPr algn="ctr" eaLnBrk="1" hangingPunct="1">
              <a:defRPr/>
            </a:pPr>
            <a:endParaRPr lang="en-US">
              <a:ln>
                <a:solidFill>
                  <a:schemeClr val="bg1"/>
                </a:solidFill>
              </a:ln>
              <a:latin typeface="Gill Sans" charset="0"/>
              <a:ea typeface="PingFang SC Regular" charset="-122"/>
              <a:cs typeface="PingFang SC Regular" charset="-122"/>
              <a:sym typeface="Gill Sans" charset="0"/>
            </a:endParaRPr>
          </a:p>
        </p:txBody>
      </p:sp>
      <p:sp>
        <p:nvSpPr>
          <p:cNvPr id="4" name="Rectangle 1">
            <a:extLst>
              <a:ext uri="{FF2B5EF4-FFF2-40B4-BE49-F238E27FC236}">
                <a16:creationId xmlns:a16="http://schemas.microsoft.com/office/drawing/2014/main" id="{194C088A-6521-FF47-E1F0-65A8BB2A19FF}"/>
              </a:ext>
            </a:extLst>
          </p:cNvPr>
          <p:cNvSpPr>
            <a:spLocks noChangeArrowheads="1"/>
          </p:cNvSpPr>
          <p:nvPr/>
        </p:nvSpPr>
        <p:spPr bwMode="auto">
          <a:xfrm>
            <a:off x="758825" y="182563"/>
            <a:ext cx="6729413" cy="739775"/>
          </a:xfrm>
          <a:prstGeom prst="rect">
            <a:avLst/>
          </a:prstGeom>
          <a:solidFill>
            <a:srgbClr val="3082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asymmetrical balance</a:t>
            </a:r>
          </a:p>
        </p:txBody>
      </p:sp>
      <p:pic>
        <p:nvPicPr>
          <p:cNvPr id="5" name="Picture 4" descr="A black and white rectangle&#10;&#10;AI-generated content may be incorrect.">
            <a:extLst>
              <a:ext uri="{FF2B5EF4-FFF2-40B4-BE49-F238E27FC236}">
                <a16:creationId xmlns:a16="http://schemas.microsoft.com/office/drawing/2014/main" id="{436E0754-812A-6F6C-F194-D8F9AAF35B62}"/>
              </a:ext>
            </a:extLst>
          </p:cNvPr>
          <p:cNvPicPr>
            <a:picLocks noChangeAspect="1"/>
          </p:cNvPicPr>
          <p:nvPr/>
        </p:nvPicPr>
        <p:blipFill>
          <a:blip r:embed="rId3"/>
          <a:stretch>
            <a:fillRect/>
          </a:stretch>
        </p:blipFill>
        <p:spPr>
          <a:xfrm>
            <a:off x="9528175" y="2971800"/>
            <a:ext cx="12625388" cy="8815388"/>
          </a:xfrm>
          <a:prstGeom prst="rect">
            <a:avLst/>
          </a:prstGeom>
          <a:ln>
            <a:solidFill>
              <a:schemeClr val="bg2">
                <a:lumMod val="50000"/>
              </a:schemeClr>
            </a:solidFill>
          </a:ln>
        </p:spPr>
      </p:pic>
    </p:spTree>
    <p:extLst>
      <p:ext uri="{BB962C8B-B14F-4D97-AF65-F5344CB8AC3E}">
        <p14:creationId xmlns:p14="http://schemas.microsoft.com/office/powerpoint/2010/main" val="312437128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C4653-4F51-F4C8-91B0-123A0AF2324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9D2AC18-A506-862F-CAE8-4E3CFFEB277D}"/>
              </a:ext>
            </a:extLst>
          </p:cNvPr>
          <p:cNvSpPr>
            <a:spLocks/>
          </p:cNvSpPr>
          <p:nvPr/>
        </p:nvSpPr>
        <p:spPr bwMode="auto">
          <a:xfrm>
            <a:off x="13331825" y="2259013"/>
            <a:ext cx="10137775" cy="1676400"/>
          </a:xfrm>
          <a:prstGeom prst="rect">
            <a:avLst/>
          </a:prstGeom>
          <a:noFill/>
          <a:ln>
            <a:noFill/>
          </a:ln>
        </p:spPr>
        <p:txBody>
          <a:bodyPr lIns="0" tIns="0" rIns="30480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a:r>
              <a:rPr lang="en-US" altLang="en-US" sz="3600" b="1">
                <a:solidFill>
                  <a:srgbClr val="000000"/>
                </a:solidFill>
                <a:latin typeface="Century Gothic" panose="020B0502020202020204" pitchFamily="34" charset="0"/>
              </a:rPr>
              <a:t>CONTENT</a:t>
            </a:r>
          </a:p>
          <a:p>
            <a:pPr algn="l">
              <a:buFontTx/>
              <a:buChar char="•"/>
            </a:pPr>
            <a:r>
              <a:rPr lang="en-US" altLang="en-US" sz="3600">
                <a:solidFill>
                  <a:srgbClr val="000000"/>
                </a:solidFill>
                <a:latin typeface="Century Gothic" panose="020B0502020202020204" pitchFamily="34" charset="0"/>
              </a:rPr>
              <a:t>Variety + spontaneity</a:t>
            </a:r>
          </a:p>
          <a:p>
            <a:pPr algn="l">
              <a:buFontTx/>
              <a:buChar char="•"/>
            </a:pPr>
            <a:r>
              <a:rPr lang="en-US" altLang="en-US" sz="3600">
                <a:solidFill>
                  <a:srgbClr val="000000"/>
                </a:solidFill>
                <a:latin typeface="Century Gothic" panose="020B0502020202020204" pitchFamily="34" charset="0"/>
              </a:rPr>
              <a:t>Comfortable balance without symmetry</a:t>
            </a:r>
          </a:p>
        </p:txBody>
      </p:sp>
      <p:sp>
        <p:nvSpPr>
          <p:cNvPr id="3" name="Rectangle 7">
            <a:extLst>
              <a:ext uri="{FF2B5EF4-FFF2-40B4-BE49-F238E27FC236}">
                <a16:creationId xmlns:a16="http://schemas.microsoft.com/office/drawing/2014/main" id="{9CBE0DB1-853E-768A-0347-EB99F88D74E9}"/>
              </a:ext>
            </a:extLst>
          </p:cNvPr>
          <p:cNvSpPr>
            <a:spLocks/>
          </p:cNvSpPr>
          <p:nvPr/>
        </p:nvSpPr>
        <p:spPr bwMode="auto">
          <a:xfrm>
            <a:off x="1984375" y="2259013"/>
            <a:ext cx="9063038" cy="1111250"/>
          </a:xfrm>
          <a:prstGeom prst="rect">
            <a:avLst/>
          </a:prstGeom>
          <a:noFill/>
          <a:ln>
            <a:noFill/>
          </a:ln>
        </p:spPr>
        <p:txBody>
          <a:bodyPr lIns="0" tIns="0" rIns="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a:r>
              <a:rPr lang="en-US" altLang="en-US" sz="3600" b="1">
                <a:solidFill>
                  <a:srgbClr val="000000"/>
                </a:solidFill>
                <a:latin typeface="Century Gothic" panose="020B0502020202020204" pitchFamily="34" charset="0"/>
              </a:rPr>
              <a:t>FORM</a:t>
            </a:r>
          </a:p>
          <a:p>
            <a:pPr algn="l">
              <a:buFontTx/>
              <a:buChar char="•"/>
            </a:pPr>
            <a:r>
              <a:rPr lang="en-US" altLang="en-US" sz="3600">
                <a:solidFill>
                  <a:srgbClr val="000000"/>
                </a:solidFill>
                <a:latin typeface="Century Gothic" panose="020B0502020202020204" pitchFamily="34" charset="0"/>
              </a:rPr>
              <a:t>Lower values carry more weight</a:t>
            </a:r>
          </a:p>
        </p:txBody>
      </p:sp>
      <p:sp>
        <p:nvSpPr>
          <p:cNvPr id="4" name="Rectangle 3">
            <a:extLst>
              <a:ext uri="{FF2B5EF4-FFF2-40B4-BE49-F238E27FC236}">
                <a16:creationId xmlns:a16="http://schemas.microsoft.com/office/drawing/2014/main" id="{59191F47-6A04-A8B0-C82C-C9765093BA20}"/>
              </a:ext>
            </a:extLst>
          </p:cNvPr>
          <p:cNvSpPr/>
          <p:nvPr/>
        </p:nvSpPr>
        <p:spPr bwMode="auto">
          <a:xfrm>
            <a:off x="-28575" y="0"/>
            <a:ext cx="24412575" cy="1371600"/>
          </a:xfrm>
          <a:prstGeom prst="rect">
            <a:avLst/>
          </a:prstGeom>
          <a:solidFill>
            <a:srgbClr val="308299"/>
          </a:solidFill>
          <a:ln>
            <a:noFill/>
          </a:ln>
          <a:effectLst/>
        </p:spPr>
        <p:txBody>
          <a:bodyPr/>
          <a:lstStyle/>
          <a:p>
            <a:pPr algn="ctr" eaLnBrk="1" hangingPunct="1">
              <a:defRPr/>
            </a:pPr>
            <a:endParaRPr lang="en-US">
              <a:ln>
                <a:solidFill>
                  <a:schemeClr val="bg1"/>
                </a:solidFill>
              </a:ln>
              <a:latin typeface="Gill Sans" charset="0"/>
              <a:ea typeface="PingFang SC Regular" charset="-122"/>
              <a:cs typeface="PingFang SC Regular" charset="-122"/>
              <a:sym typeface="Gill Sans" charset="0"/>
            </a:endParaRPr>
          </a:p>
        </p:txBody>
      </p:sp>
      <p:sp>
        <p:nvSpPr>
          <p:cNvPr id="5" name="Rectangle 1">
            <a:extLst>
              <a:ext uri="{FF2B5EF4-FFF2-40B4-BE49-F238E27FC236}">
                <a16:creationId xmlns:a16="http://schemas.microsoft.com/office/drawing/2014/main" id="{EF63568C-7BF2-DF5A-D67A-B5067DC9BED2}"/>
              </a:ext>
            </a:extLst>
          </p:cNvPr>
          <p:cNvSpPr>
            <a:spLocks noChangeArrowheads="1"/>
          </p:cNvSpPr>
          <p:nvPr/>
        </p:nvSpPr>
        <p:spPr bwMode="auto">
          <a:xfrm>
            <a:off x="758825" y="182563"/>
            <a:ext cx="9478963" cy="739775"/>
          </a:xfrm>
          <a:prstGeom prst="rect">
            <a:avLst/>
          </a:prstGeom>
          <a:solidFill>
            <a:srgbClr val="3082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asymmetrical balance by value</a:t>
            </a:r>
          </a:p>
        </p:txBody>
      </p:sp>
      <p:pic>
        <p:nvPicPr>
          <p:cNvPr id="6" name="Picture 5" descr="A black and white rectangle&#10;&#10;AI-generated content may be incorrect.">
            <a:extLst>
              <a:ext uri="{FF2B5EF4-FFF2-40B4-BE49-F238E27FC236}">
                <a16:creationId xmlns:a16="http://schemas.microsoft.com/office/drawing/2014/main" id="{935153D4-9D32-2375-53BA-9EFA33AD11F7}"/>
              </a:ext>
            </a:extLst>
          </p:cNvPr>
          <p:cNvPicPr>
            <a:picLocks noChangeAspect="1"/>
          </p:cNvPicPr>
          <p:nvPr/>
        </p:nvPicPr>
        <p:blipFill>
          <a:blip r:embed="rId3"/>
          <a:stretch>
            <a:fillRect/>
          </a:stretch>
        </p:blipFill>
        <p:spPr>
          <a:xfrm>
            <a:off x="1984375" y="5121275"/>
            <a:ext cx="9063038" cy="6327775"/>
          </a:xfrm>
          <a:prstGeom prst="rect">
            <a:avLst/>
          </a:prstGeom>
          <a:ln>
            <a:solidFill>
              <a:schemeClr val="bg2">
                <a:lumMod val="50000"/>
              </a:schemeClr>
            </a:solidFill>
          </a:ln>
        </p:spPr>
      </p:pic>
      <p:pic>
        <p:nvPicPr>
          <p:cNvPr id="7" name="Picture 6" descr="A tree with brown and brown branches&#10;&#10;AI-generated content may be incorrect.">
            <a:extLst>
              <a:ext uri="{FF2B5EF4-FFF2-40B4-BE49-F238E27FC236}">
                <a16:creationId xmlns:a16="http://schemas.microsoft.com/office/drawing/2014/main" id="{2DFFC629-1432-86A1-3F2F-9C25E9A4E789}"/>
              </a:ext>
            </a:extLst>
          </p:cNvPr>
          <p:cNvPicPr>
            <a:picLocks noChangeAspect="1"/>
          </p:cNvPicPr>
          <p:nvPr/>
        </p:nvPicPr>
        <p:blipFill>
          <a:blip r:embed="rId4"/>
          <a:stretch>
            <a:fillRect/>
          </a:stretch>
        </p:blipFill>
        <p:spPr>
          <a:xfrm>
            <a:off x="13331825" y="5121275"/>
            <a:ext cx="9053513" cy="6327775"/>
          </a:xfrm>
          <a:prstGeom prst="rect">
            <a:avLst/>
          </a:prstGeom>
          <a:ln>
            <a:solidFill>
              <a:schemeClr val="bg2">
                <a:lumMod val="50000"/>
              </a:schemeClr>
            </a:solidFill>
          </a:ln>
        </p:spPr>
      </p:pic>
    </p:spTree>
    <p:extLst>
      <p:ext uri="{BB962C8B-B14F-4D97-AF65-F5344CB8AC3E}">
        <p14:creationId xmlns:p14="http://schemas.microsoft.com/office/powerpoint/2010/main" val="21424511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86981-30FB-1A98-C26C-4E4A3D4A479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769A19D-5484-B6A7-C911-6DAA1F7C07EC}"/>
              </a:ext>
            </a:extLst>
          </p:cNvPr>
          <p:cNvSpPr>
            <a:spLocks/>
          </p:cNvSpPr>
          <p:nvPr/>
        </p:nvSpPr>
        <p:spPr bwMode="auto">
          <a:xfrm>
            <a:off x="1984375" y="2259013"/>
            <a:ext cx="9067800" cy="1492250"/>
          </a:xfrm>
          <a:prstGeom prst="rect">
            <a:avLst/>
          </a:prstGeom>
          <a:noFill/>
          <a:ln>
            <a:noFill/>
          </a:ln>
        </p:spPr>
        <p:txBody>
          <a:bodyPr lIns="0" tIns="0" rIns="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a:r>
              <a:rPr lang="en-US" altLang="en-US" sz="3600" b="1">
                <a:solidFill>
                  <a:srgbClr val="000000"/>
                </a:solidFill>
                <a:latin typeface="Century Gothic" panose="020B0502020202020204" pitchFamily="34" charset="0"/>
              </a:rPr>
              <a:t>FORM </a:t>
            </a:r>
          </a:p>
          <a:p>
            <a:pPr algn="l">
              <a:buFontTx/>
              <a:buChar char="•"/>
            </a:pPr>
            <a:r>
              <a:rPr lang="en-US" altLang="en-US" sz="3600">
                <a:solidFill>
                  <a:srgbClr val="000000"/>
                </a:solidFill>
                <a:latin typeface="Century Gothic" panose="020B0502020202020204" pitchFamily="34" charset="0"/>
              </a:rPr>
              <a:t>Complex shapes carry more weight than simple shapes</a:t>
            </a:r>
            <a:endPar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p:txBody>
      </p:sp>
      <p:sp>
        <p:nvSpPr>
          <p:cNvPr id="3" name="Rectangle 2">
            <a:extLst>
              <a:ext uri="{FF2B5EF4-FFF2-40B4-BE49-F238E27FC236}">
                <a16:creationId xmlns:a16="http://schemas.microsoft.com/office/drawing/2014/main" id="{4DC96400-CB7E-F4AA-E3FC-48A09905BFE0}"/>
              </a:ext>
            </a:extLst>
          </p:cNvPr>
          <p:cNvSpPr>
            <a:spLocks/>
          </p:cNvSpPr>
          <p:nvPr/>
        </p:nvSpPr>
        <p:spPr bwMode="auto">
          <a:xfrm>
            <a:off x="13331825" y="2259013"/>
            <a:ext cx="9655175" cy="2184400"/>
          </a:xfrm>
          <a:prstGeom prst="rect">
            <a:avLst/>
          </a:prstGeom>
          <a:noFill/>
          <a:ln>
            <a:noFill/>
          </a:ln>
        </p:spPr>
        <p:txBody>
          <a:bodyPr lIns="0" tIns="0" rIns="30480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a:r>
              <a:rPr lang="en-US" altLang="en-US" sz="3600" b="1">
                <a:solidFill>
                  <a:srgbClr val="000000"/>
                </a:solidFill>
                <a:latin typeface="Century Gothic" panose="020B0502020202020204" pitchFamily="34" charset="0"/>
              </a:rPr>
              <a:t>CONTENT</a:t>
            </a:r>
          </a:p>
          <a:p>
            <a:pPr algn="l">
              <a:buFontTx/>
              <a:buChar char="•"/>
            </a:pPr>
            <a:r>
              <a:rPr lang="en-US" altLang="en-US" sz="3600">
                <a:solidFill>
                  <a:srgbClr val="000000"/>
                </a:solidFill>
                <a:latin typeface="Century Gothic" panose="020B0502020202020204" pitchFamily="34" charset="0"/>
              </a:rPr>
              <a:t>Less structured than symmetry</a:t>
            </a:r>
          </a:p>
          <a:p>
            <a:pPr algn="l">
              <a:buFontTx/>
              <a:buChar char="•"/>
            </a:pPr>
            <a:r>
              <a:rPr lang="en-US" altLang="en-US" sz="3600">
                <a:solidFill>
                  <a:srgbClr val="000000"/>
                </a:solidFill>
                <a:latin typeface="Century Gothic" panose="020B0502020202020204" pitchFamily="34" charset="0"/>
              </a:rPr>
              <a:t>Still comfortable / stable</a:t>
            </a:r>
          </a:p>
          <a:p>
            <a:pPr algn="l">
              <a:buFontTx/>
              <a:buChar char="•"/>
            </a:pPr>
            <a:r>
              <a:rPr lang="en-US" altLang="en-US" sz="3600">
                <a:solidFill>
                  <a:srgbClr val="000000"/>
                </a:solidFill>
                <a:latin typeface="Century Gothic" panose="020B0502020202020204" pitchFamily="34" charset="0"/>
              </a:rPr>
              <a:t>Adds visual interest without chaos</a:t>
            </a:r>
          </a:p>
        </p:txBody>
      </p:sp>
      <p:sp>
        <p:nvSpPr>
          <p:cNvPr id="4" name="Rectangle 3">
            <a:extLst>
              <a:ext uri="{FF2B5EF4-FFF2-40B4-BE49-F238E27FC236}">
                <a16:creationId xmlns:a16="http://schemas.microsoft.com/office/drawing/2014/main" id="{9CF68201-1736-F855-ABAD-E2247C509208}"/>
              </a:ext>
            </a:extLst>
          </p:cNvPr>
          <p:cNvSpPr/>
          <p:nvPr/>
        </p:nvSpPr>
        <p:spPr bwMode="auto">
          <a:xfrm>
            <a:off x="-28575" y="0"/>
            <a:ext cx="24412575" cy="1371600"/>
          </a:xfrm>
          <a:prstGeom prst="rect">
            <a:avLst/>
          </a:prstGeom>
          <a:solidFill>
            <a:srgbClr val="308299"/>
          </a:solidFill>
          <a:ln>
            <a:noFill/>
          </a:ln>
          <a:effectLst/>
        </p:spPr>
        <p:txBody>
          <a:bodyPr/>
          <a:lstStyle/>
          <a:p>
            <a:pPr algn="ctr" eaLnBrk="1" hangingPunct="1">
              <a:defRPr/>
            </a:pPr>
            <a:endParaRPr lang="en-US">
              <a:ln>
                <a:solidFill>
                  <a:schemeClr val="bg1"/>
                </a:solidFill>
              </a:ln>
              <a:latin typeface="Gill Sans" charset="0"/>
              <a:ea typeface="PingFang SC Regular" charset="-122"/>
              <a:cs typeface="PingFang SC Regular" charset="-122"/>
              <a:sym typeface="Gill Sans" charset="0"/>
            </a:endParaRPr>
          </a:p>
        </p:txBody>
      </p:sp>
      <p:sp>
        <p:nvSpPr>
          <p:cNvPr id="5" name="Rectangle 1">
            <a:extLst>
              <a:ext uri="{FF2B5EF4-FFF2-40B4-BE49-F238E27FC236}">
                <a16:creationId xmlns:a16="http://schemas.microsoft.com/office/drawing/2014/main" id="{18E003D4-BEBE-81C4-2A50-A918648D8960}"/>
              </a:ext>
            </a:extLst>
          </p:cNvPr>
          <p:cNvSpPr>
            <a:spLocks noChangeArrowheads="1"/>
          </p:cNvSpPr>
          <p:nvPr/>
        </p:nvSpPr>
        <p:spPr bwMode="auto">
          <a:xfrm>
            <a:off x="758825" y="182563"/>
            <a:ext cx="9674225" cy="739775"/>
          </a:xfrm>
          <a:prstGeom prst="rect">
            <a:avLst/>
          </a:prstGeom>
          <a:solidFill>
            <a:srgbClr val="3082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asymmetrical balance by shape</a:t>
            </a:r>
          </a:p>
        </p:txBody>
      </p:sp>
      <p:pic>
        <p:nvPicPr>
          <p:cNvPr id="6" name="Picture 5" descr="A black rectangle and a black fan&#10;&#10;AI-generated content may be incorrect.">
            <a:extLst>
              <a:ext uri="{FF2B5EF4-FFF2-40B4-BE49-F238E27FC236}">
                <a16:creationId xmlns:a16="http://schemas.microsoft.com/office/drawing/2014/main" id="{22035749-CEAD-A3B0-79C0-277A3D1D92A1}"/>
              </a:ext>
            </a:extLst>
          </p:cNvPr>
          <p:cNvPicPr>
            <a:picLocks noChangeAspect="1"/>
          </p:cNvPicPr>
          <p:nvPr/>
        </p:nvPicPr>
        <p:blipFill>
          <a:blip r:embed="rId3"/>
          <a:stretch>
            <a:fillRect/>
          </a:stretch>
        </p:blipFill>
        <p:spPr>
          <a:xfrm>
            <a:off x="1984375" y="5121275"/>
            <a:ext cx="9053513" cy="6327775"/>
          </a:xfrm>
          <a:prstGeom prst="rect">
            <a:avLst/>
          </a:prstGeom>
          <a:ln>
            <a:solidFill>
              <a:schemeClr val="bg2">
                <a:lumMod val="50000"/>
              </a:schemeClr>
            </a:solidFill>
          </a:ln>
        </p:spPr>
      </p:pic>
      <p:pic>
        <p:nvPicPr>
          <p:cNvPr id="7" name="Picture 6" descr="A landscape with a mountain and trees&#10;&#10;AI-generated content may be incorrect.">
            <a:extLst>
              <a:ext uri="{FF2B5EF4-FFF2-40B4-BE49-F238E27FC236}">
                <a16:creationId xmlns:a16="http://schemas.microsoft.com/office/drawing/2014/main" id="{B63B6768-BC63-3441-E85E-20A80F69819F}"/>
              </a:ext>
            </a:extLst>
          </p:cNvPr>
          <p:cNvPicPr>
            <a:picLocks noChangeAspect="1"/>
          </p:cNvPicPr>
          <p:nvPr/>
        </p:nvPicPr>
        <p:blipFill>
          <a:blip r:embed="rId4"/>
          <a:stretch>
            <a:fillRect/>
          </a:stretch>
        </p:blipFill>
        <p:spPr>
          <a:xfrm>
            <a:off x="13331825" y="5121275"/>
            <a:ext cx="9053513" cy="6327775"/>
          </a:xfrm>
          <a:prstGeom prst="rect">
            <a:avLst/>
          </a:prstGeom>
          <a:ln>
            <a:solidFill>
              <a:schemeClr val="bg2">
                <a:lumMod val="50000"/>
              </a:schemeClr>
            </a:solidFill>
          </a:ln>
        </p:spPr>
      </p:pic>
    </p:spTree>
    <p:extLst>
      <p:ext uri="{BB962C8B-B14F-4D97-AF65-F5344CB8AC3E}">
        <p14:creationId xmlns:p14="http://schemas.microsoft.com/office/powerpoint/2010/main" val="170127951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E2E47-B9DE-EB05-8678-CC882C610B2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F1028CA-ABB5-FDD2-BD3E-C7B67A52A920}"/>
              </a:ext>
            </a:extLst>
          </p:cNvPr>
          <p:cNvSpPr>
            <a:spLocks/>
          </p:cNvSpPr>
          <p:nvPr/>
        </p:nvSpPr>
        <p:spPr bwMode="auto">
          <a:xfrm>
            <a:off x="1984375" y="2259013"/>
            <a:ext cx="9067800" cy="1544637"/>
          </a:xfrm>
          <a:prstGeom prst="rect">
            <a:avLst/>
          </a:prstGeom>
          <a:noFill/>
          <a:ln>
            <a:noFill/>
          </a:ln>
        </p:spPr>
        <p:txBody>
          <a:bodyPr lIns="0" tIns="0" rIns="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a:r>
              <a:rPr lang="en-US" altLang="en-US" sz="3600" b="1" dirty="0">
                <a:solidFill>
                  <a:srgbClr val="000000"/>
                </a:solidFill>
                <a:latin typeface="Century Gothic" panose="020B0502020202020204" pitchFamily="34" charset="0"/>
              </a:rPr>
              <a:t>FORM</a:t>
            </a:r>
          </a:p>
          <a:p>
            <a:pPr algn="l">
              <a:buFontTx/>
              <a:buChar char="•"/>
            </a:pPr>
            <a:r>
              <a:rPr lang="en-US" altLang="en-US" sz="3600" dirty="0">
                <a:solidFill>
                  <a:srgbClr val="000000"/>
                </a:solidFill>
                <a:latin typeface="Century Gothic" panose="020B0502020202020204" pitchFamily="34" charset="0"/>
              </a:rPr>
              <a:t>Uneven textures carry more weight than even textures</a:t>
            </a:r>
          </a:p>
        </p:txBody>
      </p:sp>
      <p:sp>
        <p:nvSpPr>
          <p:cNvPr id="3" name="Rectangle 2">
            <a:extLst>
              <a:ext uri="{FF2B5EF4-FFF2-40B4-BE49-F238E27FC236}">
                <a16:creationId xmlns:a16="http://schemas.microsoft.com/office/drawing/2014/main" id="{395DB253-DE93-2D7B-E2CB-EAEF31666711}"/>
              </a:ext>
            </a:extLst>
          </p:cNvPr>
          <p:cNvSpPr>
            <a:spLocks/>
          </p:cNvSpPr>
          <p:nvPr/>
        </p:nvSpPr>
        <p:spPr bwMode="auto">
          <a:xfrm>
            <a:off x="13331825" y="2209800"/>
            <a:ext cx="9655175" cy="2743200"/>
          </a:xfrm>
          <a:prstGeom prst="rect">
            <a:avLst/>
          </a:prstGeom>
          <a:noFill/>
          <a:ln>
            <a:noFill/>
          </a:ln>
        </p:spPr>
        <p:txBody>
          <a:bodyPr lIns="0" tIns="0" rIns="30480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a:r>
              <a:rPr lang="en-US" altLang="en-US" sz="3600" b="1" dirty="0">
                <a:solidFill>
                  <a:srgbClr val="000000"/>
                </a:solidFill>
                <a:latin typeface="Century Gothic" panose="020B0502020202020204" pitchFamily="34" charset="0"/>
              </a:rPr>
              <a:t>CONTENT</a:t>
            </a:r>
          </a:p>
          <a:p>
            <a:pPr algn="l">
              <a:buFontTx/>
              <a:buChar char="•"/>
            </a:pPr>
            <a:r>
              <a:rPr lang="en-US" altLang="en-US" sz="3600" dirty="0">
                <a:solidFill>
                  <a:srgbClr val="000000"/>
                </a:solidFill>
                <a:latin typeface="Century Gothic" panose="020B0502020202020204" pitchFamily="34" charset="0"/>
              </a:rPr>
              <a:t>Comfortable balance without symmetry</a:t>
            </a:r>
          </a:p>
          <a:p>
            <a:pPr algn="l">
              <a:buFontTx/>
              <a:buChar char="•"/>
            </a:pPr>
            <a:r>
              <a:rPr lang="en-US" altLang="en-US" sz="3600" dirty="0">
                <a:solidFill>
                  <a:srgbClr val="000000"/>
                </a:solidFill>
                <a:latin typeface="Century Gothic" panose="020B0502020202020204" pitchFamily="34" charset="0"/>
              </a:rPr>
              <a:t>Adds interest and richness</a:t>
            </a:r>
          </a:p>
          <a:p>
            <a:pPr algn="l">
              <a:buFontTx/>
              <a:buChar char="•"/>
            </a:pPr>
            <a:r>
              <a:rPr lang="en-US" altLang="en-US" sz="3600" dirty="0">
                <a:solidFill>
                  <a:srgbClr val="000000"/>
                </a:solidFill>
                <a:latin typeface="Century Gothic" panose="020B0502020202020204" pitchFamily="34" charset="0"/>
              </a:rPr>
              <a:t>Natural / organic feeling</a:t>
            </a:r>
          </a:p>
          <a:p>
            <a:pPr algn="l" eaLnBrk="1" hangingPunct="1"/>
            <a:endPar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p:txBody>
      </p:sp>
      <p:sp>
        <p:nvSpPr>
          <p:cNvPr id="4" name="Rectangle 3">
            <a:extLst>
              <a:ext uri="{FF2B5EF4-FFF2-40B4-BE49-F238E27FC236}">
                <a16:creationId xmlns:a16="http://schemas.microsoft.com/office/drawing/2014/main" id="{08824303-3B60-9A84-133E-AA598BB8C2ED}"/>
              </a:ext>
            </a:extLst>
          </p:cNvPr>
          <p:cNvSpPr/>
          <p:nvPr/>
        </p:nvSpPr>
        <p:spPr bwMode="auto">
          <a:xfrm>
            <a:off x="-28575" y="0"/>
            <a:ext cx="24412575" cy="1371600"/>
          </a:xfrm>
          <a:prstGeom prst="rect">
            <a:avLst/>
          </a:prstGeom>
          <a:solidFill>
            <a:srgbClr val="308299"/>
          </a:solidFill>
          <a:ln>
            <a:noFill/>
          </a:ln>
          <a:effectLst/>
        </p:spPr>
        <p:txBody>
          <a:bodyPr/>
          <a:lstStyle/>
          <a:p>
            <a:pPr algn="ctr" eaLnBrk="1" hangingPunct="1">
              <a:defRPr/>
            </a:pPr>
            <a:endParaRPr lang="en-US">
              <a:ln>
                <a:solidFill>
                  <a:schemeClr val="bg1"/>
                </a:solidFill>
              </a:ln>
              <a:latin typeface="Gill Sans" charset="0"/>
              <a:ea typeface="PingFang SC Regular" charset="-122"/>
              <a:cs typeface="PingFang SC Regular" charset="-122"/>
              <a:sym typeface="Gill Sans" charset="0"/>
            </a:endParaRPr>
          </a:p>
        </p:txBody>
      </p:sp>
      <p:sp>
        <p:nvSpPr>
          <p:cNvPr id="5" name="Rectangle 1">
            <a:extLst>
              <a:ext uri="{FF2B5EF4-FFF2-40B4-BE49-F238E27FC236}">
                <a16:creationId xmlns:a16="http://schemas.microsoft.com/office/drawing/2014/main" id="{01F3005E-7A31-B306-FB27-71E803BA4609}"/>
              </a:ext>
            </a:extLst>
          </p:cNvPr>
          <p:cNvSpPr>
            <a:spLocks noChangeArrowheads="1"/>
          </p:cNvSpPr>
          <p:nvPr/>
        </p:nvSpPr>
        <p:spPr bwMode="auto">
          <a:xfrm>
            <a:off x="758825" y="182563"/>
            <a:ext cx="9891713" cy="739775"/>
          </a:xfrm>
          <a:prstGeom prst="rect">
            <a:avLst/>
          </a:prstGeom>
          <a:solidFill>
            <a:srgbClr val="3082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asymmetrical balance by texture</a:t>
            </a:r>
          </a:p>
        </p:txBody>
      </p:sp>
      <p:pic>
        <p:nvPicPr>
          <p:cNvPr id="6" name="Picture 5" descr="A black rectangle and a black rectangle with dots&#10;&#10;AI-generated content may be incorrect.">
            <a:extLst>
              <a:ext uri="{FF2B5EF4-FFF2-40B4-BE49-F238E27FC236}">
                <a16:creationId xmlns:a16="http://schemas.microsoft.com/office/drawing/2014/main" id="{E702BBFA-F5A1-04F3-5BE1-41688D9C6145}"/>
              </a:ext>
            </a:extLst>
          </p:cNvPr>
          <p:cNvPicPr>
            <a:picLocks noChangeAspect="1"/>
          </p:cNvPicPr>
          <p:nvPr/>
        </p:nvPicPr>
        <p:blipFill>
          <a:blip r:embed="rId3"/>
          <a:stretch>
            <a:fillRect/>
          </a:stretch>
        </p:blipFill>
        <p:spPr>
          <a:xfrm>
            <a:off x="1984375" y="5121275"/>
            <a:ext cx="9053513" cy="6327775"/>
          </a:xfrm>
          <a:prstGeom prst="rect">
            <a:avLst/>
          </a:prstGeom>
          <a:ln>
            <a:solidFill>
              <a:schemeClr val="bg2">
                <a:lumMod val="50000"/>
              </a:schemeClr>
            </a:solidFill>
          </a:ln>
        </p:spPr>
      </p:pic>
      <p:pic>
        <p:nvPicPr>
          <p:cNvPr id="7" name="Picture 6" descr="A green hill with a blue mountain&#10;&#10;AI-generated content may be incorrect.">
            <a:extLst>
              <a:ext uri="{FF2B5EF4-FFF2-40B4-BE49-F238E27FC236}">
                <a16:creationId xmlns:a16="http://schemas.microsoft.com/office/drawing/2014/main" id="{F7306890-9C9F-00D4-70FC-E8AEAA7ACBFC}"/>
              </a:ext>
            </a:extLst>
          </p:cNvPr>
          <p:cNvPicPr>
            <a:picLocks noChangeAspect="1"/>
          </p:cNvPicPr>
          <p:nvPr/>
        </p:nvPicPr>
        <p:blipFill>
          <a:blip r:embed="rId4"/>
          <a:stretch>
            <a:fillRect/>
          </a:stretch>
        </p:blipFill>
        <p:spPr>
          <a:xfrm>
            <a:off x="13331825" y="5121275"/>
            <a:ext cx="9053513" cy="6327775"/>
          </a:xfrm>
          <a:prstGeom prst="rect">
            <a:avLst/>
          </a:prstGeom>
          <a:ln>
            <a:solidFill>
              <a:schemeClr val="bg2">
                <a:lumMod val="50000"/>
              </a:schemeClr>
            </a:solidFill>
          </a:ln>
        </p:spPr>
      </p:pic>
    </p:spTree>
    <p:extLst>
      <p:ext uri="{BB962C8B-B14F-4D97-AF65-F5344CB8AC3E}">
        <p14:creationId xmlns:p14="http://schemas.microsoft.com/office/powerpoint/2010/main" val="3080989532"/>
      </p:ext>
    </p:extLst>
  </p:cSld>
  <p:clrMapOvr>
    <a:masterClrMapping/>
  </p:clrMapOvr>
  <p:transition/>
</p:sld>
</file>

<file path=ppt/theme/theme1.xml><?xml version="1.0" encoding="utf-8"?>
<a:theme xmlns:a="http://schemas.openxmlformats.org/drawingml/2006/main" name="Title &amp; Subtitle">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amp; Subtitle">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Photo - Vertical Reflection">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Photo - Vertical Reflection">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itle, Bullets &amp; Photo">
  <a:themeElements>
    <a:clrScheme name="">
      <a:dk1>
        <a:srgbClr val="000000"/>
      </a:dk1>
      <a:lt1>
        <a:srgbClr val="FFFEFE"/>
      </a:lt1>
      <a:dk2>
        <a:srgbClr val="000000"/>
      </a:dk2>
      <a:lt2>
        <a:srgbClr val="808080"/>
      </a:lt2>
      <a:accent1>
        <a:srgbClr val="000000"/>
      </a:accent1>
      <a:accent2>
        <a:srgbClr val="333399"/>
      </a:accent2>
      <a:accent3>
        <a:srgbClr val="FFFEFE"/>
      </a:accent3>
      <a:accent4>
        <a:srgbClr val="000000"/>
      </a:accent4>
      <a:accent5>
        <a:srgbClr val="AAAAAA"/>
      </a:accent5>
      <a:accent6>
        <a:srgbClr val="2D2D8A"/>
      </a:accent6>
      <a:hlink>
        <a:srgbClr val="009999"/>
      </a:hlink>
      <a:folHlink>
        <a:srgbClr val="99CC00"/>
      </a:folHlink>
    </a:clrScheme>
    <a:fontScheme name="Title, Bullets &amp; Photo">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itle &amp; Bullets - Left">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amp; Bullets - Left">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Title &amp; Bullets - Right">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amp; Bullets - Right">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_Title &amp; Bullets">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1_Title &amp; Bullets">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1_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Title &amp; Bullets">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amp; Bullets">
      <a:majorFont>
        <a:latin typeface="Times New Roman"/>
        <a:ea typeface="Songti SC Regular"/>
        <a:cs typeface="Songti SC Regular"/>
      </a:majorFont>
      <a:minorFont>
        <a:latin typeface="Times New Roman"/>
        <a:ea typeface="Songti SC Regular"/>
        <a:cs typeface="Songti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amp; Bullets - 2 Column">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amp; Bullets - 2 Column">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ullets">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Bullets">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ank">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Blank">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itle - Top">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 Top">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itle - Center">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 Center">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Photo - Horizontal">
  <a:themeElements>
    <a:clrScheme name="">
      <a:dk1>
        <a:srgbClr val="000000"/>
      </a:dk1>
      <a:lt1>
        <a:srgbClr val="FFFEFE"/>
      </a:lt1>
      <a:dk2>
        <a:srgbClr val="000000"/>
      </a:dk2>
      <a:lt2>
        <a:srgbClr val="808080"/>
      </a:lt2>
      <a:accent1>
        <a:srgbClr val="000000"/>
      </a:accent1>
      <a:accent2>
        <a:srgbClr val="333399"/>
      </a:accent2>
      <a:accent3>
        <a:srgbClr val="FFFEFE"/>
      </a:accent3>
      <a:accent4>
        <a:srgbClr val="000000"/>
      </a:accent4>
      <a:accent5>
        <a:srgbClr val="AAAAAA"/>
      </a:accent5>
      <a:accent6>
        <a:srgbClr val="2D2D8A"/>
      </a:accent6>
      <a:hlink>
        <a:srgbClr val="009999"/>
      </a:hlink>
      <a:folHlink>
        <a:srgbClr val="99CC00"/>
      </a:folHlink>
    </a:clrScheme>
    <a:fontScheme name="Photo - Horizontal">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Photo - Horizontal Reflection">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Photo - Horizontal Reflection">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Photo - Vertical">
  <a:themeElements>
    <a:clrScheme name="">
      <a:dk1>
        <a:srgbClr val="000000"/>
      </a:dk1>
      <a:lt1>
        <a:srgbClr val="FFFEFE"/>
      </a:lt1>
      <a:dk2>
        <a:srgbClr val="000000"/>
      </a:dk2>
      <a:lt2>
        <a:srgbClr val="808080"/>
      </a:lt2>
      <a:accent1>
        <a:srgbClr val="000000"/>
      </a:accent1>
      <a:accent2>
        <a:srgbClr val="333399"/>
      </a:accent2>
      <a:accent3>
        <a:srgbClr val="FFFEFE"/>
      </a:accent3>
      <a:accent4>
        <a:srgbClr val="000000"/>
      </a:accent4>
      <a:accent5>
        <a:srgbClr val="AAAAAA"/>
      </a:accent5>
      <a:accent6>
        <a:srgbClr val="2D2D8A"/>
      </a:accent6>
      <a:hlink>
        <a:srgbClr val="009999"/>
      </a:hlink>
      <a:folHlink>
        <a:srgbClr val="99CC00"/>
      </a:folHlink>
    </a:clrScheme>
    <a:fontScheme name="Photo - Vertical">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Pages>0</Pages>
  <Words>848</Words>
  <Characters>0</Characters>
  <Application>Microsoft Macintosh PowerPoint</Application>
  <PresentationFormat>Custom</PresentationFormat>
  <Lines>0</Lines>
  <Paragraphs>108</Paragraphs>
  <Slides>11</Slides>
  <Notes>9</Notes>
  <HiddenSlides>0</HiddenSlides>
  <MMClips>0</MMClips>
  <ScaleCrop>false</ScaleCrop>
  <HeadingPairs>
    <vt:vector size="6" baseType="variant">
      <vt:variant>
        <vt:lpstr>Fonts Used</vt:lpstr>
      </vt:variant>
      <vt:variant>
        <vt:i4>5</vt:i4>
      </vt:variant>
      <vt:variant>
        <vt:lpstr>Theme</vt:lpstr>
      </vt:variant>
      <vt:variant>
        <vt:i4>15</vt:i4>
      </vt:variant>
      <vt:variant>
        <vt:lpstr>Slide Titles</vt:lpstr>
      </vt:variant>
      <vt:variant>
        <vt:i4>11</vt:i4>
      </vt:variant>
    </vt:vector>
  </HeadingPairs>
  <TitlesOfParts>
    <vt:vector size="31" baseType="lpstr">
      <vt:lpstr>Arial</vt:lpstr>
      <vt:lpstr>Calibri</vt:lpstr>
      <vt:lpstr>Century Gothic</vt:lpstr>
      <vt:lpstr>Gill Sans</vt:lpstr>
      <vt:lpstr>Times New Roman</vt:lpstr>
      <vt:lpstr>Title &amp; Subtitle</vt:lpstr>
      <vt:lpstr>Title &amp; Bullets - 2 Column</vt:lpstr>
      <vt:lpstr>Bullets</vt:lpstr>
      <vt:lpstr>Blank</vt:lpstr>
      <vt:lpstr>Title - Top</vt:lpstr>
      <vt:lpstr>Title - Center</vt:lpstr>
      <vt:lpstr>Photo - Horizontal</vt:lpstr>
      <vt:lpstr>Photo - Horizontal Reflection</vt:lpstr>
      <vt:lpstr>Photo - Vertical</vt:lpstr>
      <vt:lpstr>Photo - Vertical Reflection</vt:lpstr>
      <vt:lpstr>Title, Bullets &amp; Photo</vt:lpstr>
      <vt:lpstr>Title &amp; Bullets - Left</vt:lpstr>
      <vt:lpstr>Title &amp; Bullets - Right</vt:lpstr>
      <vt:lpstr>1_Title &amp; Bullets</vt:lpstr>
      <vt:lpstr>Title &amp; Bullets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e-Ink and Paper, LLC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to Design — BALANCE</dc:title>
  <dc:subject/>
  <dc:creator>Tracy Goodman</dc:creator>
  <cp:keywords/>
  <dc:description>© 2026 Tracy Goodman. All rights reserved. Licensed for instructional use by the purchasing instructor/institution only. No public reposting or AI-training use. </dc:description>
  <cp:lastModifiedBy>Tracy Goodman</cp:lastModifiedBy>
  <cp:revision>34</cp:revision>
  <dcterms:modified xsi:type="dcterms:W3CDTF">2026-04-19T18:52:39Z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ublisher">
    <vt:lpwstr>e-Ink and Paper, LLC</vt:lpwstr>
  </property>
  <property fmtid="{D5CDD505-2E9C-101B-9397-08002B2CF9AE}" pid="3" name="Copyright">
    <vt:lpwstr>© 2026 Tracy Goodman. All rights reserved. Licensed for instructional use by the purchasing instructor/institution only. No public reposting or AI-training use.</vt:lpwstr>
  </property>
</Properties>
</file>