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3"/>
  </p:notesMasterIdLst>
  <p:handoutMasterIdLst>
    <p:handoutMasterId r:id="rId24"/>
  </p:handoutMasterIdLst>
  <p:sldIdLst>
    <p:sldId id="263" r:id="rId16"/>
    <p:sldId id="264" r:id="rId17"/>
    <p:sldId id="269" r:id="rId18"/>
    <p:sldId id="265" r:id="rId19"/>
    <p:sldId id="266" r:id="rId20"/>
    <p:sldId id="267" r:id="rId21"/>
    <p:sldId id="268" r:id="rId22"/>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75137"/>
  </p:normalViewPr>
  <p:slideViewPr>
    <p:cSldViewPr>
      <p:cViewPr varScale="1">
        <p:scale>
          <a:sx n="44" d="100"/>
          <a:sy n="44" d="100"/>
        </p:scale>
        <p:origin x="1976" y="24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2A880E-C6D0-B7AE-70E7-64F98F170B2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2D841686-AF97-6FA7-AE91-3A5CAFA32273}"/>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E5FB603-1E53-DA4F-B42F-4B406F4CCED6}"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EFF767C4-AA8B-04F8-AABF-7658B64145D2}"/>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D9CF9882-35EF-F04D-94CD-6B0C2811CCA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EA13AE-EABD-414A-A61F-67E69EEFC0B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B68FC6DF-E7F7-7699-DD08-C5A0423EB7A3}"/>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Rectangle 2">
            <a:extLst>
              <a:ext uri="{FF2B5EF4-FFF2-40B4-BE49-F238E27FC236}">
                <a16:creationId xmlns:a16="http://schemas.microsoft.com/office/drawing/2014/main" id="{C5D61481-8B9F-180D-DF31-AB9878845066}"/>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204668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What repeats here and how does that repetition move your eye? </a:t>
            </a:r>
            <a:br>
              <a:rPr lang="en-US" altLang="en-US" dirty="0">
                <a:latin typeface="Gill Sans" panose="020B0502020104020203" pitchFamily="34" charset="-79"/>
              </a:rPr>
            </a:br>
            <a:r>
              <a:rPr lang="en-US" altLang="en-US" dirty="0">
                <a:latin typeface="Gill Sans" panose="020B0502020104020203" pitchFamily="34" charset="-79"/>
              </a:rPr>
              <a:t>Regular repetition feels steady because the repetition doesn’t surprise you, your eye moves in a regular, predictable way. </a:t>
            </a:r>
            <a:br>
              <a:rPr lang="en-US" altLang="en-US" dirty="0">
                <a:latin typeface="Gill Sans" panose="020B0502020104020203" pitchFamily="34" charset="-79"/>
              </a:rPr>
            </a:b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When is a “static/direct” rhythm useful (instructional design, grids, clean branding)?</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80598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Alternating repetition adds variation without chaos, your eye still follows the pattern, but it feels softer and more natural.</a:t>
            </a:r>
          </a:p>
          <a:p>
            <a:pPr marL="0" marR="0" lvl="0" indent="0" algn="l" defTabSz="914400" rtl="0" eaLnBrk="0" fontAlgn="base" latinLnBrk="0" hangingPunct="0">
              <a:lnSpc>
                <a:spcPct val="100000"/>
              </a:lnSpc>
              <a:spcBef>
                <a:spcPct val="0"/>
              </a:spcBef>
              <a:spcAft>
                <a:spcPct val="0"/>
              </a:spcAft>
              <a:buClrTx/>
              <a:buSzTx/>
              <a:buFontTx/>
              <a:buNone/>
              <a:tabLst/>
              <a:defRPr/>
            </a:pP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How does it change the rhythm?</a:t>
            </a:r>
            <a:endParaRPr lang="en-US" altLang="en-US" b="1"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do you see alternating rhythm in your field?</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13813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Progressive rhythm is repetition with a gradual shift, your eye glides because each step changes just a little.</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a:t>
            </a:r>
            <a:r>
              <a:rPr lang="en-US" altLang="en-US" dirty="0">
                <a:latin typeface="Gill Sans" panose="020B0502020104020203" pitchFamily="34" charset="-79"/>
              </a:rPr>
              <a:t> What changes progressively, and what does that imply (movement, depth, time)?</a:t>
            </a:r>
            <a:endParaRPr lang="en-US" altLang="en-US" b="1"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Why does gradual change feel smoother than sudden change?</a:t>
            </a:r>
          </a:p>
          <a:p>
            <a:br>
              <a:rPr lang="en-US" altLang="en-US" dirty="0">
                <a:latin typeface="Gill Sans" panose="020B0502020104020203" pitchFamily="34" charset="-79"/>
              </a:rPr>
            </a:br>
            <a:r>
              <a:rPr lang="en-US" sz="1200" b="1" kern="1200" dirty="0">
                <a:solidFill>
                  <a:schemeClr val="tx1"/>
                </a:solidFill>
                <a:effectLst/>
                <a:latin typeface="Gill Sans" charset="0"/>
                <a:ea typeface="+mn-ea"/>
                <a:cs typeface="+mn-cs"/>
              </a:rPr>
              <a:t> </a:t>
            </a:r>
            <a:endParaRPr lang="en-US" sz="1200" kern="1200" dirty="0">
              <a:solidFill>
                <a:schemeClr val="tx1"/>
              </a:solidFill>
              <a:effectLst/>
              <a:latin typeface="Gill Sans" charset="0"/>
              <a:ea typeface="+mn-ea"/>
              <a:cs typeface="+mn-cs"/>
            </a:endParaRPr>
          </a:p>
          <a:p>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kern="1200" dirty="0">
                <a:solidFill>
                  <a:schemeClr val="tx1"/>
                </a:solidFill>
                <a:effectLst/>
                <a:latin typeface="Gill Sans" charset="0"/>
                <a:ea typeface="+mn-ea"/>
                <a:cs typeface="+mn-cs"/>
              </a:rPr>
              <a:t> examples.</a:t>
            </a: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259628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dirty="0">
              <a:latin typeface="Gill Sans" panose="020B0502020104020203" pitchFamily="34" charset="-79"/>
            </a:endParaRPr>
          </a:p>
          <a:p>
            <a:r>
              <a:rPr lang="en-US" altLang="en-US" b="0" dirty="0">
                <a:latin typeface="Gill Sans" panose="020B0502020104020203" pitchFamily="34" charset="-79"/>
              </a:rPr>
              <a:t>Your job is to spot rhythm in the real world and describe it using our terms, identify the repeating unit and label the rhythm type (regular repetition, alternating repetition, or progressive rhythm), then connect that repetition to how the design feels (static, gentle, energetic) and what it communicates (flow, direction, movement, emphasis). </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254078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4050DC0-EE70-A7F5-F696-3317548016D9}"/>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34155555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94830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722031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30768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1540604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14571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18892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860510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18928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9945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390030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2842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22345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95882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95037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79653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8662768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27167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69074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896750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24088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159378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58723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32625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97966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71678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0292664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72627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432997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139248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22850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663889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9288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4320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48340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531846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08202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84496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923739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854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7442118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1913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97990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112872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867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6259578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430913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657008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32102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83377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162965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9404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2745041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75272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8170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0256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89813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2479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48192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718892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90095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76076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FC610273-6509-EB4C-39FD-A3685E712BE1}"/>
              </a:ext>
            </a:extLst>
          </p:cNvPr>
          <p:cNvSpPr txBox="1">
            <a:spLocks noGrp="1" noChangeArrowheads="1"/>
          </p:cNvSpPr>
          <p:nvPr>
            <p:ph type="sldNum" sz="quarter" idx="10"/>
          </p:nvPr>
        </p:nvSpPr>
        <p:spPr>
          <a:ln/>
        </p:spPr>
        <p:txBody>
          <a:bodyPr/>
          <a:lstStyle>
            <a:lvl1pPr>
              <a:defRPr/>
            </a:lvl1pPr>
          </a:lstStyle>
          <a:p>
            <a:pPr>
              <a:defRPr/>
            </a:pPr>
            <a:fld id="{3D4B862B-BB82-E948-AECE-1B5F45EB022B}" type="slidenum">
              <a:rPr lang="en-US" altLang="en-US"/>
              <a:pPr>
                <a:defRPr/>
              </a:pPr>
              <a:t>‹#›</a:t>
            </a:fld>
            <a:endParaRPr lang="en-US" altLang="en-US"/>
          </a:p>
        </p:txBody>
      </p:sp>
    </p:spTree>
    <p:extLst>
      <p:ext uri="{BB962C8B-B14F-4D97-AF65-F5344CB8AC3E}">
        <p14:creationId xmlns:p14="http://schemas.microsoft.com/office/powerpoint/2010/main" val="416221157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BCF906C-2979-3795-FFFB-FE15844A4EF7}"/>
              </a:ext>
            </a:extLst>
          </p:cNvPr>
          <p:cNvSpPr txBox="1">
            <a:spLocks noGrp="1" noChangeArrowheads="1"/>
          </p:cNvSpPr>
          <p:nvPr>
            <p:ph type="sldNum" sz="quarter" idx="10"/>
          </p:nvPr>
        </p:nvSpPr>
        <p:spPr>
          <a:ln/>
        </p:spPr>
        <p:txBody>
          <a:bodyPr/>
          <a:lstStyle>
            <a:lvl1pPr>
              <a:defRPr/>
            </a:lvl1pPr>
          </a:lstStyle>
          <a:p>
            <a:pPr>
              <a:defRPr/>
            </a:pPr>
            <a:fld id="{513B91D2-C7E4-BA4D-9729-B7A27976714A}" type="slidenum">
              <a:rPr lang="en-US" altLang="en-US"/>
              <a:pPr>
                <a:defRPr/>
              </a:pPr>
              <a:t>‹#›</a:t>
            </a:fld>
            <a:endParaRPr lang="en-US" altLang="en-US"/>
          </a:p>
        </p:txBody>
      </p:sp>
    </p:spTree>
    <p:extLst>
      <p:ext uri="{BB962C8B-B14F-4D97-AF65-F5344CB8AC3E}">
        <p14:creationId xmlns:p14="http://schemas.microsoft.com/office/powerpoint/2010/main" val="251091439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FB830A28-9F7E-B8A3-CE3F-A364340C0F09}"/>
              </a:ext>
            </a:extLst>
          </p:cNvPr>
          <p:cNvSpPr txBox="1">
            <a:spLocks noGrp="1" noChangeArrowheads="1"/>
          </p:cNvSpPr>
          <p:nvPr>
            <p:ph type="sldNum" sz="quarter" idx="10"/>
          </p:nvPr>
        </p:nvSpPr>
        <p:spPr>
          <a:ln/>
        </p:spPr>
        <p:txBody>
          <a:bodyPr/>
          <a:lstStyle>
            <a:lvl1pPr>
              <a:defRPr/>
            </a:lvl1pPr>
          </a:lstStyle>
          <a:p>
            <a:pPr>
              <a:defRPr/>
            </a:pPr>
            <a:fld id="{209275B1-66EE-CA4E-9246-BE30D83FBBC6}" type="slidenum">
              <a:rPr lang="en-US" altLang="en-US"/>
              <a:pPr>
                <a:defRPr/>
              </a:pPr>
              <a:t>‹#›</a:t>
            </a:fld>
            <a:endParaRPr lang="en-US" altLang="en-US"/>
          </a:p>
        </p:txBody>
      </p:sp>
    </p:spTree>
    <p:extLst>
      <p:ext uri="{BB962C8B-B14F-4D97-AF65-F5344CB8AC3E}">
        <p14:creationId xmlns:p14="http://schemas.microsoft.com/office/powerpoint/2010/main" val="42823090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7465DF8D-DBF5-F095-8C8D-A84B50B02D11}"/>
              </a:ext>
            </a:extLst>
          </p:cNvPr>
          <p:cNvSpPr txBox="1">
            <a:spLocks noGrp="1" noChangeArrowheads="1"/>
          </p:cNvSpPr>
          <p:nvPr>
            <p:ph type="sldNum" sz="quarter" idx="10"/>
          </p:nvPr>
        </p:nvSpPr>
        <p:spPr>
          <a:ln/>
        </p:spPr>
        <p:txBody>
          <a:bodyPr/>
          <a:lstStyle>
            <a:lvl1pPr>
              <a:defRPr/>
            </a:lvl1pPr>
          </a:lstStyle>
          <a:p>
            <a:pPr>
              <a:defRPr/>
            </a:pPr>
            <a:fld id="{E551FE7F-488C-EA40-8AC8-C972775A4484}" type="slidenum">
              <a:rPr lang="en-US" altLang="en-US"/>
              <a:pPr>
                <a:defRPr/>
              </a:pPr>
              <a:t>‹#›</a:t>
            </a:fld>
            <a:endParaRPr lang="en-US" altLang="en-US"/>
          </a:p>
        </p:txBody>
      </p:sp>
    </p:spTree>
    <p:extLst>
      <p:ext uri="{BB962C8B-B14F-4D97-AF65-F5344CB8AC3E}">
        <p14:creationId xmlns:p14="http://schemas.microsoft.com/office/powerpoint/2010/main" val="364134056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F458B2E-39C4-404B-19E9-846514982598}"/>
              </a:ext>
            </a:extLst>
          </p:cNvPr>
          <p:cNvSpPr txBox="1">
            <a:spLocks noGrp="1" noChangeArrowheads="1"/>
          </p:cNvSpPr>
          <p:nvPr>
            <p:ph type="sldNum" sz="quarter" idx="10"/>
          </p:nvPr>
        </p:nvSpPr>
        <p:spPr>
          <a:ln/>
        </p:spPr>
        <p:txBody>
          <a:bodyPr/>
          <a:lstStyle>
            <a:lvl1pPr>
              <a:defRPr/>
            </a:lvl1pPr>
          </a:lstStyle>
          <a:p>
            <a:pPr>
              <a:defRPr/>
            </a:pPr>
            <a:fld id="{45B51B0A-575A-D14C-9F89-1E999E69137D}" type="slidenum">
              <a:rPr lang="en-US" altLang="en-US"/>
              <a:pPr>
                <a:defRPr/>
              </a:pPr>
              <a:t>‹#›</a:t>
            </a:fld>
            <a:endParaRPr lang="en-US" altLang="en-US"/>
          </a:p>
        </p:txBody>
      </p:sp>
    </p:spTree>
    <p:extLst>
      <p:ext uri="{BB962C8B-B14F-4D97-AF65-F5344CB8AC3E}">
        <p14:creationId xmlns:p14="http://schemas.microsoft.com/office/powerpoint/2010/main" val="10159327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20366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E6573C48-A14E-D1C0-4C9A-CF47CB152268}"/>
              </a:ext>
            </a:extLst>
          </p:cNvPr>
          <p:cNvSpPr txBox="1">
            <a:spLocks noGrp="1" noChangeArrowheads="1"/>
          </p:cNvSpPr>
          <p:nvPr>
            <p:ph type="sldNum" sz="quarter" idx="10"/>
          </p:nvPr>
        </p:nvSpPr>
        <p:spPr>
          <a:ln/>
        </p:spPr>
        <p:txBody>
          <a:bodyPr/>
          <a:lstStyle>
            <a:lvl1pPr>
              <a:defRPr/>
            </a:lvl1pPr>
          </a:lstStyle>
          <a:p>
            <a:pPr>
              <a:defRPr/>
            </a:pPr>
            <a:fld id="{70F8DBFD-2DB6-1A4E-87A6-67BE0D90E87A}" type="slidenum">
              <a:rPr lang="en-US" altLang="en-US"/>
              <a:pPr>
                <a:defRPr/>
              </a:pPr>
              <a:t>‹#›</a:t>
            </a:fld>
            <a:endParaRPr lang="en-US" altLang="en-US"/>
          </a:p>
        </p:txBody>
      </p:sp>
    </p:spTree>
    <p:extLst>
      <p:ext uri="{BB962C8B-B14F-4D97-AF65-F5344CB8AC3E}">
        <p14:creationId xmlns:p14="http://schemas.microsoft.com/office/powerpoint/2010/main" val="415985571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472D909-BB4A-CB07-6A39-A5E27AA4A8E8}"/>
              </a:ext>
            </a:extLst>
          </p:cNvPr>
          <p:cNvSpPr txBox="1">
            <a:spLocks noGrp="1" noChangeArrowheads="1"/>
          </p:cNvSpPr>
          <p:nvPr>
            <p:ph type="sldNum" sz="quarter" idx="10"/>
          </p:nvPr>
        </p:nvSpPr>
        <p:spPr>
          <a:ln/>
        </p:spPr>
        <p:txBody>
          <a:bodyPr/>
          <a:lstStyle>
            <a:lvl1pPr>
              <a:defRPr/>
            </a:lvl1pPr>
          </a:lstStyle>
          <a:p>
            <a:pPr>
              <a:defRPr/>
            </a:pPr>
            <a:fld id="{69407D36-DBA4-E74D-8DD4-EEDB52D38D53}" type="slidenum">
              <a:rPr lang="en-US" altLang="en-US"/>
              <a:pPr>
                <a:defRPr/>
              </a:pPr>
              <a:t>‹#›</a:t>
            </a:fld>
            <a:endParaRPr lang="en-US" altLang="en-US"/>
          </a:p>
        </p:txBody>
      </p:sp>
    </p:spTree>
    <p:extLst>
      <p:ext uri="{BB962C8B-B14F-4D97-AF65-F5344CB8AC3E}">
        <p14:creationId xmlns:p14="http://schemas.microsoft.com/office/powerpoint/2010/main" val="61348452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3A7FD564-650D-72B3-FF06-ED7A22368848}"/>
              </a:ext>
            </a:extLst>
          </p:cNvPr>
          <p:cNvSpPr txBox="1">
            <a:spLocks noGrp="1" noChangeArrowheads="1"/>
          </p:cNvSpPr>
          <p:nvPr>
            <p:ph type="sldNum" sz="quarter" idx="10"/>
          </p:nvPr>
        </p:nvSpPr>
        <p:spPr>
          <a:ln/>
        </p:spPr>
        <p:txBody>
          <a:bodyPr/>
          <a:lstStyle>
            <a:lvl1pPr>
              <a:defRPr/>
            </a:lvl1pPr>
          </a:lstStyle>
          <a:p>
            <a:pPr>
              <a:defRPr/>
            </a:pPr>
            <a:fld id="{08F2B573-5659-994C-8368-54E9B059C489}" type="slidenum">
              <a:rPr lang="en-US" altLang="en-US"/>
              <a:pPr>
                <a:defRPr/>
              </a:pPr>
              <a:t>‹#›</a:t>
            </a:fld>
            <a:endParaRPr lang="en-US" altLang="en-US"/>
          </a:p>
        </p:txBody>
      </p:sp>
    </p:spTree>
    <p:extLst>
      <p:ext uri="{BB962C8B-B14F-4D97-AF65-F5344CB8AC3E}">
        <p14:creationId xmlns:p14="http://schemas.microsoft.com/office/powerpoint/2010/main" val="245903349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21E32960-682C-8A9E-6CE8-F3CE2A8AA031}"/>
              </a:ext>
            </a:extLst>
          </p:cNvPr>
          <p:cNvSpPr txBox="1">
            <a:spLocks noGrp="1" noChangeArrowheads="1"/>
          </p:cNvSpPr>
          <p:nvPr>
            <p:ph type="sldNum" sz="quarter" idx="10"/>
          </p:nvPr>
        </p:nvSpPr>
        <p:spPr>
          <a:ln/>
        </p:spPr>
        <p:txBody>
          <a:bodyPr/>
          <a:lstStyle>
            <a:lvl1pPr>
              <a:defRPr/>
            </a:lvl1pPr>
          </a:lstStyle>
          <a:p>
            <a:pPr>
              <a:defRPr/>
            </a:pPr>
            <a:fld id="{0740D93E-9372-2A48-8EEB-F267B3646C40}" type="slidenum">
              <a:rPr lang="en-US" altLang="en-US"/>
              <a:pPr>
                <a:defRPr/>
              </a:pPr>
              <a:t>‹#›</a:t>
            </a:fld>
            <a:endParaRPr lang="en-US" altLang="en-US"/>
          </a:p>
        </p:txBody>
      </p:sp>
    </p:spTree>
    <p:extLst>
      <p:ext uri="{BB962C8B-B14F-4D97-AF65-F5344CB8AC3E}">
        <p14:creationId xmlns:p14="http://schemas.microsoft.com/office/powerpoint/2010/main" val="353433611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C9A5EF1-3F47-B26C-BC37-1E0A4C7D043D}"/>
              </a:ext>
            </a:extLst>
          </p:cNvPr>
          <p:cNvSpPr txBox="1">
            <a:spLocks noGrp="1" noChangeArrowheads="1"/>
          </p:cNvSpPr>
          <p:nvPr>
            <p:ph type="sldNum" sz="quarter" idx="10"/>
          </p:nvPr>
        </p:nvSpPr>
        <p:spPr>
          <a:ln/>
        </p:spPr>
        <p:txBody>
          <a:bodyPr/>
          <a:lstStyle>
            <a:lvl1pPr>
              <a:defRPr/>
            </a:lvl1pPr>
          </a:lstStyle>
          <a:p>
            <a:pPr>
              <a:defRPr/>
            </a:pPr>
            <a:fld id="{8CFA948A-D040-8040-8196-BE99C6542B06}" type="slidenum">
              <a:rPr lang="en-US" altLang="en-US"/>
              <a:pPr>
                <a:defRPr/>
              </a:pPr>
              <a:t>‹#›</a:t>
            </a:fld>
            <a:endParaRPr lang="en-US" altLang="en-US"/>
          </a:p>
        </p:txBody>
      </p:sp>
    </p:spTree>
    <p:extLst>
      <p:ext uri="{BB962C8B-B14F-4D97-AF65-F5344CB8AC3E}">
        <p14:creationId xmlns:p14="http://schemas.microsoft.com/office/powerpoint/2010/main" val="152587813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A02D324-8229-E7B1-6658-A3B688A52626}"/>
              </a:ext>
            </a:extLst>
          </p:cNvPr>
          <p:cNvSpPr txBox="1">
            <a:spLocks noGrp="1" noChangeArrowheads="1"/>
          </p:cNvSpPr>
          <p:nvPr>
            <p:ph type="sldNum" sz="quarter" idx="10"/>
          </p:nvPr>
        </p:nvSpPr>
        <p:spPr>
          <a:ln/>
        </p:spPr>
        <p:txBody>
          <a:bodyPr/>
          <a:lstStyle>
            <a:lvl1pPr>
              <a:defRPr/>
            </a:lvl1pPr>
          </a:lstStyle>
          <a:p>
            <a:pPr>
              <a:defRPr/>
            </a:pPr>
            <a:fld id="{CEE9B0BF-0F59-C741-88DD-69C71B5B53A4}" type="slidenum">
              <a:rPr lang="en-US" altLang="en-US"/>
              <a:pPr>
                <a:defRPr/>
              </a:pPr>
              <a:t>‹#›</a:t>
            </a:fld>
            <a:endParaRPr lang="en-US" altLang="en-US"/>
          </a:p>
        </p:txBody>
      </p:sp>
    </p:spTree>
    <p:extLst>
      <p:ext uri="{BB962C8B-B14F-4D97-AF65-F5344CB8AC3E}">
        <p14:creationId xmlns:p14="http://schemas.microsoft.com/office/powerpoint/2010/main" val="11231865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30305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7999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02553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841543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007045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3068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704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81611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0259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412036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81964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3806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140375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261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76594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664217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78550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4383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7287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27415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70211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234413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655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1160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411319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385452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571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48355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722381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7304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7882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439699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37711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280255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17642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9166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9461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975282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827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71203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022235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53249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313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4810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9496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6933280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6544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48986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03172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009113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3221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7442761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4306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9247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10116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359346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3450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62515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50488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66150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8291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490797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6226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01734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653140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43846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45046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956099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5279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48425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6405004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68546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8498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573297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9174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279926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366905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51984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12450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17350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9977570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72471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7514562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99650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30951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15185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81203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21777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997978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4853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643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B5B229E-9A5F-8A3C-64FF-9242793EEF8B}"/>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A310D588-74AA-5BB7-B8C0-F0DF75D75021}"/>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0D6266E3-F0FF-A942-26A4-5FDE7F92CF0D}"/>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93478F94-6027-8CD8-77F4-82255F6D2760}"/>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3297A73-0305-4C83-DD14-36A2CDABE3AB}"/>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2A74BEE0-530D-27CF-F4E1-6BF2A6F6D42C}"/>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3874ED89-264A-CA95-7196-7CC81A5F9A93}"/>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AEC9E0BF-CFCB-DCA6-56C7-BC23F5944A94}"/>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748383F0-9CF6-34E6-C0DF-B59109D9CE80}"/>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B40D1C92-9244-6023-E1A8-B0EF944EF14F}"/>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3681CD8C-62C7-052E-01AB-CBEA3BA2A7F0}"/>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B61D0153-A0B8-86A3-DAD0-F5E59734EC55}"/>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C37956C-F500-E42C-DFA1-4A603360E1D2}"/>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705B37AD-0146-D82E-BE83-7C7554563C6C}"/>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3D00C6C6-24F7-1DB4-DE4C-1BE05642227A}"/>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2D0E5578-19D5-1248-A84E-C6A4973930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B69D3EA0-FA6E-EF06-9A20-71A42AC2806F}"/>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136C6ADB-BC93-BF47-30DB-C1EE4F2A8B34}"/>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94A87A8-62ED-200F-D2EE-E6C76CED8FEF}"/>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11877C74-DC02-7975-9CAD-9A6D2730DF6C}"/>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E70A5E33-CD3F-F257-22DE-DFAD7A16CF8E}"/>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A365C93-902D-9BA1-7869-374AA35409BA}"/>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34BCBB6-5B61-1839-977B-36887EBD687D}"/>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368BC66B-F9C1-FEEF-87BD-1A1A2BDB481C}"/>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C42944BF-1656-A27B-A391-D70597E75463}"/>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inkandpaper.com/rhyth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1274A-4A57-CFBF-C032-C33B1A542314}"/>
              </a:ext>
            </a:extLst>
          </p:cNvPr>
          <p:cNvSpPr>
            <a:spLocks/>
          </p:cNvSpPr>
          <p:nvPr/>
        </p:nvSpPr>
        <p:spPr bwMode="auto">
          <a:xfrm>
            <a:off x="5783263" y="5318125"/>
            <a:ext cx="12817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RHYTHM</a:t>
            </a:r>
          </a:p>
        </p:txBody>
      </p:sp>
      <p:grpSp>
        <p:nvGrpSpPr>
          <p:cNvPr id="3" name="Group 1">
            <a:extLst>
              <a:ext uri="{FF2B5EF4-FFF2-40B4-BE49-F238E27FC236}">
                <a16:creationId xmlns:a16="http://schemas.microsoft.com/office/drawing/2014/main" id="{CD78FF1C-8BD3-E4C8-B518-20F703783B79}"/>
              </a:ext>
            </a:extLst>
          </p:cNvPr>
          <p:cNvGrpSpPr>
            <a:grpSpLocks/>
          </p:cNvGrpSpPr>
          <p:nvPr/>
        </p:nvGrpSpPr>
        <p:grpSpPr bwMode="auto">
          <a:xfrm>
            <a:off x="1701800" y="1311275"/>
            <a:ext cx="20962938" cy="10804525"/>
            <a:chOff x="0" y="0"/>
            <a:chExt cx="13205" cy="7736"/>
          </a:xfrm>
        </p:grpSpPr>
        <p:sp>
          <p:nvSpPr>
            <p:cNvPr id="4" name="Freeform 2">
              <a:extLst>
                <a:ext uri="{FF2B5EF4-FFF2-40B4-BE49-F238E27FC236}">
                  <a16:creationId xmlns:a16="http://schemas.microsoft.com/office/drawing/2014/main" id="{FF425B12-32BA-B377-2B5D-9F63B97CAC7F}"/>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8B28D639-D8DB-154F-B705-5EF5FBC26921}"/>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3299028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7A1B-B157-66A5-B7D2-A8C1072114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0A7844-F97A-424B-942A-CF4B8A31105D}"/>
              </a:ext>
            </a:extLst>
          </p:cNvPr>
          <p:cNvSpPr>
            <a:spLocks/>
          </p:cNvSpPr>
          <p:nvPr/>
        </p:nvSpPr>
        <p:spPr bwMode="auto">
          <a:xfrm>
            <a:off x="8415338" y="3933825"/>
            <a:ext cx="7577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principle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RHYTHM</a:t>
            </a:r>
          </a:p>
        </p:txBody>
      </p:sp>
      <p:sp>
        <p:nvSpPr>
          <p:cNvPr id="3" name="Rectangle 2">
            <a:extLst>
              <a:ext uri="{FF2B5EF4-FFF2-40B4-BE49-F238E27FC236}">
                <a16:creationId xmlns:a16="http://schemas.microsoft.com/office/drawing/2014/main" id="{143D5A45-A1C4-8338-8CDB-6E957AF8FD17}"/>
              </a:ext>
            </a:extLst>
          </p:cNvPr>
          <p:cNvSpPr>
            <a:spLocks/>
          </p:cNvSpPr>
          <p:nvPr/>
        </p:nvSpPr>
        <p:spPr bwMode="auto">
          <a:xfrm>
            <a:off x="3657600" y="5378450"/>
            <a:ext cx="170688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Rhythm</a:t>
            </a:r>
            <a:r>
              <a:rPr lang="en-US" altLang="en-US" sz="3600" b="1">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refers to a clear repetition of elements. </a:t>
            </a:r>
          </a:p>
          <a:p>
            <a:pPr eaLnBrk="1" hangingPunct="1">
              <a:lnSpc>
                <a:spcPct val="150000"/>
              </a:lnSpc>
            </a:pPr>
            <a:endParaRPr lang="en-US" altLang="en-US" sz="14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 strong rhythm produces the look and feel of movement,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allowing our eye to jump or travel easily from one object to the next.</a:t>
            </a:r>
          </a:p>
        </p:txBody>
      </p:sp>
      <p:grpSp>
        <p:nvGrpSpPr>
          <p:cNvPr id="4" name="Group 1">
            <a:extLst>
              <a:ext uri="{FF2B5EF4-FFF2-40B4-BE49-F238E27FC236}">
                <a16:creationId xmlns:a16="http://schemas.microsoft.com/office/drawing/2014/main" id="{1B42264E-B0AF-E9D6-9E94-3DA36E65C636}"/>
              </a:ext>
            </a:extLst>
          </p:cNvPr>
          <p:cNvGrpSpPr>
            <a:grpSpLocks/>
          </p:cNvGrpSpPr>
          <p:nvPr/>
        </p:nvGrpSpPr>
        <p:grpSpPr bwMode="auto">
          <a:xfrm>
            <a:off x="1701800" y="1311275"/>
            <a:ext cx="20962938" cy="10804525"/>
            <a:chOff x="0" y="0"/>
            <a:chExt cx="13205" cy="7736"/>
          </a:xfrm>
        </p:grpSpPr>
        <p:sp>
          <p:nvSpPr>
            <p:cNvPr id="5" name="Freeform 2">
              <a:extLst>
                <a:ext uri="{FF2B5EF4-FFF2-40B4-BE49-F238E27FC236}">
                  <a16:creationId xmlns:a16="http://schemas.microsoft.com/office/drawing/2014/main" id="{518256AA-DA42-D2B7-47AE-68A0A4DBE9BB}"/>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AD7B78FC-6B7A-44AE-959E-BDF38A769909}"/>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994977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8FE4-5D26-B0E0-C0A7-4A5A796889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310289-3B51-B5E0-F599-19E0C800B38D}"/>
              </a:ext>
            </a:extLst>
          </p:cNvPr>
          <p:cNvSpPr>
            <a:spLocks/>
          </p:cNvSpPr>
          <p:nvPr/>
        </p:nvSpPr>
        <p:spPr bwMode="auto">
          <a:xfrm>
            <a:off x="9267825" y="3187700"/>
            <a:ext cx="581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TYPES OF RHYTHM</a:t>
            </a:r>
          </a:p>
        </p:txBody>
      </p:sp>
      <p:sp>
        <p:nvSpPr>
          <p:cNvPr id="3" name="Rectangle 2">
            <a:extLst>
              <a:ext uri="{FF2B5EF4-FFF2-40B4-BE49-F238E27FC236}">
                <a16:creationId xmlns:a16="http://schemas.microsoft.com/office/drawing/2014/main" id="{CA0BF151-A1B6-1939-C699-211B32B5D669}"/>
              </a:ext>
            </a:extLst>
          </p:cNvPr>
          <p:cNvSpPr>
            <a:spLocks/>
          </p:cNvSpPr>
          <p:nvPr/>
        </p:nvSpPr>
        <p:spPr bwMode="auto">
          <a:xfrm>
            <a:off x="9075738" y="5105400"/>
            <a:ext cx="623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regular repetition</a:t>
            </a:r>
          </a:p>
        </p:txBody>
      </p:sp>
      <p:sp>
        <p:nvSpPr>
          <p:cNvPr id="4" name="Rectangle 3">
            <a:extLst>
              <a:ext uri="{FF2B5EF4-FFF2-40B4-BE49-F238E27FC236}">
                <a16:creationId xmlns:a16="http://schemas.microsoft.com/office/drawing/2014/main" id="{7983A56A-F228-261E-DBB3-BA131D954DDF}"/>
              </a:ext>
            </a:extLst>
          </p:cNvPr>
          <p:cNvSpPr>
            <a:spLocks/>
          </p:cNvSpPr>
          <p:nvPr/>
        </p:nvSpPr>
        <p:spPr bwMode="auto">
          <a:xfrm>
            <a:off x="8426450" y="6654800"/>
            <a:ext cx="753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alternating repetition</a:t>
            </a:r>
          </a:p>
        </p:txBody>
      </p:sp>
      <p:sp>
        <p:nvSpPr>
          <p:cNvPr id="5" name="Rectangle 4">
            <a:extLst>
              <a:ext uri="{FF2B5EF4-FFF2-40B4-BE49-F238E27FC236}">
                <a16:creationId xmlns:a16="http://schemas.microsoft.com/office/drawing/2014/main" id="{5A0560BB-C317-D96F-1E7E-8485066167D7}"/>
              </a:ext>
            </a:extLst>
          </p:cNvPr>
          <p:cNvSpPr>
            <a:spLocks/>
          </p:cNvSpPr>
          <p:nvPr/>
        </p:nvSpPr>
        <p:spPr bwMode="auto">
          <a:xfrm>
            <a:off x="8824913" y="8191500"/>
            <a:ext cx="6753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progressive rhythm</a:t>
            </a:r>
          </a:p>
        </p:txBody>
      </p:sp>
      <p:grpSp>
        <p:nvGrpSpPr>
          <p:cNvPr id="6" name="Group 1">
            <a:extLst>
              <a:ext uri="{FF2B5EF4-FFF2-40B4-BE49-F238E27FC236}">
                <a16:creationId xmlns:a16="http://schemas.microsoft.com/office/drawing/2014/main" id="{BC2EA009-C387-C8D9-DDB0-1F23DFEFC51C}"/>
              </a:ext>
            </a:extLst>
          </p:cNvPr>
          <p:cNvGrpSpPr>
            <a:grpSpLocks/>
          </p:cNvGrpSpPr>
          <p:nvPr/>
        </p:nvGrpSpPr>
        <p:grpSpPr bwMode="auto">
          <a:xfrm>
            <a:off x="1701800" y="1311275"/>
            <a:ext cx="20962938" cy="10804525"/>
            <a:chOff x="0" y="0"/>
            <a:chExt cx="13205" cy="7736"/>
          </a:xfrm>
        </p:grpSpPr>
        <p:sp>
          <p:nvSpPr>
            <p:cNvPr id="7" name="Freeform 2">
              <a:extLst>
                <a:ext uri="{FF2B5EF4-FFF2-40B4-BE49-F238E27FC236}">
                  <a16:creationId xmlns:a16="http://schemas.microsoft.com/office/drawing/2014/main" id="{E659B480-2CBE-AE2F-447F-3EE409C14922}"/>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8" name="Freeform 3">
              <a:extLst>
                <a:ext uri="{FF2B5EF4-FFF2-40B4-BE49-F238E27FC236}">
                  <a16:creationId xmlns:a16="http://schemas.microsoft.com/office/drawing/2014/main" id="{7C2A0EE8-B93F-BA0B-33CF-3AB7052EA706}"/>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0990344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2871-1B5F-64BC-1A1D-D592509E949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A5693AA-6E40-3D10-795D-C0ABB198E44B}"/>
              </a:ext>
            </a:extLst>
          </p:cNvPr>
          <p:cNvSpPr>
            <a:spLocks/>
          </p:cNvSpPr>
          <p:nvPr/>
        </p:nvSpPr>
        <p:spPr bwMode="auto">
          <a:xfrm>
            <a:off x="1984375" y="2259013"/>
            <a:ext cx="9217025" cy="221297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Similar elements repeated in a clear, consistent pattern</a:t>
            </a:r>
          </a:p>
          <a:p>
            <a:pPr algn="l">
              <a:buFontTx/>
              <a:buChar char="•"/>
            </a:pPr>
            <a:r>
              <a:rPr lang="en-US" altLang="en-US" sz="3600">
                <a:solidFill>
                  <a:srgbClr val="000000"/>
                </a:solidFill>
                <a:latin typeface="Century Gothic" panose="020B0502020202020204" pitchFamily="34" charset="0"/>
              </a:rPr>
              <a:t>Even spacing or consistent placement</a:t>
            </a:r>
          </a:p>
        </p:txBody>
      </p:sp>
      <p:sp>
        <p:nvSpPr>
          <p:cNvPr id="3" name="Rectangle 3">
            <a:extLst>
              <a:ext uri="{FF2B5EF4-FFF2-40B4-BE49-F238E27FC236}">
                <a16:creationId xmlns:a16="http://schemas.microsoft.com/office/drawing/2014/main" id="{ED3F403F-36AD-8EE7-BA14-0CF03920872F}"/>
              </a:ext>
            </a:extLst>
          </p:cNvPr>
          <p:cNvSpPr>
            <a:spLocks/>
          </p:cNvSpPr>
          <p:nvPr/>
        </p:nvSpPr>
        <p:spPr bwMode="auto">
          <a:xfrm>
            <a:off x="13331825" y="2259013"/>
            <a:ext cx="10061575" cy="2655887"/>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Direct eye movement across the design</a:t>
            </a:r>
          </a:p>
          <a:p>
            <a:pPr algn="l">
              <a:buFontTx/>
              <a:buChar char="•"/>
            </a:pPr>
            <a:r>
              <a:rPr lang="en-US" altLang="en-US" sz="3600">
                <a:solidFill>
                  <a:srgbClr val="000000"/>
                </a:solidFill>
                <a:latin typeface="Century Gothic" panose="020B0502020202020204" pitchFamily="34" charset="0"/>
              </a:rPr>
              <a:t>Can feel static, orderly, structured</a:t>
            </a:r>
          </a:p>
          <a:p>
            <a:pPr algn="l">
              <a:buFontTx/>
              <a:buChar char="•"/>
            </a:pPr>
            <a:r>
              <a:rPr lang="en-US" altLang="en-US" sz="3600">
                <a:solidFill>
                  <a:srgbClr val="000000"/>
                </a:solidFill>
                <a:latin typeface="Century Gothic" panose="020B0502020202020204" pitchFamily="34" charset="0"/>
              </a:rPr>
              <a:t>Calm, controlled rhythm</a:t>
            </a:r>
          </a:p>
          <a:p>
            <a:pPr algn="l">
              <a:buFontTx/>
              <a:buChar char="•"/>
            </a:pPr>
            <a:r>
              <a:rPr lang="en-US" altLang="en-US" sz="3600">
                <a:solidFill>
                  <a:srgbClr val="000000"/>
                </a:solidFill>
                <a:latin typeface="Century Gothic" panose="020B0502020202020204" pitchFamily="34" charset="0"/>
              </a:rPr>
              <a:t>Repetition is predictable (steady ‘beat’)</a:t>
            </a:r>
          </a:p>
        </p:txBody>
      </p:sp>
      <p:sp>
        <p:nvSpPr>
          <p:cNvPr id="4" name="Rectangle 3">
            <a:extLst>
              <a:ext uri="{FF2B5EF4-FFF2-40B4-BE49-F238E27FC236}">
                <a16:creationId xmlns:a16="http://schemas.microsoft.com/office/drawing/2014/main" id="{0F624B87-4948-63A3-0830-BF81FDB61D48}"/>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6B728BD0-497D-4327-14A6-8720E73A4171}"/>
              </a:ext>
            </a:extLst>
          </p:cNvPr>
          <p:cNvSpPr>
            <a:spLocks noChangeArrowheads="1"/>
          </p:cNvSpPr>
          <p:nvPr/>
        </p:nvSpPr>
        <p:spPr bwMode="auto">
          <a:xfrm>
            <a:off x="758825" y="182563"/>
            <a:ext cx="5121275"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regular repetition</a:t>
            </a:r>
          </a:p>
        </p:txBody>
      </p:sp>
      <p:pic>
        <p:nvPicPr>
          <p:cNvPr id="6" name="Picture 5" descr="A black line of ovals&#10;&#10;AI-generated content may be incorrect.">
            <a:extLst>
              <a:ext uri="{FF2B5EF4-FFF2-40B4-BE49-F238E27FC236}">
                <a16:creationId xmlns:a16="http://schemas.microsoft.com/office/drawing/2014/main" id="{47BADE02-D903-F09A-6B3C-D76CC8B74B66}"/>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hill with pink flowers&#10;&#10;AI-generated content may be incorrect.">
            <a:extLst>
              <a:ext uri="{FF2B5EF4-FFF2-40B4-BE49-F238E27FC236}">
                <a16:creationId xmlns:a16="http://schemas.microsoft.com/office/drawing/2014/main" id="{45C2BDCC-D7AF-0B60-3D0F-1D0A9096DD94}"/>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2406893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4347C-4925-2FF6-CECD-39946158EFB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DD042D4-2D5A-069D-54B9-04A9691274C2}"/>
              </a:ext>
            </a:extLst>
          </p:cNvPr>
          <p:cNvSpPr>
            <a:spLocks/>
          </p:cNvSpPr>
          <p:nvPr/>
        </p:nvSpPr>
        <p:spPr bwMode="auto">
          <a:xfrm>
            <a:off x="1984375" y="2209800"/>
            <a:ext cx="9067800" cy="284797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Similar elements repeated in an alternating pattern</a:t>
            </a:r>
          </a:p>
          <a:p>
            <a:pPr algn="l">
              <a:buFontTx/>
              <a:buChar char="•"/>
            </a:pPr>
            <a:r>
              <a:rPr lang="en-US" altLang="en-US" sz="3600">
                <a:solidFill>
                  <a:srgbClr val="000000"/>
                </a:solidFill>
                <a:latin typeface="Century Gothic" panose="020B0502020202020204" pitchFamily="34" charset="0"/>
              </a:rPr>
              <a:t>Alternation can be size, value, color, shape, spacing</a:t>
            </a:r>
          </a:p>
        </p:txBody>
      </p:sp>
      <p:sp>
        <p:nvSpPr>
          <p:cNvPr id="3" name="Rectangle 3">
            <a:extLst>
              <a:ext uri="{FF2B5EF4-FFF2-40B4-BE49-F238E27FC236}">
                <a16:creationId xmlns:a16="http://schemas.microsoft.com/office/drawing/2014/main" id="{B37A4A32-344A-8145-8FD4-72E842252283}"/>
              </a:ext>
            </a:extLst>
          </p:cNvPr>
          <p:cNvSpPr>
            <a:spLocks/>
          </p:cNvSpPr>
          <p:nvPr/>
        </p:nvSpPr>
        <p:spPr bwMode="auto">
          <a:xfrm>
            <a:off x="13330238" y="2209800"/>
            <a:ext cx="9526587" cy="2847975"/>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endParaRPr lang="en-US" altLang="en-US" sz="3600">
              <a:solidFill>
                <a:srgbClr val="000000"/>
              </a:solidFill>
              <a:latin typeface="Century Gothic" panose="020B0502020202020204" pitchFamily="34" charset="0"/>
            </a:endParaRPr>
          </a:p>
          <a:p>
            <a:pPr algn="l">
              <a:buFontTx/>
              <a:buChar char="•"/>
            </a:pPr>
            <a:r>
              <a:rPr lang="en-US" altLang="en-US" sz="3600">
                <a:solidFill>
                  <a:srgbClr val="000000"/>
                </a:solidFill>
                <a:latin typeface="Century Gothic" panose="020B0502020202020204" pitchFamily="34" charset="0"/>
              </a:rPr>
              <a:t>Softer flow than strict regular repetition</a:t>
            </a:r>
          </a:p>
          <a:p>
            <a:pPr algn="l">
              <a:buFontTx/>
              <a:buChar char="•"/>
            </a:pPr>
            <a:r>
              <a:rPr lang="en-US" altLang="en-US" sz="3600">
                <a:solidFill>
                  <a:srgbClr val="000000"/>
                </a:solidFill>
                <a:latin typeface="Century Gothic" panose="020B0502020202020204" pitchFamily="34" charset="0"/>
              </a:rPr>
              <a:t>More variety, less “marching”</a:t>
            </a:r>
          </a:p>
          <a:p>
            <a:pPr algn="l">
              <a:buFontTx/>
              <a:buChar char="•"/>
            </a:pPr>
            <a:r>
              <a:rPr lang="en-US" altLang="en-US" sz="3600">
                <a:solidFill>
                  <a:srgbClr val="000000"/>
                </a:solidFill>
                <a:latin typeface="Century Gothic" panose="020B0502020202020204" pitchFamily="34" charset="0"/>
              </a:rPr>
              <a:t>Often feels gentler / less jarring</a:t>
            </a:r>
          </a:p>
          <a:p>
            <a:pPr algn="l">
              <a:buFontTx/>
              <a:buChar char="•"/>
            </a:pPr>
            <a:r>
              <a:rPr lang="en-US" altLang="en-US" sz="3600">
                <a:solidFill>
                  <a:srgbClr val="000000"/>
                </a:solidFill>
                <a:latin typeface="Century Gothic" panose="020B0502020202020204" pitchFamily="34" charset="0"/>
              </a:rPr>
              <a:t>Creates a back-and-forth visual beat</a:t>
            </a:r>
          </a:p>
        </p:txBody>
      </p:sp>
      <p:sp>
        <p:nvSpPr>
          <p:cNvPr id="4" name="Rectangle 3">
            <a:extLst>
              <a:ext uri="{FF2B5EF4-FFF2-40B4-BE49-F238E27FC236}">
                <a16:creationId xmlns:a16="http://schemas.microsoft.com/office/drawing/2014/main" id="{B710BE3C-4313-DFDD-B7BD-939BF41FC0CE}"/>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90EDD8F1-18B5-3625-2290-FC5E991DA79E}"/>
              </a:ext>
            </a:extLst>
          </p:cNvPr>
          <p:cNvSpPr>
            <a:spLocks noChangeArrowheads="1"/>
          </p:cNvSpPr>
          <p:nvPr/>
        </p:nvSpPr>
        <p:spPr bwMode="auto">
          <a:xfrm>
            <a:off x="758825" y="182563"/>
            <a:ext cx="62722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alternating repetition</a:t>
            </a:r>
          </a:p>
        </p:txBody>
      </p:sp>
      <p:pic>
        <p:nvPicPr>
          <p:cNvPr id="6" name="Picture 5" descr="A black and grey lines&#10;&#10;AI-generated content may be incorrect.">
            <a:extLst>
              <a:ext uri="{FF2B5EF4-FFF2-40B4-BE49-F238E27FC236}">
                <a16:creationId xmlns:a16="http://schemas.microsoft.com/office/drawing/2014/main" id="{BA9B7FFF-14CE-98EE-477E-263B5DFECB13}"/>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grass field with pink flowers&#10;&#10;AI-generated content may be incorrect.">
            <a:extLst>
              <a:ext uri="{FF2B5EF4-FFF2-40B4-BE49-F238E27FC236}">
                <a16:creationId xmlns:a16="http://schemas.microsoft.com/office/drawing/2014/main" id="{3922DC47-9B14-BB83-8A39-AC63D680A380}"/>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40490519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CA09-E629-AEE1-4440-D834E12525A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E02B53E-FDA4-665A-59BE-4DDDB7FBA65E}"/>
              </a:ext>
            </a:extLst>
          </p:cNvPr>
          <p:cNvSpPr>
            <a:spLocks/>
          </p:cNvSpPr>
          <p:nvPr/>
        </p:nvSpPr>
        <p:spPr bwMode="auto">
          <a:xfrm>
            <a:off x="1984375" y="2274888"/>
            <a:ext cx="10207625" cy="2846387"/>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endParaRPr lang="en-US" altLang="en-US" sz="3600">
              <a:solidFill>
                <a:srgbClr val="000000"/>
              </a:solidFill>
              <a:latin typeface="Century Gothic" panose="020B0502020202020204" pitchFamily="34" charset="0"/>
            </a:endParaRPr>
          </a:p>
          <a:p>
            <a:pPr algn="l">
              <a:buFontTx/>
              <a:buChar char="•"/>
            </a:pPr>
            <a:r>
              <a:rPr lang="en-US" altLang="en-US" sz="3600">
                <a:solidFill>
                  <a:srgbClr val="000000"/>
                </a:solidFill>
                <a:latin typeface="Century Gothic" panose="020B0502020202020204" pitchFamily="34" charset="0"/>
              </a:rPr>
              <a:t>Similar elements repeated with a gradual change</a:t>
            </a:r>
          </a:p>
          <a:p>
            <a:pPr algn="l">
              <a:buFontTx/>
              <a:buChar char="•"/>
            </a:pPr>
            <a:r>
              <a:rPr lang="en-US" altLang="en-US" sz="3600">
                <a:solidFill>
                  <a:srgbClr val="000000"/>
                </a:solidFill>
                <a:latin typeface="Century Gothic" panose="020B0502020202020204" pitchFamily="34" charset="0"/>
              </a:rPr>
              <a:t>Change can be size, spacing, value, direction, density</a:t>
            </a:r>
          </a:p>
        </p:txBody>
      </p:sp>
      <p:sp>
        <p:nvSpPr>
          <p:cNvPr id="3" name="Rectangle 3">
            <a:extLst>
              <a:ext uri="{FF2B5EF4-FFF2-40B4-BE49-F238E27FC236}">
                <a16:creationId xmlns:a16="http://schemas.microsoft.com/office/drawing/2014/main" id="{599C4719-5310-966C-9FF7-AB89405FBF9F}"/>
              </a:ext>
            </a:extLst>
          </p:cNvPr>
          <p:cNvSpPr>
            <a:spLocks/>
          </p:cNvSpPr>
          <p:nvPr/>
        </p:nvSpPr>
        <p:spPr bwMode="auto">
          <a:xfrm>
            <a:off x="13331825" y="2259013"/>
            <a:ext cx="11052175" cy="3335337"/>
          </a:xfrm>
          <a:prstGeom prst="rect">
            <a:avLst/>
          </a:prstGeom>
          <a:noFill/>
          <a:ln>
            <a:noFill/>
          </a:ln>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Gentle movement from one element to the next</a:t>
            </a:r>
          </a:p>
          <a:p>
            <a:pPr algn="l">
              <a:buFontTx/>
              <a:buChar char="•"/>
            </a:pPr>
            <a:r>
              <a:rPr lang="en-US" altLang="en-US" sz="3600">
                <a:solidFill>
                  <a:srgbClr val="000000"/>
                </a:solidFill>
                <a:latin typeface="Century Gothic" panose="020B0502020202020204" pitchFamily="34" charset="0"/>
              </a:rPr>
              <a:t>Often feels smooth, natural, flowing</a:t>
            </a:r>
          </a:p>
          <a:p>
            <a:pPr algn="l">
              <a:buFontTx/>
              <a:buChar char="•"/>
            </a:pPr>
            <a:r>
              <a:rPr lang="en-US" altLang="en-US" sz="3600">
                <a:solidFill>
                  <a:srgbClr val="000000"/>
                </a:solidFill>
                <a:latin typeface="Century Gothic" panose="020B0502020202020204" pitchFamily="34" charset="0"/>
              </a:rPr>
              <a:t>Can suggest distance, growth, fading, or motion</a:t>
            </a:r>
          </a:p>
        </p:txBody>
      </p:sp>
      <p:sp>
        <p:nvSpPr>
          <p:cNvPr id="4" name="Rectangle 3">
            <a:extLst>
              <a:ext uri="{FF2B5EF4-FFF2-40B4-BE49-F238E27FC236}">
                <a16:creationId xmlns:a16="http://schemas.microsoft.com/office/drawing/2014/main" id="{9EF716E1-A5C4-15F9-9119-4F4DF6E6937B}"/>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9FE09654-FAE4-35BF-121D-2037955CF77B}"/>
              </a:ext>
            </a:extLst>
          </p:cNvPr>
          <p:cNvSpPr>
            <a:spLocks noChangeArrowheads="1"/>
          </p:cNvSpPr>
          <p:nvPr/>
        </p:nvSpPr>
        <p:spPr bwMode="auto">
          <a:xfrm>
            <a:off x="758825" y="182563"/>
            <a:ext cx="55737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progressive rhythm</a:t>
            </a:r>
          </a:p>
        </p:txBody>
      </p:sp>
      <p:pic>
        <p:nvPicPr>
          <p:cNvPr id="6" name="Picture 5" descr="A black circle with a white background&#10;&#10;AI-generated content may be incorrect.">
            <a:extLst>
              <a:ext uri="{FF2B5EF4-FFF2-40B4-BE49-F238E27FC236}">
                <a16:creationId xmlns:a16="http://schemas.microsoft.com/office/drawing/2014/main" id="{066E7F69-F391-E117-1E63-4283712A6ED1}"/>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cartoon of flowers on a green field&#10;&#10;AI-generated content may be incorrect.">
            <a:extLst>
              <a:ext uri="{FF2B5EF4-FFF2-40B4-BE49-F238E27FC236}">
                <a16:creationId xmlns:a16="http://schemas.microsoft.com/office/drawing/2014/main" id="{FB81468F-1D8A-0E81-7458-4A99238E0E38}"/>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9020383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D7B63-2A21-7BFB-CD48-A9994D2D7336}"/>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D6709C95-5D56-27FA-55A2-2EA36195F8BF}"/>
              </a:ext>
            </a:extLst>
          </p:cNvPr>
          <p:cNvGrpSpPr>
            <a:grpSpLocks/>
          </p:cNvGrpSpPr>
          <p:nvPr/>
        </p:nvGrpSpPr>
        <p:grpSpPr bwMode="auto">
          <a:xfrm>
            <a:off x="1701800" y="1371600"/>
            <a:ext cx="20962938" cy="10515600"/>
            <a:chOff x="0" y="0"/>
            <a:chExt cx="13205" cy="7736"/>
          </a:xfrm>
        </p:grpSpPr>
        <p:sp>
          <p:nvSpPr>
            <p:cNvPr id="4" name="Freeform 2">
              <a:extLst>
                <a:ext uri="{FF2B5EF4-FFF2-40B4-BE49-F238E27FC236}">
                  <a16:creationId xmlns:a16="http://schemas.microsoft.com/office/drawing/2014/main" id="{F846613E-1E0B-FAFF-FB68-BE38714DB2E9}"/>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852253BE-A50B-1408-9DEE-427ADE283DA9}"/>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02881941-E724-0A05-CF5E-DBEDF5BFDB7E}"/>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839301125"/>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Pages>0</Pages>
  <Words>572</Words>
  <Characters>0</Characters>
  <Application>Microsoft Macintosh PowerPoint</Application>
  <PresentationFormat>Custom</PresentationFormat>
  <Lines>0</Lines>
  <Paragraphs>63</Paragraphs>
  <Slides>7</Slides>
  <Notes>5</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7</vt:i4>
      </vt:variant>
    </vt:vector>
  </HeadingPairs>
  <TitlesOfParts>
    <vt:vector size="27" baseType="lpstr">
      <vt:lpstr>Arial</vt:lpstr>
      <vt:lpstr>Calibri</vt:lpstr>
      <vt:lpstr>Century Gothic</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RHYTHM</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32</cp:revision>
  <dcterms:modified xsi:type="dcterms:W3CDTF">2026-04-19T18:52:54Z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