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</p:sldMasterIdLst>
  <p:notesMasterIdLst>
    <p:notesMasterId r:id="rId33"/>
  </p:notesMasterIdLst>
  <p:handoutMasterIdLst>
    <p:handoutMasterId r:id="rId34"/>
  </p:handoutMasterIdLst>
  <p:sldIdLst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5pPr>
    <a:lvl6pPr marL="22860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6pPr>
    <a:lvl7pPr marL="27432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7pPr>
    <a:lvl8pPr marL="32004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8pPr>
    <a:lvl9pPr marL="3657600" algn="l" defTabSz="914400" rtl="0" eaLnBrk="1" latinLnBrk="0" hangingPunct="1">
      <a:defRPr sz="5400" kern="1200">
        <a:solidFill>
          <a:srgbClr val="000000"/>
        </a:solidFill>
        <a:latin typeface="Gill Sans" panose="020B0502020104020203" pitchFamily="34" charset="-79"/>
        <a:ea typeface="PingFang SC Regular" charset="0"/>
        <a:cs typeface="PingFang SC Regular" charset="0"/>
        <a:sym typeface="Gill Sans" panose="020B0502020104020203" pitchFamily="34" charset="-79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7F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65959"/>
  </p:normalViewPr>
  <p:slideViewPr>
    <p:cSldViewPr>
      <p:cViewPr varScale="1">
        <p:scale>
          <a:sx n="38" d="100"/>
          <a:sy n="38" d="100"/>
        </p:scale>
        <p:origin x="2400" y="20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58C2B-A5FE-47A7-1606-E65EE4691F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DC7525-DE45-8F77-FFF4-B6FFF4583C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2EAEE6-3255-104B-9207-4E0E40A66941}" type="datetimeFigureOut">
              <a:rPr lang="en-US" altLang="en-US"/>
              <a:pPr>
                <a:defRPr/>
              </a:pPr>
              <a:t>4/19/26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5C048-7785-8B37-7044-1DAC53F1F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9668A0-C76F-A63D-0430-027283F4B6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D106741-DDA8-9C40-B0BD-90D8BC4F3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CF3B2C5-3AD7-9544-ED89-EAB39AFC2F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4F14BD1-CA4F-7A88-E0EC-839AD91BE3DA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b="1" dirty="0"/>
              <a:t>Goal:</a:t>
            </a:r>
            <a:r>
              <a:rPr lang="en-US" dirty="0"/>
              <a:t> Set expectations: slides support teaching; textbook carries depth.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Commentary on Design:</a:t>
            </a:r>
            <a:r>
              <a:rPr lang="en-US" dirty="0"/>
              <a:t> Follow the link to explore real-world examples of these concepts in graphic design, fashion design, industrial design, interior design, media arts and animation, game art and design, and film and video.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336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Even when we recognize an object the composition, a non-objective pattern doesn’t “stand for” anything. It’s mainly expressive; patterns can feel sterile or warm depending on their character.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ill Sans" panose="020B0502020104020203" pitchFamily="34" charset="-79"/>
              </a:rPr>
              <a:t>Describe the pattern using only adjectives.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does the pattern communicate? Why?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non-objective shapes used?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91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Gill Sans" panose="020B0502020104020203" pitchFamily="34" charset="-79"/>
              </a:rPr>
              <a:t>Positive shape is the subject; negative shape surrounds it. Both are shapes, and both influence what we notice first.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have you seen a logo that uses negative space cleverly?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43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In a positive-dominant design, we’re most aware of the positive shapes. Here, the tree/grass read heavier, so they pull attention more than the raindrops.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What’s making the positive dominate, value, size, or detail?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How could you make the negative more dominant?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086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In a negative-dominant design, we notice the negative shape first. Here the raindrops have strong visual weight, so the background becomes the main event.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does your eye go first, and what caused that?</a:t>
            </a: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When would you </a:t>
            </a:r>
            <a:r>
              <a:rPr lang="en-US" altLang="en-US" i="1" dirty="0">
                <a:latin typeface="Gill Sans" panose="020B0502020104020203" pitchFamily="34" charset="-79"/>
              </a:rPr>
              <a:t>want</a:t>
            </a:r>
            <a:r>
              <a:rPr lang="en-US" altLang="en-US" dirty="0">
                <a:latin typeface="Gill Sans" panose="020B0502020104020203" pitchFamily="34" charset="-79"/>
              </a:rPr>
              <a:t> negative dominance?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41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When values get closer, and the negative has detail, it can compete with the positive. The result is equal dominance, your attention bounces between both.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single change would make one side dominate again?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Is equal dominance ever desirable?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Transition: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Now we’ll apply these concepts to your own design field through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Making the Connection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and the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Commentary on Design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Gill Sans" charset="0"/>
                <a:ea typeface="+mn-ea"/>
                <a:cs typeface="+mn-cs"/>
              </a:rPr>
              <a:t>examples.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63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Goal: Turn vocabulary into observation + analysis.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dirty="0">
                <a:latin typeface="Gill Sans" panose="020B0502020104020203" pitchFamily="34" charset="-79"/>
              </a:rPr>
              <a:t>Your job is to spot shape in the real world and describe it using our terms, shape type (geometric, organic, abstract, non-objective), complexity (simple vs. complex), and figure/ground (positive vs. negative, dominance), then connect those choices to mood and meaning.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7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Simple shapes have a structure that’s easy to remember. A quick glance is usually enough to recall it. That memorability often creates a sense of familiarity and predictability. Most people feel more comfortable with what they recognize quickly.</a:t>
            </a:r>
          </a:p>
          <a:p>
            <a:pPr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Look at the triangle for 3 seconds.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Now look away—can you sketch it from memory?</a:t>
            </a:r>
            <a:br>
              <a:rPr lang="en-US" dirty="0"/>
            </a:br>
            <a:r>
              <a:rPr lang="en-US" dirty="0"/>
              <a:t>(That’s why simple shapes work so well for icons, signs, and logos.)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en-US" b="1" dirty="0"/>
              <a:t>Ask:</a:t>
            </a:r>
            <a:r>
              <a:rPr lang="en-US" b="1" dirty="0">
                <a:latin typeface="Gill Sans" charset="0"/>
              </a:rPr>
              <a:t> </a:t>
            </a:r>
            <a:r>
              <a:rPr lang="en-US" altLang="en-US" dirty="0">
                <a:latin typeface="Century Gothic" panose="020B0502020202020204" pitchFamily="34" charset="0"/>
              </a:rPr>
              <a:t>What makes this feel “predictable”, the shape itself, or how it’s used?</a:t>
            </a:r>
            <a:br>
              <a:rPr lang="en-US" dirty="0"/>
            </a:br>
            <a:r>
              <a:rPr lang="en-US" b="1" dirty="0"/>
              <a:t>Ask: </a:t>
            </a:r>
            <a:r>
              <a:rPr lang="en-US" dirty="0"/>
              <a:t>Where do you see simple shapes used to make something feel clear or trustworthy?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264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We spend more time interpreting complex shapes, so they tend to feel less predictable. That extra interpretation time often adds intrigue.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>
                <a:latin typeface="Gill Sans" panose="020B0502020104020203" pitchFamily="34" charset="-79"/>
              </a:rPr>
              <a:t>Quick test—look for 2 seconds, then describe the shape from memory.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 </a:t>
            </a:r>
            <a:r>
              <a:rPr lang="en-US" altLang="en-US" dirty="0">
                <a:latin typeface="Gill Sans" panose="020B0502020104020203" pitchFamily="34" charset="-79"/>
              </a:rPr>
              <a:t>Which feels more “interesting”, the sun or the cloud? Why?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complex shapes used to create drama or curiosity?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6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Curvilinear shapes feel fluid and natural in motion. Curved boundaries often read as soft and graceful.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would change emotionally if the grass bands were straight?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curvilinear shapes in branding or product design?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04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Rectilinear shapes read as sharp and precise. In the scene, the birdhouse feels manufactured compared to the softer grass and clouds.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Which feels more “human-made”, the birdhouse or the hills? 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When is “sharp and precise” a benefit in design?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314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Geometric shapes feel intentional and mechanical because their edges and angles are precise. They often signal control, structure, and man-made order.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Which elements here feel geometric vs organic?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industries rely on geometric shapes for credibility?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1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Organic shapes feel natural because they aren’t perfectly uniform or mechanically precise. We tend to associate them with living things.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makes the trees feel ‘alive’? </a:t>
            </a:r>
            <a:endParaRPr lang="en-US" altLang="en-US" b="1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When do designers choose organic shapes to build trust or warmth?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9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Implied shapes happen when our mind connects separate parts into a familiar whole. That implied triangle not only unifies the piece, but it also creates a stable base.</a:t>
            </a:r>
            <a:br>
              <a:rPr lang="en-US" altLang="en-US" dirty="0">
                <a:latin typeface="Gill Sans" panose="020B0502020104020203" pitchFamily="34" charset="-79"/>
              </a:rPr>
            </a:b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Where do you see implied shapes used in logos?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2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Gill Sans" panose="020B0502020104020203" pitchFamily="34" charset="-79"/>
              </a:rPr>
              <a:t>Abstract shapes come from real objects that are simplified or altered, but still readable. Designers abstract to shift mood, playful, calm, excited, or uneasy.</a:t>
            </a:r>
          </a:p>
          <a:p>
            <a:endParaRPr lang="en-US" altLang="en-US" dirty="0">
              <a:latin typeface="Gill Sans" panose="020B0502020104020203" pitchFamily="34" charset="-79"/>
            </a:endParaRPr>
          </a:p>
          <a:p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details were removed and what stayed?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What mood does this abstraction create and what caused it? </a:t>
            </a:r>
            <a:br>
              <a:rPr lang="en-US" altLang="en-US" dirty="0">
                <a:latin typeface="Gill Sans" panose="020B0502020104020203" pitchFamily="34" charset="-79"/>
              </a:rPr>
            </a:br>
            <a:r>
              <a:rPr lang="en-US" altLang="en-US" b="1" dirty="0">
                <a:latin typeface="Gill Sans" panose="020B0502020104020203" pitchFamily="34" charset="-79"/>
              </a:rPr>
              <a:t>Ask:</a:t>
            </a:r>
            <a:r>
              <a:rPr lang="en-US" altLang="en-US" dirty="0">
                <a:latin typeface="Gill Sans" panose="020B0502020104020203" pitchFamily="34" charset="-79"/>
              </a:rPr>
              <a:t> How does simplification change meaning?</a:t>
            </a:r>
            <a:br>
              <a:rPr lang="en-US" altLang="en-US" dirty="0">
                <a:latin typeface="Gill Sans" panose="020B0502020104020203" pitchFamily="34" charset="-79"/>
              </a:rPr>
            </a:br>
            <a:endParaRPr lang="en-US" altLang="en-US" dirty="0">
              <a:latin typeface="Gill Sans" panose="020B0502020104020203" pitchFamily="34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3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T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07A420C7-7651-8543-67AC-A56EA2A45EBE}"/>
              </a:ext>
            </a:extLst>
          </p:cNvPr>
          <p:cNvSpPr txBox="1">
            <a:spLocks/>
          </p:cNvSpPr>
          <p:nvPr userDrawn="1"/>
        </p:nvSpPr>
        <p:spPr>
          <a:xfrm>
            <a:off x="293688" y="12801600"/>
            <a:ext cx="23796625" cy="561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2860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7432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2004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657600" algn="l" defTabSz="914400" rtl="0" eaLnBrk="1" latinLnBrk="0" hangingPunct="1">
              <a:defRPr sz="5400" kern="12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ctr">
              <a:defRPr/>
            </a:pPr>
            <a:r>
              <a:rPr lang="en-US" sz="28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Connecting to Design, Second Edition,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Tracy Goodman  © 2026 e-Ink and Paper | Instructor use only. Unauthorized reproduction or distribution prohibited.</a:t>
            </a:r>
          </a:p>
        </p:txBody>
      </p:sp>
    </p:spTree>
    <p:extLst>
      <p:ext uri="{BB962C8B-B14F-4D97-AF65-F5344CB8AC3E}">
        <p14:creationId xmlns:p14="http://schemas.microsoft.com/office/powerpoint/2010/main" val="4097379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9925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92910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88279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59672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197616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22100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6860639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94619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543415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4262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89994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0"/>
            <a:ext cx="5229225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15535275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585288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72914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45705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08594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105427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1500" y="3802063"/>
            <a:ext cx="50292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558498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898561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145325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20615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9583843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6937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500899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361208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38271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534086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28227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5137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715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21300" y="3802063"/>
            <a:ext cx="459740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02987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641899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54947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47128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7491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27035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11570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57142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378072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8952677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375580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29602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802063"/>
            <a:ext cx="10382250" cy="877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508064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80522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4071790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0504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93793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46033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49904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199593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311150"/>
            <a:ext cx="5229225" cy="1226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311150"/>
            <a:ext cx="15535275" cy="1226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3597118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6724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278661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493407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3911600"/>
            <a:ext cx="10382250" cy="980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020372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618525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52187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1778000"/>
            <a:ext cx="10382250" cy="1014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050600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6021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304632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69942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60832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27575" y="203200"/>
            <a:ext cx="5229225" cy="1351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203200"/>
            <a:ext cx="15535275" cy="1351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4686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940285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578998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13781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4725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0615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17961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168628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195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1950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164133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015911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3482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2862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99460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856001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443446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56806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926447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568670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45277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45043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5922734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535428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03684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903524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81753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8161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183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685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8106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5358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22658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06691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42900"/>
            <a:ext cx="5257800" cy="12011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42900"/>
            <a:ext cx="15621000" cy="12011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74771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84121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097936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9544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637874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96972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61200"/>
            <a:ext cx="10382250" cy="665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0906239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4780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26962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909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26150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3558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8702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975456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7604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4253443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3548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3397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62498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0676893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8332002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48976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14099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37989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4521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039967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13821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59223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2629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140670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40824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42185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2864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06466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42424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48064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3651250"/>
            <a:ext cx="5257800" cy="9112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15621000" cy="9112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80728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6212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35178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742890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044211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42555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8504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610665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653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03878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907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71084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45513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385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097684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263308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73320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89900" y="6896100"/>
            <a:ext cx="6197600" cy="681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931660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85078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301937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15558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66920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07851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2886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50600" y="0"/>
            <a:ext cx="3136900" cy="1371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9900" y="0"/>
            <a:ext cx="9258300" cy="1371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4005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9EBA07C-4C43-C20F-E0A1-38A7709D1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20916900" cy="694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49E19F9-B776-A906-E274-7ECE51D09B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7061200"/>
            <a:ext cx="20916900" cy="665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642653C-CFA5-C547-1659-8D8096376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0101BC14-C9A8-63E1-20FD-11A063357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8A98A16E-D8DC-A729-923D-845B41883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43586CB-0EA7-AF15-236F-00E67F5C99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102108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6AAD591-6AB7-ADF6-1153-D4A0AC891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3EA5CA-A281-BD92-044C-ACAD6BFDF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271500" y="3802063"/>
            <a:ext cx="93472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69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1F6DD10D-E678-4C05-0051-31900BC92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311150"/>
            <a:ext cx="20916900" cy="34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3DE31E5-0138-36AC-8FE3-AA39737CA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802063"/>
            <a:ext cx="20916900" cy="877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3C2AAD8-53E0-3AC3-39AC-CBAAF3DBB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203200"/>
            <a:ext cx="209169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4293DB3-F7BF-DEA5-516B-9C5B57400B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3911600"/>
            <a:ext cx="20916900" cy="980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914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358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803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2479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692400" indent="-6985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84B9F39-0D1F-E6A9-5A39-8FCCC5747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1778000"/>
            <a:ext cx="20916900" cy="1014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016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460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1905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3495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794000" indent="-800100" algn="l" rtl="0" eaLnBrk="0" fontAlgn="base" hangingPunct="0">
        <a:spcBef>
          <a:spcPts val="74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marL="39688"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968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E4F44376-4C3E-E1D8-C4A8-9813C4E807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89200" y="342900"/>
            <a:ext cx="19405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1157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1601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2046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24907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2935288" indent="-800100" algn="l" rtl="0" eaLnBrk="0" fontAlgn="base" hangingPunct="0">
        <a:spcBef>
          <a:spcPts val="5300"/>
        </a:spcBef>
        <a:spcAft>
          <a:spcPct val="0"/>
        </a:spcAft>
        <a:buClr>
          <a:srgbClr val="000000"/>
        </a:buClr>
        <a:buSzPct val="171000"/>
        <a:buFont typeface="Gill Sans" panose="020B0502020104020203" pitchFamily="34" charset="-79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7FF720F7-9C06-63C1-C38C-567B28FD0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4178300"/>
            <a:ext cx="2091690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FE324046-9E18-338E-CFA7-F7934A8AD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AEC0BA5E-B585-74CA-2F5C-6E623D53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10363200"/>
            <a:ext cx="209169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12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12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968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9540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4112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868488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2622793-26BD-A7B6-EC4A-2A8D93611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8ED54DAD-5C66-25DD-1647-292F9AC25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49543585-C3E9-E8B1-368B-F85822DA2B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39900" y="0"/>
            <a:ext cx="125476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title style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039D559-E510-C67C-7479-03BFBFB45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39900" y="6896100"/>
            <a:ext cx="125476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 panose="020B0502020104020203" pitchFamily="34" charset="-79"/>
              </a:rPr>
              <a:t>Click to edit Master text styles</a:t>
            </a:r>
          </a:p>
          <a:p>
            <a:pPr lvl="1"/>
            <a:r>
              <a:rPr lang="en-US" altLang="en-US">
                <a:sym typeface="Gill Sans" panose="020B0502020104020203" pitchFamily="34" charset="-79"/>
              </a:rPr>
              <a:t>Second level</a:t>
            </a:r>
          </a:p>
          <a:p>
            <a:pPr lvl="2"/>
            <a:r>
              <a:rPr lang="en-US" altLang="en-US">
                <a:sym typeface="Gill Sans" panose="020B0502020104020203" pitchFamily="34" charset="-79"/>
              </a:rPr>
              <a:t>Third level</a:t>
            </a:r>
          </a:p>
          <a:p>
            <a:pPr lvl="3"/>
            <a:r>
              <a:rPr lang="en-US" altLang="en-US">
                <a:sym typeface="Gill Sans" panose="020B0502020104020203" pitchFamily="34" charset="-79"/>
              </a:rPr>
              <a:t>Fourth level</a:t>
            </a:r>
          </a:p>
          <a:p>
            <a:pPr lvl="4"/>
            <a:r>
              <a:rPr lang="en-US" altLang="en-US">
                <a:sym typeface="Gill Sans" panose="020B0502020104020203" pitchFamily="34" charset="-79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000" kern="1200">
          <a:solidFill>
            <a:schemeClr val="tx1"/>
          </a:solidFill>
          <a:latin typeface="+mj-lt"/>
          <a:ea typeface="+mj-ea"/>
          <a:cs typeface="+mj-cs"/>
          <a:sym typeface="Gill Sans" panose="020B0502020104020203" pitchFamily="34" charset="-79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panose="020B0502020104020203" pitchFamily="34" charset="-79"/>
        </a:defRPr>
      </a:lvl5pPr>
      <a:lvl6pPr marL="4572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9000">
          <a:solidFill>
            <a:schemeClr val="tx1"/>
          </a:solidFill>
          <a:latin typeface="Gill Sans" charset="0"/>
          <a:ea typeface="PingFang SC Regular" charset="-122"/>
          <a:cs typeface="PingFang SC Regular" charset="-122"/>
          <a:sym typeface="Gill Sans" charset="0"/>
        </a:defRPr>
      </a:lvl9pPr>
    </p:titleStyle>
    <p:body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1pPr>
      <a:lvl2pPr marL="4064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2pPr>
      <a:lvl3pPr marL="8636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3pPr>
      <a:lvl4pPr marL="13208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4pPr>
      <a:lvl5pPr marL="1778000"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n-lt"/>
          <a:ea typeface="+mn-ea"/>
          <a:cs typeface="+mn-cs"/>
          <a:sym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inkandpaper.com/shap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3AC411-C7E9-827C-F1A8-1A4282EA63AF}"/>
              </a:ext>
            </a:extLst>
          </p:cNvPr>
          <p:cNvSpPr>
            <a:spLocks/>
          </p:cNvSpPr>
          <p:nvPr/>
        </p:nvSpPr>
        <p:spPr bwMode="auto">
          <a:xfrm>
            <a:off x="6132513" y="5318125"/>
            <a:ext cx="121189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Connecting to Design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SHAPE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5178EC6-C1A2-4078-732A-A8B2EDB1D47E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311275"/>
            <a:ext cx="20962937" cy="10804525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DBBD4C5D-6E70-872D-C854-2D166C192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A1C5AE8-ACA7-26CD-563F-45EE9CC8D9F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1380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2445F-67C3-6922-4CD9-9DAFA3CBE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7D54492-0F45-C29F-240D-A30F382CE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53513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Shape suggested by gaps/placement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Boundary is not drawn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Brain completes the shape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1FA763-653A-B836-B1DF-E262493AF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67800" cy="210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Creates unity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Organizes scattered elements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add stability (base)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D1CD1E-B5E2-011F-A2BE-C5A1135F1533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DDDCB8A-4683-F461-59FB-F50B0AB82F96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42148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implied shape</a:t>
            </a:r>
          </a:p>
        </p:txBody>
      </p:sp>
      <p:pic>
        <p:nvPicPr>
          <p:cNvPr id="6" name="Picture 5" descr="A black dots in a triangle&#10;&#10;AI-generated content may be incorrect.">
            <a:extLst>
              <a:ext uri="{FF2B5EF4-FFF2-40B4-BE49-F238E27FC236}">
                <a16:creationId xmlns:a16="http://schemas.microsoft.com/office/drawing/2014/main" id="{CA35273A-0049-243F-0361-E7C659DAF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of trees and flowers&#10;&#10;AI-generated content may be incorrect.">
            <a:extLst>
              <a:ext uri="{FF2B5EF4-FFF2-40B4-BE49-F238E27FC236}">
                <a16:creationId xmlns:a16="http://schemas.microsoft.com/office/drawing/2014/main" id="{C0439A97-0254-C4C7-6BA7-22D33417A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99858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A7615-24CE-6D4C-D128-C27F98908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0D5AEAE-3D80-22C8-0DC0-C38120129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5351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448300" algn="l"/>
                <a:tab pos="54864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Simplified / distorted 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Still recognizable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Reduced detail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3D0F63-6CE7-4A4D-ABFD-C81EEC43B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53513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feel playful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feel tense/uneasy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feel calm/energized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0D0B78-DAC0-DEB8-1C60-AF39CF78B997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13013CE-9943-FBC4-B8D4-F84C7A609E25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45243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abstract shape</a:t>
            </a:r>
          </a:p>
        </p:txBody>
      </p:sp>
      <p:pic>
        <p:nvPicPr>
          <p:cNvPr id="6" name="Picture 5" descr="A black and white drawing of a bicycle&#10;&#10;AI-generated content may be incorrect.">
            <a:extLst>
              <a:ext uri="{FF2B5EF4-FFF2-40B4-BE49-F238E27FC236}">
                <a16:creationId xmlns:a16="http://schemas.microsoft.com/office/drawing/2014/main" id="{C7A96D8A-0FB2-3DF6-EB5D-A1E8745A6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of trees and flowers&#10;&#10;AI-generated content may be incorrect.">
            <a:extLst>
              <a:ext uri="{FF2B5EF4-FFF2-40B4-BE49-F238E27FC236}">
                <a16:creationId xmlns:a16="http://schemas.microsoft.com/office/drawing/2014/main" id="{E2A3E5D7-5AAE-857E-760D-176E9808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706032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C602F-2358-F6A1-F1A3-1994FBAFE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ED8631-4506-1767-C1FD-B35B16A74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67800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Does not represent an object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Pure pattern / 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Non-referential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54F0AF5-4BBE-9BC9-4C12-F978B0A1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53513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Emotion-driven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feel sterile/cool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Can feel warm/inviting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EAE82-4E46-36E2-E31C-B330A20BA0F8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2404A5D-C50B-AA17-5367-EF8BAA765676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62023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non-objective shape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8E52638D-B7D4-B4AA-1D0E-30D984A6C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of birds holding balloons&#10;&#10;AI-generated content may be incorrect.">
            <a:extLst>
              <a:ext uri="{FF2B5EF4-FFF2-40B4-BE49-F238E27FC236}">
                <a16:creationId xmlns:a16="http://schemas.microsoft.com/office/drawing/2014/main" id="{2687A5E9-A2FC-541C-BCF5-F3CD3935F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0179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F4507-CF6E-F40D-E201-4D4E456F6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DBCDD0-CAE0-B9C4-B96E-24B60CD51CDD}"/>
              </a:ext>
            </a:extLst>
          </p:cNvPr>
          <p:cNvSpPr>
            <a:spLocks/>
          </p:cNvSpPr>
          <p:nvPr/>
        </p:nvSpPr>
        <p:spPr bwMode="auto">
          <a:xfrm>
            <a:off x="7640638" y="2979738"/>
            <a:ext cx="9128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POSITIVE / NEGATIVE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1E7116-7BCF-01B1-4979-098164D79E78}"/>
              </a:ext>
            </a:extLst>
          </p:cNvPr>
          <p:cNvSpPr>
            <a:spLocks/>
          </p:cNvSpPr>
          <p:nvPr/>
        </p:nvSpPr>
        <p:spPr bwMode="auto">
          <a:xfrm>
            <a:off x="7896225" y="4800600"/>
            <a:ext cx="85947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positive/negative shape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466C91-D030-C3EB-1BF6-A66C2E55FDD5}"/>
              </a:ext>
            </a:extLst>
          </p:cNvPr>
          <p:cNvSpPr>
            <a:spLocks/>
          </p:cNvSpPr>
          <p:nvPr/>
        </p:nvSpPr>
        <p:spPr bwMode="auto">
          <a:xfrm>
            <a:off x="8942388" y="6350000"/>
            <a:ext cx="650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positive dominate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05AB34-2CC7-E833-990B-50390715B43F}"/>
              </a:ext>
            </a:extLst>
          </p:cNvPr>
          <p:cNvSpPr>
            <a:spLocks/>
          </p:cNvSpPr>
          <p:nvPr/>
        </p:nvSpPr>
        <p:spPr bwMode="auto">
          <a:xfrm>
            <a:off x="8716963" y="7886700"/>
            <a:ext cx="6975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negative dominate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AB90FC-E04B-79C0-0AF5-96D6F6DB2BBC}"/>
              </a:ext>
            </a:extLst>
          </p:cNvPr>
          <p:cNvSpPr>
            <a:spLocks/>
          </p:cNvSpPr>
          <p:nvPr/>
        </p:nvSpPr>
        <p:spPr bwMode="auto">
          <a:xfrm>
            <a:off x="8928100" y="9436100"/>
            <a:ext cx="655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equal dominance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BD1F6795-242F-D365-A202-61431215E464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311275"/>
            <a:ext cx="20962937" cy="10804525"/>
            <a:chOff x="0" y="0"/>
            <a:chExt cx="13205" cy="7736"/>
          </a:xfrm>
        </p:grpSpPr>
        <p:sp>
          <p:nvSpPr>
            <p:cNvPr id="8" name="Freeform 2">
              <a:extLst>
                <a:ext uri="{FF2B5EF4-FFF2-40B4-BE49-F238E27FC236}">
                  <a16:creationId xmlns:a16="http://schemas.microsoft.com/office/drawing/2014/main" id="{CEACC95B-2364-AB64-3FA9-52404448E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259DFF33-D228-3588-DA88-1FFB4C3F1AF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93694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38DF2-03CC-CD36-0F77-C8FC7AF08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C3D1820-943D-48EC-C658-2EDFA5C92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67800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Positive = object(s)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Negative = surrounding area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Figure / ground (aka positive/negative space)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21899EC-1DA1-6968-0B8E-97984FA2D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28650" y="2259013"/>
            <a:ext cx="99885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Clarifies subject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Shapes the background as active design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Creates figure-ground relationship</a:t>
            </a:r>
          </a:p>
          <a:p>
            <a:pPr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14A9B8-41A6-5234-5003-8868F047D92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DB12964-8708-8191-EAEB-969FCF7D2655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211763" cy="7397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positive/negative</a:t>
            </a:r>
          </a:p>
        </p:txBody>
      </p:sp>
      <p:pic>
        <p:nvPicPr>
          <p:cNvPr id="6" name="Picture 5" descr="A black star with white text&#10;&#10;AI-generated content may be incorrect.">
            <a:extLst>
              <a:ext uri="{FF2B5EF4-FFF2-40B4-BE49-F238E27FC236}">
                <a16:creationId xmlns:a16="http://schemas.microsoft.com/office/drawing/2014/main" id="{327402E7-FE91-5CE8-E260-C62751D72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tree with a positive shape&#10;&#10;AI-generated content may be incorrect.">
            <a:extLst>
              <a:ext uri="{FF2B5EF4-FFF2-40B4-BE49-F238E27FC236}">
                <a16:creationId xmlns:a16="http://schemas.microsoft.com/office/drawing/2014/main" id="{BD7F9D70-AB1D-7FA1-9747-9B785363F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9922955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E195-5106-F851-13CE-3E23B5E32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D3F9DE-4F84-FC2B-EDCE-4291823AB099}"/>
              </a:ext>
            </a:extLst>
          </p:cNvPr>
          <p:cNvSpPr>
            <a:spLocks/>
          </p:cNvSpPr>
          <p:nvPr/>
        </p:nvSpPr>
        <p:spPr bwMode="auto">
          <a:xfrm>
            <a:off x="1073150" y="2241550"/>
            <a:ext cx="6350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 sz="540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1F90C7-44D0-4A1A-BA8F-3D3439E18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88280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Positive shapes carry more weight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Viewer notices subject first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Negative recedes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7EFE70-8776-9DF9-1B6D-4A6F6086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1513" y="2259013"/>
            <a:ext cx="9053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Positive is lower in value (darker)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Higher visual weight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Subject leads attention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74600E-6BE3-8B43-32CB-3B3C086B7416}"/>
              </a:ext>
            </a:extLst>
          </p:cNvPr>
          <p:cNvSpPr/>
          <p:nvPr/>
        </p:nvSpPr>
        <p:spPr bwMode="auto">
          <a:xfrm>
            <a:off x="-28575" y="11113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A623A6B-9C85-0F10-BBBA-570112EE07BE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357813" cy="7397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positive dominate</a:t>
            </a:r>
          </a:p>
        </p:txBody>
      </p:sp>
      <p:pic>
        <p:nvPicPr>
          <p:cNvPr id="7" name="Picture 6" descr="A black star with cat faces&#10;&#10;AI-generated content may be incorrect.">
            <a:extLst>
              <a:ext uri="{FF2B5EF4-FFF2-40B4-BE49-F238E27FC236}">
                <a16:creationId xmlns:a16="http://schemas.microsoft.com/office/drawing/2014/main" id="{7131CD8A-5D7D-D517-45D1-2BC110D2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 descr="A tree with leaves and raindrops&#10;&#10;AI-generated content may be incorrect.">
            <a:extLst>
              <a:ext uri="{FF2B5EF4-FFF2-40B4-BE49-F238E27FC236}">
                <a16:creationId xmlns:a16="http://schemas.microsoft.com/office/drawing/2014/main" id="{898D9067-0294-B3E1-95E6-3347ED53B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280689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A8103-B678-E74F-DD8F-BB9B4FF4A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60618B-7C3C-2804-39AB-52F5741E6887}"/>
              </a:ext>
            </a:extLst>
          </p:cNvPr>
          <p:cNvSpPr>
            <a:spLocks/>
          </p:cNvSpPr>
          <p:nvPr/>
        </p:nvSpPr>
        <p:spPr bwMode="auto">
          <a:xfrm>
            <a:off x="2819400" y="1957388"/>
            <a:ext cx="68453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 sz="540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C1565-E1F8-82EE-E726-B396AE594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445625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 dirty="0">
                <a:latin typeface="Century Gothic" panose="020B0502020202020204" pitchFamily="34" charset="0"/>
              </a:rPr>
              <a:t>FORM </a:t>
            </a:r>
          </a:p>
          <a:p>
            <a:pPr algn="l">
              <a:buFontTx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Negative shape carries more weight</a:t>
            </a:r>
          </a:p>
          <a:p>
            <a:pPr algn="l">
              <a:buFontTx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Viewer notices background/pattern first</a:t>
            </a:r>
          </a:p>
          <a:p>
            <a:pPr algn="l">
              <a:buFontTx/>
              <a:buChar char="•"/>
            </a:pPr>
            <a:r>
              <a:rPr lang="en-US" altLang="en-US" sz="3600" dirty="0">
                <a:latin typeface="Century Gothic" panose="020B0502020202020204" pitchFamily="34" charset="0"/>
              </a:rPr>
              <a:t>Positive feels quieter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DC5259-2D4F-1525-DDED-31E1C0111857}"/>
              </a:ext>
            </a:extLst>
          </p:cNvPr>
          <p:cNvSpPr>
            <a:spLocks/>
          </p:cNvSpPr>
          <p:nvPr/>
        </p:nvSpPr>
        <p:spPr bwMode="auto">
          <a:xfrm>
            <a:off x="13331825" y="2259013"/>
            <a:ext cx="9093200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57200" bIns="0" anchor="ctr"/>
          <a:lstStyle>
            <a:lvl1pPr marL="685800" indent="-685800" algn="ctr"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685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  <a:tab pos="45720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Negative is lower in value (darker)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Strong repetition/pattern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Background becomes the focus</a:t>
            </a:r>
          </a:p>
          <a:p>
            <a:pPr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C134B-B453-8AB3-473C-E82DB5B20E36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6B7D238-D057-F79A-9D45-68E518888446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781675" cy="7397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negative dominate</a:t>
            </a:r>
          </a:p>
        </p:txBody>
      </p:sp>
      <p:pic>
        <p:nvPicPr>
          <p:cNvPr id="7" name="Picture 6" descr="A star in a pattern of cats&#10;&#10;AI-generated content may be incorrect.">
            <a:extLst>
              <a:ext uri="{FF2B5EF4-FFF2-40B4-BE49-F238E27FC236}">
                <a16:creationId xmlns:a16="http://schemas.microsoft.com/office/drawing/2014/main" id="{230A899E-7589-4327-6FCC-2A901FBDB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 descr="A tree with raindrops falling&#10;&#10;AI-generated content may be incorrect.">
            <a:extLst>
              <a:ext uri="{FF2B5EF4-FFF2-40B4-BE49-F238E27FC236}">
                <a16:creationId xmlns:a16="http://schemas.microsoft.com/office/drawing/2014/main" id="{2AC392C2-6A81-D395-BBA2-926936D30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76184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2B04-DE2C-1AB8-5E24-1E4E4ECA7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53E4D0-E88E-BF07-D0EF-71AD6C793258}"/>
              </a:ext>
            </a:extLst>
          </p:cNvPr>
          <p:cNvSpPr>
            <a:spLocks/>
          </p:cNvSpPr>
          <p:nvPr/>
        </p:nvSpPr>
        <p:spPr bwMode="auto">
          <a:xfrm>
            <a:off x="3219450" y="2401888"/>
            <a:ext cx="68453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endParaRPr lang="en-US" altLang="en-US" sz="5100"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  <a:sym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3F8BE4-B8C7-5216-1094-5E1548DA8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535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Values are closer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Positive and negative compete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Neither clearly leads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72DBBF-1F30-6C01-AF69-6B5A20555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6113" y="2259013"/>
            <a:ext cx="905351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Busy negative detail competes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Both spaces pull focus</a:t>
            </a:r>
          </a:p>
          <a:p>
            <a:pPr algn="l"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9B794-03C6-CE2E-972D-1F43419D8276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6DA9E75E-4633-F63D-78F1-A6DD50435746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400675" cy="7397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defRPr/>
            </a:pPr>
            <a:r>
              <a:rPr lang="en-US" altLang="en-US" sz="4800" dirty="0">
                <a:solidFill>
                  <a:schemeClr val="accent3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equal dominance</a:t>
            </a:r>
          </a:p>
        </p:txBody>
      </p:sp>
      <p:pic>
        <p:nvPicPr>
          <p:cNvPr id="7" name="Picture 6" descr="A star and cat faces&#10;&#10;AI-generated content may be incorrect.">
            <a:extLst>
              <a:ext uri="{FF2B5EF4-FFF2-40B4-BE49-F238E27FC236}">
                <a16:creationId xmlns:a16="http://schemas.microsoft.com/office/drawing/2014/main" id="{187FECB7-3112-BF08-94CE-276D44C17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8" name="Picture 7" descr="A tree with raindrops falling&#10;&#10;AI-generated content may be incorrect.">
            <a:extLst>
              <a:ext uri="{FF2B5EF4-FFF2-40B4-BE49-F238E27FC236}">
                <a16:creationId xmlns:a16="http://schemas.microsoft.com/office/drawing/2014/main" id="{3BB3508D-1DA3-C6AC-1786-45A4C96EE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324090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0D5C7-FA92-C374-1035-0570560C4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EA9C56-2BEB-E3D1-296F-4124BFCA446C}"/>
              </a:ext>
            </a:extLst>
          </p:cNvPr>
          <p:cNvSpPr>
            <a:spLocks/>
          </p:cNvSpPr>
          <p:nvPr/>
        </p:nvSpPr>
        <p:spPr bwMode="auto">
          <a:xfrm>
            <a:off x="4089136" y="2514600"/>
            <a:ext cx="16256000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just" eaLnBrk="1" hangingPunct="1"/>
            <a:r>
              <a:rPr lang="en-US" altLang="en-US" sz="40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MAKING THE CONNECTION</a:t>
            </a:r>
          </a:p>
          <a:p>
            <a:pPr algn="just" eaLnBrk="1" hangingPunct="1"/>
            <a:endParaRPr lang="en-US" altLang="en-US" sz="1000" b="1" dirty="0">
              <a:solidFill>
                <a:srgbClr val="0E7F80"/>
              </a:solidFill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now have an understanding of how the element </a:t>
            </a:r>
            <a:r>
              <a:rPr lang="en-US" altLang="en-US" sz="3600" i="1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line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feels and what it can communicate; now take it a step further, strengthen your comprehension by applying this knowledge to your area of design! </a:t>
            </a: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endParaRPr lang="en-US" altLang="en-US" sz="3600" dirty="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algn="just" eaLnBrk="1" hangingPunct="1"/>
            <a:r>
              <a:rPr lang="en-US" altLang="en-US" sz="3800" b="1" dirty="0">
                <a:solidFill>
                  <a:srgbClr val="0E7F80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COMMENTARY ON DESIGN</a:t>
            </a:r>
          </a:p>
          <a:p>
            <a:pPr algn="just" eaLnBrk="1" hangingPunct="1"/>
            <a:endParaRPr lang="en-US" altLang="en-US" sz="2000" dirty="0">
              <a:latin typeface="Century Gothic" panose="020B0502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Visit 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Commentary on Design</a:t>
            </a:r>
            <a:r>
              <a:rPr lang="en-US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Arial" panose="020B0604020202020204" pitchFamily="34" charset="0"/>
                <a:sym typeface="Garamond" panose="02020404030301010803" pitchFamily="18" charset="0"/>
              </a:rPr>
              <a:t> </a:t>
            </a:r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for inspiration. </a:t>
            </a:r>
          </a:p>
          <a:p>
            <a:pPr algn="just" eaLnBrk="1" hangingPunct="1"/>
            <a:r>
              <a:rPr lang="en-US" altLang="en-US" sz="3600" dirty="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You will discover how designers in the real world are employing the elements and principles of design in a variety of design fields!</a:t>
            </a:r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C437AEF0-0540-CF6E-4C19-167CB74D05CF}"/>
              </a:ext>
            </a:extLst>
          </p:cNvPr>
          <p:cNvGrpSpPr>
            <a:grpSpLocks/>
          </p:cNvGrpSpPr>
          <p:nvPr/>
        </p:nvGrpSpPr>
        <p:grpSpPr bwMode="auto">
          <a:xfrm>
            <a:off x="1701800" y="1371600"/>
            <a:ext cx="20962938" cy="10515600"/>
            <a:chOff x="0" y="0"/>
            <a:chExt cx="13205" cy="7736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8CA3A541-9560-DB83-A8D8-F2B34843BF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D48D1DAD-A4EC-602C-9BAF-78C09D74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107F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585826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EBF00-E0AB-F5DB-5E59-119FB6460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E1A9FC-C8DD-EFE3-B5BE-B61FC7E8544B}"/>
              </a:ext>
            </a:extLst>
          </p:cNvPr>
          <p:cNvSpPr>
            <a:spLocks/>
          </p:cNvSpPr>
          <p:nvPr/>
        </p:nvSpPr>
        <p:spPr bwMode="auto">
          <a:xfrm>
            <a:off x="8820150" y="3933825"/>
            <a:ext cx="67691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6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element </a:t>
            </a:r>
            <a:r>
              <a:rPr lang="en-US" altLang="en-US" sz="6400">
                <a:solidFill>
                  <a:srgbClr val="FF000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|</a:t>
            </a:r>
            <a:r>
              <a:rPr lang="en-US" altLang="en-US" sz="6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734A3E-9A23-6BCE-1735-D6163C1ED796}"/>
              </a:ext>
            </a:extLst>
          </p:cNvPr>
          <p:cNvSpPr>
            <a:spLocks/>
          </p:cNvSpPr>
          <p:nvPr/>
        </p:nvSpPr>
        <p:spPr bwMode="auto">
          <a:xfrm>
            <a:off x="4498975" y="6362700"/>
            <a:ext cx="15430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41300" algn="l"/>
                <a:tab pos="482600" algn="l"/>
                <a:tab pos="723900" algn="l"/>
                <a:tab pos="965200" algn="l"/>
                <a:tab pos="1206500" algn="l"/>
                <a:tab pos="1435100" algn="l"/>
                <a:tab pos="1676400" algn="l"/>
                <a:tab pos="1917700" algn="l"/>
                <a:tab pos="2159000" algn="l"/>
                <a:tab pos="2400300" algn="l"/>
                <a:tab pos="2641600" algn="l"/>
                <a:tab pos="2882900" algn="l"/>
                <a:tab pos="3657600" algn="l"/>
              </a:tabLs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A</a:t>
            </a:r>
            <a:r>
              <a:rPr lang="en-US" altLang="en-US" sz="3600" b="1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</a:t>
            </a:r>
            <a:r>
              <a:rPr lang="en-US" altLang="en-US" sz="3600" b="1">
                <a:solidFill>
                  <a:srgbClr val="FB0106"/>
                </a:solidFill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shape</a:t>
            </a: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 is a distinct area defined by an actual or implied outline. </a:t>
            </a:r>
          </a:p>
          <a:p>
            <a:pPr eaLnBrk="1" hangingPunct="1">
              <a:lnSpc>
                <a:spcPct val="150000"/>
              </a:lnSpc>
            </a:pPr>
            <a:endParaRPr lang="en-US" altLang="en-US" sz="14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3600">
                <a:latin typeface="Century Gothic" panose="020B0502020202020204" pitchFamily="34" charset="0"/>
                <a:ea typeface="Garamond" panose="02020404030301010803" pitchFamily="18" charset="0"/>
                <a:cs typeface="Garamond" panose="02020404030301010803" pitchFamily="18" charset="0"/>
                <a:sym typeface="Garamond" panose="02020404030301010803" pitchFamily="18" charset="0"/>
              </a:rPr>
              <a:t>Shapes can feel cold and intimidating as well as warm and inviting.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1FC12646-B167-B6B7-E92D-205A61C1B1D5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311275"/>
            <a:ext cx="20962937" cy="10804525"/>
            <a:chOff x="0" y="0"/>
            <a:chExt cx="13205" cy="7736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7302049A-456A-1953-B159-0A0AB5D8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FEEE1087-7AFD-147A-C461-66733140A3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53628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C998D-4A66-ABD3-0E0C-1A980EBC5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2D362-BAA5-26FC-0440-269754972BB0}"/>
              </a:ext>
            </a:extLst>
          </p:cNvPr>
          <p:cNvSpPr>
            <a:spLocks/>
          </p:cNvSpPr>
          <p:nvPr/>
        </p:nvSpPr>
        <p:spPr bwMode="auto">
          <a:xfrm>
            <a:off x="9586913" y="2838450"/>
            <a:ext cx="52260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5400">
                <a:solidFill>
                  <a:srgbClr val="5C7430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TYPES OF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333B14-55E4-E6A6-E42C-7A7D5F173468}"/>
              </a:ext>
            </a:extLst>
          </p:cNvPr>
          <p:cNvSpPr>
            <a:spLocks/>
          </p:cNvSpPr>
          <p:nvPr/>
        </p:nvSpPr>
        <p:spPr bwMode="auto">
          <a:xfrm>
            <a:off x="4694238" y="4889500"/>
            <a:ext cx="2628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simple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64FF74-35E9-6FD3-CB9E-4558D3219455}"/>
              </a:ext>
            </a:extLst>
          </p:cNvPr>
          <p:cNvSpPr>
            <a:spLocks/>
          </p:cNvSpPr>
          <p:nvPr/>
        </p:nvSpPr>
        <p:spPr bwMode="auto">
          <a:xfrm>
            <a:off x="4283075" y="6438900"/>
            <a:ext cx="34496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complex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C39C4B-99D2-A315-B08E-09E66001E033}"/>
              </a:ext>
            </a:extLst>
          </p:cNvPr>
          <p:cNvSpPr>
            <a:spLocks/>
          </p:cNvSpPr>
          <p:nvPr/>
        </p:nvSpPr>
        <p:spPr bwMode="auto">
          <a:xfrm>
            <a:off x="4052888" y="7975600"/>
            <a:ext cx="39306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curvilinear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D16583-89E5-3747-2D71-92A89739B0BF}"/>
              </a:ext>
            </a:extLst>
          </p:cNvPr>
          <p:cNvSpPr>
            <a:spLocks/>
          </p:cNvSpPr>
          <p:nvPr/>
        </p:nvSpPr>
        <p:spPr bwMode="auto">
          <a:xfrm>
            <a:off x="10285413" y="4889500"/>
            <a:ext cx="38068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rectilinear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11D82-DECF-1382-0BAE-79F29AB89200}"/>
              </a:ext>
            </a:extLst>
          </p:cNvPr>
          <p:cNvSpPr>
            <a:spLocks/>
          </p:cNvSpPr>
          <p:nvPr/>
        </p:nvSpPr>
        <p:spPr bwMode="auto">
          <a:xfrm>
            <a:off x="10193338" y="6438900"/>
            <a:ext cx="39957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geometric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3CEAB1-B778-DD93-9691-6B4D1E453D9E}"/>
              </a:ext>
            </a:extLst>
          </p:cNvPr>
          <p:cNvSpPr>
            <a:spLocks/>
          </p:cNvSpPr>
          <p:nvPr/>
        </p:nvSpPr>
        <p:spPr bwMode="auto">
          <a:xfrm>
            <a:off x="10641013" y="7975600"/>
            <a:ext cx="31178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organic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BA67C-4D91-EBA2-4EB5-23C80445C014}"/>
              </a:ext>
            </a:extLst>
          </p:cNvPr>
          <p:cNvSpPr>
            <a:spLocks/>
          </p:cNvSpPr>
          <p:nvPr/>
        </p:nvSpPr>
        <p:spPr bwMode="auto">
          <a:xfrm>
            <a:off x="16887825" y="4889500"/>
            <a:ext cx="2971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implied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3D6B6-D51B-8A6E-DB53-5C468F88F8AD}"/>
              </a:ext>
            </a:extLst>
          </p:cNvPr>
          <p:cNvSpPr>
            <a:spLocks/>
          </p:cNvSpPr>
          <p:nvPr/>
        </p:nvSpPr>
        <p:spPr bwMode="auto">
          <a:xfrm>
            <a:off x="16716375" y="6438900"/>
            <a:ext cx="3319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abstract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3BD24-A426-9123-7E75-2FE67D999D13}"/>
              </a:ext>
            </a:extLst>
          </p:cNvPr>
          <p:cNvSpPr>
            <a:spLocks/>
          </p:cNvSpPr>
          <p:nvPr/>
        </p:nvSpPr>
        <p:spPr bwMode="auto">
          <a:xfrm>
            <a:off x="15790863" y="7975600"/>
            <a:ext cx="51879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>
              <a:buClr>
                <a:srgbClr val="FB0106"/>
              </a:buClr>
              <a:buSzPct val="125000"/>
              <a:buFont typeface="Century Gothic" panose="020B0502020202020204" pitchFamily="34" charset="0"/>
              <a:buChar char="•"/>
            </a:pPr>
            <a:r>
              <a:rPr lang="en-US" altLang="en-US" sz="540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non-objective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09B8A733-202C-CC5C-8F0C-48637FB611CF}"/>
              </a:ext>
            </a:extLst>
          </p:cNvPr>
          <p:cNvGrpSpPr>
            <a:grpSpLocks/>
          </p:cNvGrpSpPr>
          <p:nvPr/>
        </p:nvGrpSpPr>
        <p:grpSpPr bwMode="auto">
          <a:xfrm>
            <a:off x="1709738" y="1311275"/>
            <a:ext cx="20962937" cy="10804525"/>
            <a:chOff x="0" y="0"/>
            <a:chExt cx="13205" cy="7736"/>
          </a:xfrm>
        </p:grpSpPr>
        <p:sp>
          <p:nvSpPr>
            <p:cNvPr id="13" name="Freeform 2">
              <a:extLst>
                <a:ext uri="{FF2B5EF4-FFF2-40B4-BE49-F238E27FC236}">
                  <a16:creationId xmlns:a16="http://schemas.microsoft.com/office/drawing/2014/main" id="{7ED5360C-2AED-D8B5-1B38-D186A76F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CA432807-5624-EA32-F21E-BD84D82FF9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056" y="0"/>
              <a:ext cx="2149" cy="77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6 h 21600"/>
                <a:gd name="T6" fmla="*/ 0 w 21600"/>
                <a:gd name="T7" fmla="*/ 6 h 21600"/>
                <a:gd name="T8" fmla="*/ 0 w 21600"/>
                <a:gd name="T9" fmla="*/ 5 h 21600"/>
                <a:gd name="T10" fmla="*/ 0 w 21600"/>
                <a:gd name="T11" fmla="*/ 5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21547" y="0"/>
                  </a:moveTo>
                  <a:lnTo>
                    <a:pt x="0" y="0"/>
                  </a:lnTo>
                  <a:lnTo>
                    <a:pt x="20" y="21600"/>
                  </a:lnTo>
                  <a:lnTo>
                    <a:pt x="21600" y="21600"/>
                  </a:lnTo>
                  <a:lnTo>
                    <a:pt x="21547" y="20103"/>
                  </a:lnTo>
                  <a:lnTo>
                    <a:pt x="6834" y="20108"/>
                  </a:lnTo>
                  <a:lnTo>
                    <a:pt x="6834" y="1474"/>
                  </a:lnTo>
                  <a:lnTo>
                    <a:pt x="21467" y="1474"/>
                  </a:lnTo>
                  <a:lnTo>
                    <a:pt x="21547" y="0"/>
                  </a:lnTo>
                  <a:close/>
                  <a:moveTo>
                    <a:pt x="21547" y="0"/>
                  </a:moveTo>
                </a:path>
              </a:pathLst>
            </a:custGeom>
            <a:solidFill>
              <a:srgbClr val="7592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98754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B5A89-BF8D-D56B-9046-8B7F97EFD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0A86233-24D6-D24B-389B-917BE8B18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095500"/>
            <a:ext cx="80533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8100" indent="-1588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Basic, geometric structure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Instantly recognizable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Easy to recall from memory</a:t>
            </a:r>
          </a:p>
          <a:p>
            <a:pPr algn="l"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BDCF2-3158-D8F7-E2EA-EF80FC8BA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1825" y="2266950"/>
            <a:ext cx="8170863" cy="2308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000000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>
              <a:defRPr/>
            </a:pPr>
            <a:r>
              <a:rPr lang="en-US" altLang="en-US" sz="3600" b="1" dirty="0">
                <a:latin typeface="Century Gothic" panose="020B0502020202020204" pitchFamily="34" charset="0"/>
              </a:rPr>
              <a:t>CONTENT</a:t>
            </a:r>
            <a:endParaRPr lang="en-US" altLang="en-US" sz="3600" dirty="0">
              <a:latin typeface="Century Gothic" panose="020B0502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Familiar / approachable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Predictable / stable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latin typeface="Century Gothic" panose="020B0502020202020204" pitchFamily="34" charset="0"/>
              </a:rPr>
              <a:t>Comfortable / “safe”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E29865-3850-59E1-12B6-1266DCF344CC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24B10E9-E7AC-0EA7-06CF-FA9E673940AE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3908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simple shape</a:t>
            </a:r>
          </a:p>
        </p:txBody>
      </p:sp>
      <p:pic>
        <p:nvPicPr>
          <p:cNvPr id="6" name="Picture 5" descr="A black triangle on a white background&#10;&#10;AI-generated content may be incorrect.">
            <a:extLst>
              <a:ext uri="{FF2B5EF4-FFF2-40B4-BE49-F238E27FC236}">
                <a16:creationId xmlns:a16="http://schemas.microsoft.com/office/drawing/2014/main" id="{F7017838-7E28-43D8-3537-42D3CB97E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yellow sun on a white background&#10;&#10;AI-generated content may be incorrect.">
            <a:extLst>
              <a:ext uri="{FF2B5EF4-FFF2-40B4-BE49-F238E27FC236}">
                <a16:creationId xmlns:a16="http://schemas.microsoft.com/office/drawing/2014/main" id="{29E994A8-02B7-B77F-F126-2AFB46933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39225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3053924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BF8D1-C27A-58E5-CA7C-365AE3840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C241E76-8064-98CA-756A-C3C45387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630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Unpredictable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Intriguing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Adds mystery / interest</a:t>
            </a:r>
          </a:p>
          <a:p>
            <a:pPr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D22594-8DAA-99A4-F547-96050D7AD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63038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87313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Irregular / detailed structure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Harder to recall quickly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Takes longer to interpret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857070-3F36-20FF-7BFF-1F3F328A849D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69AE68-06C7-DEAF-062D-DA4299BA206E}"/>
              </a:ext>
            </a:extLst>
          </p:cNvPr>
          <p:cNvSpPr>
            <a:spLocks/>
          </p:cNvSpPr>
          <p:nvPr/>
        </p:nvSpPr>
        <p:spPr bwMode="auto">
          <a:xfrm>
            <a:off x="758825" y="192088"/>
            <a:ext cx="46402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complex shape</a:t>
            </a:r>
          </a:p>
        </p:txBody>
      </p:sp>
      <p:pic>
        <p:nvPicPr>
          <p:cNvPr id="6" name="Picture 5" descr="A black explosion on a white background&#10;&#10;AI-generated content may be incorrect.">
            <a:extLst>
              <a:ext uri="{FF2B5EF4-FFF2-40B4-BE49-F238E27FC236}">
                <a16:creationId xmlns:a16="http://schemas.microsoft.com/office/drawing/2014/main" id="{CC56AAEB-7A26-09CB-B09B-80674BBB3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63038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sun and clouds with blue sky&#10;&#10;AI-generated content may be incorrect.">
            <a:extLst>
              <a:ext uri="{FF2B5EF4-FFF2-40B4-BE49-F238E27FC236}">
                <a16:creationId xmlns:a16="http://schemas.microsoft.com/office/drawing/2014/main" id="{DCC61124-56D4-FA78-3B6F-541778F1E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67800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19049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32D86-AD15-9E2B-728D-716A0C052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347C9A6-2F84-8257-4DAF-0B845F772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53513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  <a:endParaRPr lang="en-US" altLang="en-US" sz="3600">
              <a:latin typeface="Century Gothic" panose="020B0502020202020204" pitchFamily="34" charset="0"/>
            </a:endParaRP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Boundaries made of curving lines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Rounded edges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Flowing contour</a:t>
            </a:r>
          </a:p>
          <a:p>
            <a:pPr algn="l"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526C755-2CF9-4AF0-99E8-A4AC9007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7538" y="2259013"/>
            <a:ext cx="906780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Free / soft / flowing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Graceful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Gentle / sensual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7F3252-DCBF-2305-23E2-BA2F5E5F868A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DA543DE-69D1-6CAF-1A24-F8207EF23D97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0752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curvilinear shape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49A68EE8-96C1-ABC6-4A94-878E241D0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green grass and blue sky with clouds&#10;&#10;AI-generated content may be incorrect.">
            <a:extLst>
              <a:ext uri="{FF2B5EF4-FFF2-40B4-BE49-F238E27FC236}">
                <a16:creationId xmlns:a16="http://schemas.microsoft.com/office/drawing/2014/main" id="{52531BE1-F1DB-EEC5-9E22-A58E03D8B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150138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40D8A-354C-DABD-7906-C8A5876C5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605DBE9-7900-6A80-FA2A-73BB5264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53513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Straight edges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Angular corners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Hard-edged boundary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53313F1-1035-74B8-C24B-21A533645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67800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Precise / sharp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Artificial / man-made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Structured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A6560-4258-045F-FB8E-8686F9BC3FE9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DC6C1E6-AD1E-EA29-DCC0-DDEA4A275B32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49688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rectilinear shape</a:t>
            </a:r>
          </a:p>
        </p:txBody>
      </p:sp>
      <p:pic>
        <p:nvPicPr>
          <p:cNvPr id="6" name="Picture 5" descr="A black square with a white background&#10;&#10;AI-generated content may be incorrect.">
            <a:extLst>
              <a:ext uri="{FF2B5EF4-FFF2-40B4-BE49-F238E27FC236}">
                <a16:creationId xmlns:a16="http://schemas.microsoft.com/office/drawing/2014/main" id="{58C7E78B-0D94-D52B-B1D5-EB8EAFC88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green grass and blue sky with clouds&#10;&#10;AI-generated content may be incorrect.">
            <a:extLst>
              <a:ext uri="{FF2B5EF4-FFF2-40B4-BE49-F238E27FC236}">
                <a16:creationId xmlns:a16="http://schemas.microsoft.com/office/drawing/2014/main" id="{B2D77130-00B5-1E0C-038A-88A3850AC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629807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63BBC-F678-CE5C-0EED-5B70CED2E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B28345-EE94-0C31-686D-8B887AC5A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1032510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925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Basic shapes (circle, triangle, rectangle, etc.)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Precise edges / angles / curves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Clean, measurable structure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34C7CD-3268-36E6-F3D1-F5CB2764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2233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  <a:endParaRPr lang="en-US" altLang="en-US" sz="3600">
              <a:latin typeface="Century Gothic" panose="020B0502020202020204" pitchFamily="34" charset="0"/>
            </a:endParaRP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Strong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Cold / mechanical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Man-made</a:t>
            </a:r>
          </a:p>
          <a:p>
            <a:pPr eaLnBrk="1" hangingPunct="1"/>
            <a:endParaRPr lang="en-US" altLang="en-US" sz="3600">
              <a:latin typeface="Century Gothic" panose="020B0502020202020204" pitchFamily="34" charset="0"/>
              <a:ea typeface="Garamond" panose="02020404030301010803" pitchFamily="18" charset="0"/>
              <a:cs typeface="Garamond" panose="02020404030301010803" pitchFamily="18" charset="0"/>
              <a:sym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60E9E4-C496-36A4-74AE-411FC9314116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398B912-220F-AAE9-5352-162443CEAE24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51339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geometric shape</a:t>
            </a:r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FA2DA5D3-2E2C-C0BE-B4B8-BB6ADE36E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of a bird house and a blue cloud&#10;&#10;AI-generated content may be incorrect.">
            <a:extLst>
              <a:ext uri="{FF2B5EF4-FFF2-40B4-BE49-F238E27FC236}">
                <a16:creationId xmlns:a16="http://schemas.microsoft.com/office/drawing/2014/main" id="{ABD135DA-D6CA-56ED-40A5-FF619CC88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04792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4AD5C-642E-9DC1-8A1D-E031AB8AA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397837A-BFBF-F57E-44EE-D2A8D0CCB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375" y="2259013"/>
            <a:ext cx="90392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FORM 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Fluid / curving edges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Not perfectly straight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Biomorphic = looks alive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B6592A8-1494-EA36-688A-23A15D24E3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1825" y="2259013"/>
            <a:ext cx="90392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800" bIns="0" anchor="ctr"/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algn="l"/>
            <a:r>
              <a:rPr lang="en-US" altLang="en-US" sz="3600" b="1">
                <a:latin typeface="Century Gothic" panose="020B0502020202020204" pitchFamily="34" charset="0"/>
              </a:rPr>
              <a:t>CONTENT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Natural / living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Life energy</a:t>
            </a:r>
          </a:p>
          <a:p>
            <a:pPr algn="l">
              <a:buFontTx/>
              <a:buChar char="•"/>
            </a:pPr>
            <a:r>
              <a:rPr lang="en-US" altLang="en-US" sz="3600">
                <a:latin typeface="Century Gothic" panose="020B0502020202020204" pitchFamily="34" charset="0"/>
              </a:rPr>
              <a:t>Human / approachable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DF530D-E504-0415-4FFB-5581B6323F14}"/>
              </a:ext>
            </a:extLst>
          </p:cNvPr>
          <p:cNvSpPr/>
          <p:nvPr/>
        </p:nvSpPr>
        <p:spPr bwMode="auto">
          <a:xfrm>
            <a:off x="-28575" y="0"/>
            <a:ext cx="24412575" cy="1371600"/>
          </a:xfrm>
          <a:prstGeom prst="rect">
            <a:avLst/>
          </a:prstGeom>
          <a:solidFill>
            <a:srgbClr val="75923D"/>
          </a:solidFill>
          <a:ln>
            <a:noFill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>
              <a:ln>
                <a:solidFill>
                  <a:schemeClr val="bg1"/>
                </a:solidFill>
              </a:ln>
              <a:latin typeface="Gill Sans" charset="0"/>
              <a:ea typeface="PingFang SC Regular" charset="-122"/>
              <a:cs typeface="PingFang SC Regular" charset="-122"/>
              <a:sym typeface="Gill Sans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50EAEB9-E064-1A08-C989-0AF1E1D1E6F5}"/>
              </a:ext>
            </a:extLst>
          </p:cNvPr>
          <p:cNvSpPr>
            <a:spLocks/>
          </p:cNvSpPr>
          <p:nvPr/>
        </p:nvSpPr>
        <p:spPr bwMode="auto">
          <a:xfrm>
            <a:off x="758825" y="182563"/>
            <a:ext cx="4343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ill Sans" panose="020B0502020104020203" pitchFamily="34" charset="-79"/>
                <a:ea typeface="PingFang SC Regular" charset="0"/>
                <a:cs typeface="PingFang SC Regular" charset="0"/>
                <a:sym typeface="Gill Sans" panose="020B0502020104020203" pitchFamily="34" charset="-79"/>
              </a:defRPr>
            </a:lvl9pPr>
          </a:lstStyle>
          <a:p>
            <a:pPr eaLnBrk="1" hangingPunct="1"/>
            <a:r>
              <a:rPr lang="en-US" altLang="en-US" sz="480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  <a:sym typeface="Century Gothic" panose="020B0502020202020204" pitchFamily="34" charset="0"/>
              </a:rPr>
              <a:t>organic shape</a:t>
            </a:r>
          </a:p>
        </p:txBody>
      </p:sp>
      <p:pic>
        <p:nvPicPr>
          <p:cNvPr id="6" name="Picture 5" descr="A black silhouette of a bird&#10;&#10;AI-generated content may be incorrect.">
            <a:extLst>
              <a:ext uri="{FF2B5EF4-FFF2-40B4-BE49-F238E27FC236}">
                <a16:creationId xmlns:a16="http://schemas.microsoft.com/office/drawing/2014/main" id="{4700180E-534F-202F-A2A2-0053BB07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7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7" name="Picture 6" descr="A cartoon of trees and flowers&#10;&#10;AI-generated content may be incorrect.">
            <a:extLst>
              <a:ext uri="{FF2B5EF4-FFF2-40B4-BE49-F238E27FC236}">
                <a16:creationId xmlns:a16="http://schemas.microsoft.com/office/drawing/2014/main" id="{E35D1E2E-E57B-08C7-C933-2272487C4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1825" y="5121275"/>
            <a:ext cx="9053513" cy="6327775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58779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Title &amp; 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itle &amp; 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1_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Photo - Horizont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hoto - Vertical Reflection">
  <a:themeElements>
    <a:clrScheme name="">
      <a:dk1>
        <a:srgbClr val="000000"/>
      </a:dk1>
      <a:lt1>
        <a:srgbClr val="FEFEFE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EFEFE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PingFang SC Regular" charset="-122"/>
            <a:cs typeface="PingFang SC Regular" charset="-122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Pages>0</Pages>
  <Words>1384</Words>
  <Characters>0</Characters>
  <Application>Microsoft Macintosh PowerPoint</Application>
  <PresentationFormat>Custom</PresentationFormat>
  <Lines>0</Lines>
  <Paragraphs>192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Arial</vt:lpstr>
      <vt:lpstr>Calibri</vt:lpstr>
      <vt:lpstr>Century Gothic</vt:lpstr>
      <vt:lpstr>Gill Sans</vt:lpstr>
      <vt:lpstr>Title &amp; Subtitle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1_Title &amp; Bullets</vt:lpstr>
      <vt:lpstr>Title &amp; Bullets - 2 Column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e-Ink and Paper, LLC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Design — SHAPE</dc:title>
  <dc:subject/>
  <dc:creator>Tracy Goodman</dc:creator>
  <cp:keywords/>
  <dc:description>© 2026 Tracy Goodman. All rights reserved. Licensed for instructional use by the purchasing instructor/institution only. No public reposting or AI-training use.</dc:description>
  <cp:lastModifiedBy>Tracy Goodman</cp:lastModifiedBy>
  <cp:revision>64</cp:revision>
  <cp:lastPrinted>2025-12-29T22:23:55Z</cp:lastPrinted>
  <dcterms:modified xsi:type="dcterms:W3CDTF">2026-04-19T18:51:33Z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e-Ink and Paper, LLC</vt:lpwstr>
  </property>
  <property fmtid="{D5CDD505-2E9C-101B-9397-08002B2CF9AE}" pid="3" name="Copyright">
    <vt:lpwstr>© 2026 Tracy Goodman. All rights reserved. Licensed for instructional use by the purchasing instructor/institution only. No public reposting or AI-training use.</vt:lpwstr>
  </property>
</Properties>
</file>