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41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</p:sldMasterIdLst>
  <p:notesMasterIdLst>
    <p:notesMasterId r:id="rId38"/>
  </p:notesMasterIdLst>
  <p:handoutMasterIdLst>
    <p:handoutMasterId r:id="rId39"/>
  </p:handoutMasterIdLst>
  <p:sldIdLst>
    <p:sldId id="287" r:id="rId18"/>
    <p:sldId id="289" r:id="rId19"/>
    <p:sldId id="290" r:id="rId20"/>
    <p:sldId id="291" r:id="rId21"/>
    <p:sldId id="292" r:id="rId22"/>
    <p:sldId id="266" r:id="rId23"/>
    <p:sldId id="304" r:id="rId24"/>
    <p:sldId id="294" r:id="rId25"/>
    <p:sldId id="295" r:id="rId26"/>
    <p:sldId id="296" r:id="rId27"/>
    <p:sldId id="305" r:id="rId28"/>
    <p:sldId id="297" r:id="rId29"/>
    <p:sldId id="298" r:id="rId30"/>
    <p:sldId id="299" r:id="rId31"/>
    <p:sldId id="300" r:id="rId32"/>
    <p:sldId id="306" r:id="rId33"/>
    <p:sldId id="301" r:id="rId34"/>
    <p:sldId id="302" r:id="rId35"/>
    <p:sldId id="303" r:id="rId36"/>
    <p:sldId id="307" r:id="rId37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5pPr>
    <a:lvl6pPr marL="22860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6pPr>
    <a:lvl7pPr marL="27432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7pPr>
    <a:lvl8pPr marL="32004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8pPr>
    <a:lvl9pPr marL="36576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431"/>
    <a:srgbClr val="75923D"/>
    <a:srgbClr val="308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61712"/>
  </p:normalViewPr>
  <p:slideViewPr>
    <p:cSldViewPr>
      <p:cViewPr varScale="1">
        <p:scale>
          <a:sx n="35" d="100"/>
          <a:sy n="35" d="100"/>
        </p:scale>
        <p:origin x="2720" y="20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582683-B53F-7734-F4ED-1C5E68EDDB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DF5E1C-680D-D30E-C6EC-63C9655132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A5AEB9-4804-6941-92F2-67E18154C4B3}" type="datetimeFigureOut">
              <a:rPr lang="en-US" altLang="en-US"/>
              <a:pPr>
                <a:defRPr/>
              </a:pPr>
              <a:t>4/19/26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7900C-9FA2-E812-22DC-7B198C0A89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62B4A-93DF-38C7-63C7-9E73576ACB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74D2D6-F5E5-E84D-8EEA-0771BCBF3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8A630831-0CE5-D677-1FFB-D5F49B30B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11763C9-E955-5B5F-0204-5F72CA957350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Goal:</a:t>
            </a:r>
            <a:r>
              <a:rPr lang="en-US" dirty="0"/>
              <a:t> Set expectations: slides support teaching; textbook carries depth.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Commentary on Design:</a:t>
            </a:r>
            <a:r>
              <a:rPr lang="en-US" dirty="0"/>
              <a:t> Follow the link to explore real-world examples of these concepts in graphic design, fashion design, industrial design, interior design, media arts and animation, game art and design, and film and video.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8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Changing value without changing width can feel more relaxed, like a line that isn’t trying to be perfect or controlled.</a:t>
            </a:r>
          </a:p>
          <a:p>
            <a:endParaRPr lang="en-US" altLang="en-US" b="1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Where does the line feel strongest?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Ask: </a:t>
            </a:r>
            <a:r>
              <a:rPr lang="en-US" altLang="en-US" dirty="0"/>
              <a:t>What makes this feel more spontaneous, value variation or uneven emphasis?</a:t>
            </a:r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When would “messy/relaxed” be a good design choice?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92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When the line disappears, your mind completes it, so the line feels lighter, softer, and more fragile.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Ask:</a:t>
            </a:r>
            <a:r>
              <a:rPr lang="en-US" altLang="en-US" dirty="0"/>
              <a:t> What does the fade-out do to the personality of the figures?</a:t>
            </a:r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you see broken line used (sketching, editorial illustration, fashion, animation)?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01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Parallel lines reinforce whatever direction they share. Here, repeated horizontals make the scene feel more grounded.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Ask: </a:t>
            </a:r>
            <a:r>
              <a:rPr lang="en-US" altLang="en-US" dirty="0"/>
              <a:t>How do parallel horizontals change the mood of the scene?</a:t>
            </a:r>
            <a:endParaRPr lang="en-US" altLang="en-US" b="1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39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Opposition often feels structural, like a framework. The vertical tree against horizontal ground makes the tree feel anchored and strong.</a:t>
            </a:r>
          </a:p>
          <a:p>
            <a:endParaRPr lang="en-US" altLang="en-US" b="1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/>
              <a:t>What feels anchored, the tree, the ground, or the whole composition?</a:t>
            </a:r>
            <a:endParaRPr lang="en-US" altLang="en-US" b="1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you see opposing lines used for structure (architecture, page layout, furniture)?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56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Radiating lines feel active because they expand from a center point, your eye moves outward, which creates motion.</a:t>
            </a:r>
          </a:p>
          <a:p>
            <a:endParaRPr lang="en-US" altLang="en-US" b="1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</a:t>
            </a:r>
            <a:r>
              <a:rPr lang="en-US" altLang="en-US" dirty="0"/>
              <a:t>What feels more active, opposing lines or radiating lines? Why?</a:t>
            </a: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you see radiation used (sunbursts, UI highlights, composition in film posters)?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Transition: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Now we’ll apply these concepts to your own design field through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Making the Connection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and the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Commentary on Design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examples.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40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Gill Sans" panose="020B0502020104020203" pitchFamily="34" charset="-79"/>
              </a:rPr>
              <a:t>Goal: </a:t>
            </a:r>
            <a:r>
              <a:rPr lang="en-US" altLang="en-US" dirty="0">
                <a:latin typeface="Gill Sans" panose="020B0502020104020203" pitchFamily="34" charset="-79"/>
              </a:rPr>
              <a:t>Turn vocabulary into observation + analysis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dirty="0">
                <a:latin typeface="Gill Sans" panose="020B0502020104020203" pitchFamily="34" charset="-79"/>
              </a:rPr>
              <a:t>Your job is to spot line in the real world and describe it using our terms: type, direction, classification, and relationship, then connect it to mood and meaning.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2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kern="1200" dirty="0">
                <a:solidFill>
                  <a:schemeClr val="tx1"/>
                </a:solidFill>
                <a:latin typeface="Gill Sans" charset="0"/>
                <a:ea typeface="+mn-ea"/>
                <a:cs typeface="+mn-cs"/>
              </a:rPr>
              <a:t>We think of line as thin, but anything with </a:t>
            </a:r>
            <a:r>
              <a:rPr lang="en-US" altLang="en-US" sz="1200" i="1" kern="1200" dirty="0">
                <a:solidFill>
                  <a:schemeClr val="tx1"/>
                </a:solidFill>
                <a:latin typeface="Gill Sans" charset="0"/>
                <a:ea typeface="+mn-ea"/>
                <a:cs typeface="+mn-cs"/>
              </a:rPr>
              <a:t>length and width</a:t>
            </a:r>
            <a:r>
              <a:rPr lang="en-US" altLang="en-US" sz="1200" kern="1200" dirty="0">
                <a:solidFill>
                  <a:schemeClr val="tx1"/>
                </a:solidFill>
                <a:latin typeface="Gill Sans" charset="0"/>
                <a:ea typeface="+mn-ea"/>
                <a:cs typeface="+mn-cs"/>
              </a:rPr>
              <a:t> can function as line, like the trunk and bands of grass.</a:t>
            </a:r>
          </a:p>
          <a:p>
            <a:endParaRPr lang="en-US" altLang="en-US" sz="1200" kern="1200" dirty="0">
              <a:solidFill>
                <a:schemeClr val="tx1"/>
              </a:solidFill>
              <a:latin typeface="Gill Sans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kern="1200" dirty="0">
                <a:solidFill>
                  <a:schemeClr val="tx1"/>
                </a:solidFill>
                <a:latin typeface="Gill Sans" charset="0"/>
                <a:ea typeface="+mn-ea"/>
                <a:cs typeface="+mn-cs"/>
              </a:rPr>
              <a:t>Ask</a:t>
            </a:r>
            <a:r>
              <a:rPr lang="en-US" altLang="en-US" sz="1200" kern="1200" dirty="0">
                <a:solidFill>
                  <a:schemeClr val="tx1"/>
                </a:solidFill>
                <a:latin typeface="Gill Sans" charset="0"/>
                <a:ea typeface="+mn-ea"/>
                <a:cs typeface="+mn-cs"/>
              </a:rPr>
              <a:t>: </a:t>
            </a:r>
            <a:r>
              <a:rPr lang="en-US" altLang="en-US" sz="1200" kern="1200" dirty="0">
                <a:solidFill>
                  <a:schemeClr val="tx1"/>
                </a:solidFill>
                <a:latin typeface="Gill Sans" charset="0"/>
                <a:ea typeface="+mn-ea"/>
                <a:cs typeface="Arial" panose="020B0604020202020204" pitchFamily="34" charset="0"/>
              </a:rPr>
              <a:t>What else in this image functions like a line besides the branches?</a:t>
            </a:r>
            <a:endParaRPr lang="en-US" altLang="en-US" sz="1200" kern="1200" dirty="0">
              <a:solidFill>
                <a:schemeClr val="tx1"/>
              </a:solidFill>
              <a:latin typeface="Gill Sans" charset="0"/>
              <a:ea typeface="+mn-ea"/>
              <a:cs typeface="+mn-cs"/>
            </a:endParaRPr>
          </a:p>
          <a:p>
            <a:r>
              <a:rPr lang="en-US" altLang="en-US" sz="1200" b="1" kern="1200" dirty="0">
                <a:solidFill>
                  <a:schemeClr val="tx1"/>
                </a:solidFill>
                <a:latin typeface="Gill Sans" charset="0"/>
                <a:ea typeface="+mn-ea"/>
                <a:cs typeface="+mn-cs"/>
              </a:rPr>
              <a:t>Ask</a:t>
            </a:r>
            <a:r>
              <a:rPr lang="en-US" altLang="en-US" sz="1200" kern="1200" dirty="0">
                <a:solidFill>
                  <a:schemeClr val="tx1"/>
                </a:solidFill>
                <a:latin typeface="Gill Sans" charset="0"/>
                <a:ea typeface="+mn-ea"/>
                <a:cs typeface="+mn-cs"/>
              </a:rPr>
              <a:t>: Where do you see actual lines most often—illustrations, architecture, fashion seams?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5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When one object looks at or points toward another, your brain draws a connection. That connection acts like a line.</a:t>
            </a:r>
          </a:p>
          <a:p>
            <a:endParaRPr lang="en-US" altLang="en-US" b="1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you see psychic line used in photography, film, or advertising?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1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B6651C2F-1A7F-4C60-34AB-2C8A25167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22E81BB5-048F-1792-B93A-FE105CC56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Implied line forms when separate parts are arranged so your mind connects them. You often see the </a:t>
            </a:r>
            <a:r>
              <a:rPr lang="en-US" altLang="en-US" i="1" dirty="0">
                <a:latin typeface="Gill Sans" panose="020B0502020104020203" pitchFamily="34" charset="-79"/>
              </a:rPr>
              <a:t>group</a:t>
            </a:r>
            <a:r>
              <a:rPr lang="en-US" altLang="en-US" dirty="0">
                <a:latin typeface="Gill Sans" panose="020B0502020104020203" pitchFamily="34" charset="-79"/>
              </a:rPr>
              <a:t> before the individuals.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</a:t>
            </a:r>
            <a:r>
              <a:rPr lang="en-US" altLang="en-US" dirty="0"/>
              <a:t>Do you notice the “line of birds” before individual birds?</a:t>
            </a: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you see implied line used in wayfinding, or pattern design?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Because horizontal suggests little motion, it often feels calm and stable. The repeated bands also reinforce that calm.”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</a:t>
            </a:r>
            <a:r>
              <a:rPr lang="en-US" altLang="en-US" dirty="0"/>
              <a:t>What makes the grass feel calm, direction, repetition, or both?</a:t>
            </a: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designers use horizontal lines to create calm (interiors, branding, websites)?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2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Vertical lines feel stable, but they can also feel alert, like posture. The tree trunks read like they’re standing.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dirty="0">
                <a:latin typeface="Gill Sans" panose="020B0502020104020203" pitchFamily="34" charset="-79"/>
              </a:rPr>
              <a:t>Have students mimic posture: slouch vs stand tall. Compare the feeling.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you see vertical lines used to signal strength or formality?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1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Diagonal lines imply movement because they feel unstable compared to horizontal and vertical. They add energy and action.</a:t>
            </a:r>
            <a:endParaRPr lang="en-US" altLang="en-US" b="1" dirty="0">
              <a:latin typeface="Gill Sans" panose="020B0502020104020203" pitchFamily="34" charset="-79"/>
            </a:endParaRP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</a:t>
            </a:r>
            <a:r>
              <a:rPr lang="en-US" altLang="en-US" dirty="0"/>
              <a:t>Can you feel the difference between trunks (vertical) and branches (diagonal)?</a:t>
            </a:r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you see diagonals used for action (sports ads, film posters, game art)?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5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Even weight lines can feel mechanical and impersonal because nothing varies, so the expression is restrained.</a:t>
            </a:r>
          </a:p>
          <a:p>
            <a:endParaRPr lang="en-US" altLang="en-US" b="1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Describe this line personality in 3 adjectives.</a:t>
            </a: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is a ‘matter-of-fact’ line useful (infographics, wayfinding, technical diagrams)?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00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When width varies, the line feels more expressive and intentional, often read as elegant or confident.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</a:t>
            </a:r>
            <a:r>
              <a:rPr lang="en-US" altLang="en-US" dirty="0"/>
              <a:t>What changed emotionally from even weight to thick-to-thin?</a:t>
            </a:r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you see thick-to-thin lines used (fashion illustration, luxury branding, typography)?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1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T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6F84381-30AD-CE2C-913D-C991D037290A}"/>
              </a:ext>
            </a:extLst>
          </p:cNvPr>
          <p:cNvSpPr txBox="1">
            <a:spLocks/>
          </p:cNvSpPr>
          <p:nvPr userDrawn="1"/>
        </p:nvSpPr>
        <p:spPr>
          <a:xfrm>
            <a:off x="293085" y="12801600"/>
            <a:ext cx="23797829" cy="5618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2860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7432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2004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6576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ctr"/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Connecting to Design, Second Edition,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Tracy Goodman  © 2026 e-Ink and Paper | Instructor use only. Unauthorized reproduction or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7992785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340545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41271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25711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31992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13874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92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361017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2019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0161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99703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1309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0"/>
            <a:ext cx="5229225" cy="1371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0"/>
            <a:ext cx="15535275" cy="1371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84933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0"/>
            <a:ext cx="3136900" cy="1371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0"/>
            <a:ext cx="9258300" cy="1371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97971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44603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50212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45090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84516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31633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98473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19402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01063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8723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855A-3E49-4888-5915-237CCB6D6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C8A12-5E6F-B90D-C40C-42E478C48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26D23-699D-C701-F62B-94867044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AC2F-8D24-5542-9CBD-367DA7BDD02B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06004-F123-171D-0A72-B89ABB59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D3D2-7979-88C1-5BA8-00C92DDB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BD07-F13C-4A47-97D9-23ABF38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043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15632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0"/>
            <a:ext cx="3136900" cy="1371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0"/>
            <a:ext cx="9258300" cy="1371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38424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80166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32603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5312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96360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456542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49217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88117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4979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74F9-A936-2A09-082A-31FABACC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47917-52FF-7B74-CC24-EE96C3E81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26A23-9B90-B63F-61C1-6DA7C17E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AC2F-8D24-5542-9CBD-367DA7BDD02B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1200E-3043-D688-03CD-EFFD66BC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03B22-A7AD-17B7-717F-02316C09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BD07-F13C-4A47-97D9-23ABF38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13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8050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36980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17832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57032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65835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65673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87798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70940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114100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309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C619-AFA3-7FC8-954F-306C7A2F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B446F-B8D4-5338-BCE4-7D078F904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92ADF-49F6-07C0-2C51-16BC9A43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AC2F-8D24-5542-9CBD-367DA7BDD02B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C2703-833B-D608-C9A9-BDD30DEC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9D04F-6C76-96CE-8912-1E9FBD3A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BD07-F13C-4A47-97D9-23ABF38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30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09872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38986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237667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74157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34918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44605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18427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71500" y="3802063"/>
            <a:ext cx="45974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21300" y="3802063"/>
            <a:ext cx="45974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9235704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322080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71457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50A8-17A8-1C4E-695E-8E7CB534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E96D5-7192-3162-81D0-9A832B97A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495EF-C91B-76D8-74E0-354CF3459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658C5-CEA9-A7EC-A0D1-124311E2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AC2F-8D24-5542-9CBD-367DA7BDD02B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7BE6C-1EC6-F081-8822-8EC176C4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49E8A-260D-4F5B-984F-234D289E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BD07-F13C-4A47-97D9-23ABF38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39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65246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50528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53340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004804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556873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E7AAB31-C9C8-2664-7E26-AB045A736F8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D1490-2337-F34B-B2A2-26FCD184A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70538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E15B600-3F70-216F-8035-FE5B402B450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4CAB-846B-4C47-B9D4-9DD3A14E1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968163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2223C51-FCD4-5BBF-C9FC-CCBC50D14CD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CDEE-985C-C54F-B129-46F0072A8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933430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3962400"/>
            <a:ext cx="7696200" cy="975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962400"/>
            <a:ext cx="7696200" cy="975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AB62DA7-5243-21ED-B06F-165B5537A03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5095-0239-4446-B021-9E7BBE60E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6568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B211893-9FD2-C881-471E-BDC5416039E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3415A-9875-484E-B915-451987C49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5678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E079-914A-37DB-92E3-0B85A216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B7551-48C1-DCBC-9380-1ADAFFEDD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D1D61-75D2-F2C4-D63E-A93EAB723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A1763-2729-09C3-0379-D2E69B61B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CDACAE-34A9-DACF-6F71-2C21E1832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184BD-79E3-35AF-2109-27BC387A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AC2F-8D24-5542-9CBD-367DA7BDD02B}" type="datetimeFigureOut">
              <a:rPr lang="en-US" smtClean="0"/>
              <a:t>4/19/26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E48D4-F3FA-ECCB-AB7C-D5CB725F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AAC568-E559-615D-F0D9-56416121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BD07-F13C-4A47-97D9-23ABF38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461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653B24D-8A52-ED21-1AE7-0795DB39086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57AD8-AE90-0144-AE1A-C4CF682DA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47983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F1ACAD7-4858-6330-49D3-FE1740ED383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7CBC-0AB2-754A-B0F3-02FD48B87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36706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8286D7D-4EF0-186C-909F-2DF10C8E53F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0DC60-8838-2D40-B75F-0ED0F2ECC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48187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A32027-DB10-B243-82DB-0C132FD5873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FDA7-FECA-CA48-9A0D-068775750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97103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2AD6E56-02C4-6BF6-11FD-EBFA7903686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A350B-DCB1-3B48-A8E9-EE71D0AE7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82294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078200" y="762000"/>
            <a:ext cx="3886200" cy="1295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9600" y="762000"/>
            <a:ext cx="11506200" cy="1295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2D1FA65-F331-CF81-E824-F77E45E0353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374B-1AE8-8949-8E7D-23EE5F674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549435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0470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59172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430837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02063"/>
            <a:ext cx="1038225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3802063"/>
            <a:ext cx="1038225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7530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EDC8-A509-E8E6-8E02-C483CBFC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D3BD5-359F-88E4-20AA-ECEE2B60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AC2F-8D24-5542-9CBD-367DA7BDD02B}" type="datetimeFigureOut">
              <a:rPr lang="en-US" smtClean="0"/>
              <a:t>4/19/26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77A47-0B4C-818F-2CF3-156B2878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0B27C-4692-2F92-14B2-69E934C2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BD07-F13C-4A47-97D9-23ABF38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3367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13665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224973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83821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99619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97889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137943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691589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3EC23FE-21B1-BCAE-8EB6-5E52EAA4C2A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CA2F-EF36-2144-9A14-A7A95D841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925849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F0714D3-2CBF-E9C5-C0FE-30BEDF4A5AA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52EA-56B1-0348-80EF-BE2947F4F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782486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ED5FF11-BC39-8FA2-6317-2BDB60EBACF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8FB32-3DC3-2E4B-B985-AB8FEACF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8527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AE957-BFFA-1EA4-8907-E86557B8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AC2F-8D24-5542-9CBD-367DA7BDD02B}" type="datetimeFigureOut">
              <a:rPr lang="en-US" smtClean="0"/>
              <a:t>4/19/26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54B00-366C-1024-2F8E-D81B2696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829F3-6412-BDB7-F4C5-83520C54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BD07-F13C-4A47-97D9-23ABF38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5619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3962400"/>
            <a:ext cx="10287000" cy="975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962400"/>
            <a:ext cx="10287000" cy="975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ACFAF25-E2B0-7813-4CB4-CDFD8381899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76CEE-115D-1145-A701-A60194B73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60606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7F3CDC4-859A-4A52-006D-7E7CEDBBECA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65EEC-DDB6-584A-A330-4884FA498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69089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6DE7E15-A4B4-F93A-0E78-9CA8CD2AB7A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2CABA-7CE2-D249-B858-5669FF101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75317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3E00643-573B-82DB-5F2E-13493B3D819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81CC-3FBE-BF4B-BB03-0236B2C6F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323645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61DC992-5B20-DFAC-B038-1B9662AC3D0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2651-4E8A-CA45-B5EF-4543F1422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130396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AAE19D3-C3AE-639F-24A8-82FE045A8FD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7450C-D943-4148-A8DE-5B4DA8E93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07028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86B2B52-02ED-A016-4C00-86C7F8C1E91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4B8A-FFD2-7141-85F6-76157C985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01024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73600" y="762000"/>
            <a:ext cx="5181600" cy="1295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762000"/>
            <a:ext cx="15392400" cy="1295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C721C5C-EBCF-7FF9-BEEF-2A22312CBC2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A6918-FEE5-FE44-ADD1-C01E2CCEF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0995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9181-ABC1-25AE-F436-2C7A7721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0FC0-F72F-F053-84A8-AC5456EB2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E267B-8A51-1D35-4FFB-62DCF81F6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F5A80-0284-1859-025A-E176F292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AC2F-8D24-5542-9CBD-367DA7BDD02B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AA773-C2E6-18FF-E6A3-66015F09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2A514-ADA6-13D6-B845-6801FFBA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BD07-F13C-4A47-97D9-23ABF38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9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017197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FCC3-A812-1F33-CCDE-1A5AB36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A94322-06A5-F60F-23C4-886B7C4DE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03985-10AE-CC8C-CBF7-40632B5C1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F4D80-6F26-66C3-0049-74B474B2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AC2F-8D24-5542-9CBD-367DA7BDD02B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961D4-09FC-E62C-31F2-AD4189AC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F81CA-F308-C6BB-C893-821F337C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BD07-F13C-4A47-97D9-23ABF38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85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841C-6561-FE58-F3E1-425BE694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4C39A-ADCD-E341-C857-561D86979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8B39E-ECF3-2A6B-4298-2977F2BB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AC2F-8D24-5542-9CBD-367DA7BDD02B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3B0FD-0469-2148-70C9-C5A052D8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7A36C-7AF3-C5AA-8385-591AC625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BD07-F13C-4A47-97D9-23ABF38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7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3486E-1AFD-F087-5BFB-1A804AB75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67613-5D53-BF02-1B8B-CF2257C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9BA9-6700-B2C1-6C26-DE07EA39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AC2F-8D24-5542-9CBD-367DA7BDD02B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3093D-C889-8F2D-4BBC-87A064C3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EA90E-AAC1-34D2-5E26-A42C7CDA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BD07-F13C-4A47-97D9-23ABF38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3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098816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6159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703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911600"/>
            <a:ext cx="10382250" cy="98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3911600"/>
            <a:ext cx="10382250" cy="98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2191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6090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9349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8616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03483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71621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12583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68670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203200"/>
            <a:ext cx="5229225" cy="1351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03200"/>
            <a:ext cx="15535275" cy="1351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6284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340725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31022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1698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1778000"/>
            <a:ext cx="10382250" cy="1014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1778000"/>
            <a:ext cx="10382250" cy="1014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145871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97200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1121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4198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60870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68839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23033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939399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195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195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20789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62286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35545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09172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65231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34411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7061200"/>
            <a:ext cx="10382250" cy="665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7061200"/>
            <a:ext cx="10382250" cy="665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03271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67695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25492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1089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38516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073091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02603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22978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78626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98508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7919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9521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46917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69885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74267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38458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43260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91861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42900"/>
            <a:ext cx="5257800" cy="1201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42900"/>
            <a:ext cx="15621000" cy="12011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310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39869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25663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3718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36171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37421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73043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319993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15758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27132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13943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21611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8702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955602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3207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18117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25103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19594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47026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470936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50227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91366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52721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1096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83267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9112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9112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32035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2297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33442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86039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7113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57469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509100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786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73867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0105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11001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34403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9112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9112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08608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8CD5563-AC56-E23B-9168-D429B3EE9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0"/>
            <a:ext cx="209169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340EE3E-4AD8-07DD-A2C0-40DFE4AA3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5867400"/>
            <a:ext cx="209169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2" r:id="rId8"/>
    <p:sldLayoutId id="2147483673" r:id="rId9"/>
    <p:sldLayoutId id="2147483674" r:id="rId10"/>
    <p:sldLayoutId id="2147483675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6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36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208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80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D8F1DB3B-917E-12DA-36E0-9EECC858C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0"/>
            <a:ext cx="12547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155FE6B-84A2-28F0-A109-9B721674A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6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36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208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80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E558A21D-6FFE-A8F3-8894-5DC789E40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0"/>
            <a:ext cx="12547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B940496-1D24-FCB1-9B4D-DE1D59190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6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36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208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80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A6CFD190-0F6E-1A09-BD45-A59DF794A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F23F460-648D-8E02-1284-1C0E53D54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02063"/>
            <a:ext cx="102108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B5A3FEF2-83B2-82CA-B2FA-1FEA44B4F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3E47CC1-0250-4948-D245-56CE534FA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02063"/>
            <a:ext cx="102108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3622434-F390-7806-BB1C-1CDCD849D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9675E7B-32DB-E635-0113-D713E9E78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71500" y="3802063"/>
            <a:ext cx="93472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42E01906-CC6E-9D13-70AC-247BFB982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762000"/>
            <a:ext cx="1554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101600" rIns="182858" bIns="101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B78AD88-712A-6FF0-593B-0C543912F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19600" y="3962400"/>
            <a:ext cx="1554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101600" rIns="182858" bIns="101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Times New Roman" panose="02020603050405020304" pitchFamily="18" charset="0"/>
              </a:rPr>
              <a:t>Second level</a:t>
            </a:r>
          </a:p>
          <a:p>
            <a:pPr lvl="2"/>
            <a:r>
              <a:rPr lang="en-US" altLang="en-US">
                <a:sym typeface="Times New Roman" panose="02020603050405020304" pitchFamily="18" charset="0"/>
              </a:rPr>
              <a:t>Third level</a:t>
            </a:r>
          </a:p>
          <a:p>
            <a:pPr lvl="3"/>
            <a:r>
              <a:rPr lang="en-US" altLang="en-US">
                <a:sym typeface="Times New Roman" panose="02020603050405020304" pitchFamily="18" charset="0"/>
              </a:rPr>
              <a:t>Fourth level</a:t>
            </a:r>
          </a:p>
          <a:p>
            <a:pPr lvl="4"/>
            <a:r>
              <a:rPr lang="en-US" altLang="en-US">
                <a:sym typeface="Times New Roman" panose="02020603050405020304" pitchFamily="18" charset="0"/>
              </a:rPr>
              <a:t>Fifth level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94128615-FD16-6D61-8727-A09004D10DF3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7824450" y="12496800"/>
            <a:ext cx="4699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F5E81A96-EEA0-6C4B-B719-4AA34F3A2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9pPr>
    </p:titleStyle>
    <p:bodyStyle>
      <a:lvl1pPr marL="722313" indent="-682625" algn="l" rtl="0" eaLnBrk="0" fontAlgn="base" hangingPunct="0"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862013" indent="-568325" algn="l" rtl="0" eaLnBrk="0" fontAlgn="base" hangingPunct="0">
        <a:spcBef>
          <a:spcPts val="1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204913" indent="-454025" algn="l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662113" indent="-454025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119313" indent="-454025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11E72200-3F56-5D75-AC09-AE2A81CD6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85B6C66-5531-76A8-F9B7-DF6A77094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02063"/>
            <a:ext cx="209169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0160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4605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9050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3495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7940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5E5F0C70-1CC3-5D2B-7CF3-E023AED77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762000"/>
            <a:ext cx="20726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32058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3659EE3-AC79-D807-2359-48EA2F75B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3962400"/>
            <a:ext cx="20726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3205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Times New Roman" panose="02020603050405020304" pitchFamily="18" charset="0"/>
              </a:rPr>
              <a:t>Second level</a:t>
            </a:r>
          </a:p>
          <a:p>
            <a:pPr lvl="2"/>
            <a:r>
              <a:rPr lang="en-US" altLang="en-US">
                <a:sym typeface="Times New Roman" panose="02020603050405020304" pitchFamily="18" charset="0"/>
              </a:rPr>
              <a:t>Third level</a:t>
            </a:r>
          </a:p>
          <a:p>
            <a:pPr lvl="3"/>
            <a:r>
              <a:rPr lang="en-US" altLang="en-US">
                <a:sym typeface="Times New Roman" panose="02020603050405020304" pitchFamily="18" charset="0"/>
              </a:rPr>
              <a:t>Fourth level</a:t>
            </a:r>
          </a:p>
          <a:p>
            <a:pPr lvl="4"/>
            <a:r>
              <a:rPr lang="en-US" altLang="en-US">
                <a:sym typeface="Times New Roman" panose="02020603050405020304" pitchFamily="18" charset="0"/>
              </a:rPr>
              <a:t>Fifth level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95E5DFCD-4DED-9CF1-31E6-24EC8D57252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9777075" y="12496800"/>
            <a:ext cx="4699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B16260E1-933E-8B4D-AEA6-D8CFC0E80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9pPr>
    </p:titleStyle>
    <p:bodyStyle>
      <a:lvl1pPr marL="381000" indent="-341313" algn="l" rtl="0" eaLnBrk="0" fontAlgn="base" hangingPunct="0"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679450" indent="-284163" algn="l" rtl="0" eaLnBrk="0" fontAlgn="base" hangingPunct="0">
        <a:spcBef>
          <a:spcPts val="1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079500" indent="-227013" algn="l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536700" indent="-227013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1993900" indent="-227013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8A378-44D8-142B-CFDA-33E305FD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AE988-645C-2603-63D6-CDCF0CD27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F3DA3-F13E-0B78-49B0-03EB22A36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AC2F-8D24-5542-9CBD-367DA7BDD02B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F5042-C07F-50D8-48E1-86FC05D5F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ED79C-DF03-57ED-3575-88D175167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BD07-F13C-4A47-97D9-23ABF387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0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255BC43C-8C03-D30D-3251-4BEEE318F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03200"/>
            <a:ext cx="209169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3882ABCE-323C-B33E-A8F3-E8AC8B042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911600"/>
            <a:ext cx="20916900" cy="98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E7B151FC-014F-AD90-02D8-4A2956A87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1778000"/>
            <a:ext cx="20916900" cy="101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hf hdr="0" dt="0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968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0160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4605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9050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3495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7940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hdr="0" dt="0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968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157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601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2046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490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935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BEFE4CF5-F0FE-F290-3913-273CEBB7C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89200" y="342900"/>
            <a:ext cx="1940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157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601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2046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490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935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AC6D5B43-0CDE-460E-74B9-DB1B71340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4178300"/>
            <a:ext cx="209169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199CB4DD-1551-CD47-4CF7-82C66115D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16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1ED5C66F-0024-B163-1783-524D25719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16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nkandpaper.com/lin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E7971-BDAC-072B-27C9-58E1718D2A0E}"/>
              </a:ext>
            </a:extLst>
          </p:cNvPr>
          <p:cNvSpPr>
            <a:spLocks/>
          </p:cNvSpPr>
          <p:nvPr/>
        </p:nvSpPr>
        <p:spPr bwMode="auto">
          <a:xfrm>
            <a:off x="6573838" y="5318125"/>
            <a:ext cx="112347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6400" dirty="0">
                <a:solidFill>
                  <a:srgbClr val="5C74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Connecting to Design </a:t>
            </a:r>
            <a:r>
              <a:rPr lang="en-US" altLang="en-US" sz="6400" dirty="0">
                <a:solidFill>
                  <a:srgbClr val="FB0106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|</a:t>
            </a:r>
            <a:r>
              <a:rPr lang="en-US" altLang="en-US" sz="6400" dirty="0">
                <a:solidFill>
                  <a:srgbClr val="2F648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en-US" altLang="en-US" sz="6400" dirty="0">
                <a:solidFill>
                  <a:srgbClr val="5C74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LINE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7433BCB-1002-4BCB-1B41-29E610983AE3}"/>
              </a:ext>
            </a:extLst>
          </p:cNvPr>
          <p:cNvGrpSpPr>
            <a:grpSpLocks/>
          </p:cNvGrpSpPr>
          <p:nvPr/>
        </p:nvGrpSpPr>
        <p:grpSpPr bwMode="auto">
          <a:xfrm>
            <a:off x="1709737" y="1311275"/>
            <a:ext cx="20962938" cy="10804525"/>
            <a:chOff x="0" y="0"/>
            <a:chExt cx="13205" cy="7736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D13F12C9-37D8-8AF6-DEE4-523EB8177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59DF0A5-9DB5-CA9B-62BA-8478EACB89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433241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88FA0-D4BB-3980-F68E-8AD3DD70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69CF1CD-F9A2-39FD-6688-5F4B05D45A74}"/>
              </a:ext>
            </a:extLst>
          </p:cNvPr>
          <p:cNvSpPr>
            <a:spLocks/>
          </p:cNvSpPr>
          <p:nvPr/>
        </p:nvSpPr>
        <p:spPr bwMode="auto">
          <a:xfrm>
            <a:off x="1984247" y="2258568"/>
            <a:ext cx="9053405" cy="198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 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Slanted direction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Moves up/down and left/right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Varied angles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368C24-3121-94CD-32DA-3FB70ABB7336}"/>
              </a:ext>
            </a:extLst>
          </p:cNvPr>
          <p:cNvSpPr>
            <a:spLocks/>
          </p:cNvSpPr>
          <p:nvPr/>
        </p:nvSpPr>
        <p:spPr bwMode="auto">
          <a:xfrm>
            <a:off x="13331952" y="2258568"/>
            <a:ext cx="9067801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CONTENT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Motion and energy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Dynamic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Free / active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23C133-D6D2-BD34-33C0-6016CE6CC2EF}"/>
              </a:ext>
            </a:extLst>
          </p:cNvPr>
          <p:cNvSpPr/>
          <p:nvPr/>
        </p:nvSpPr>
        <p:spPr bwMode="auto">
          <a:xfrm>
            <a:off x="-28575" y="-15449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CA74B5F-F661-E8AA-A846-7C6E4C734736}"/>
              </a:ext>
            </a:extLst>
          </p:cNvPr>
          <p:cNvSpPr>
            <a:spLocks/>
          </p:cNvSpPr>
          <p:nvPr/>
        </p:nvSpPr>
        <p:spPr bwMode="auto">
          <a:xfrm>
            <a:off x="758952" y="182880"/>
            <a:ext cx="43778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diagonal 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D9AC66-EB9C-1C9E-06A2-233FD0AA2436}"/>
              </a:ext>
            </a:extLst>
          </p:cNvPr>
          <p:cNvGrpSpPr/>
          <p:nvPr/>
        </p:nvGrpSpPr>
        <p:grpSpPr>
          <a:xfrm>
            <a:off x="1984248" y="5120640"/>
            <a:ext cx="20401109" cy="6327648"/>
            <a:chOff x="1984248" y="5120640"/>
            <a:chExt cx="20401109" cy="6327648"/>
          </a:xfrm>
        </p:grpSpPr>
        <p:pic>
          <p:nvPicPr>
            <p:cNvPr id="7" name="Picture 6" descr="A black lines on a white background&#10;&#10;AI-generated content may be incorrect.">
              <a:extLst>
                <a:ext uri="{FF2B5EF4-FFF2-40B4-BE49-F238E27FC236}">
                  <a16:creationId xmlns:a16="http://schemas.microsoft.com/office/drawing/2014/main" id="{6F898E19-27B5-07E5-91C7-92BC2C96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248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8" name="Picture 7" descr="A green grass field with trees&#10;&#10;AI-generated content may be incorrect.">
              <a:extLst>
                <a:ext uri="{FF2B5EF4-FFF2-40B4-BE49-F238E27FC236}">
                  <a16:creationId xmlns:a16="http://schemas.microsoft.com/office/drawing/2014/main" id="{52A4E17A-691A-4951-1857-232AA18FC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756644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2D201-9CF8-74AF-2BBB-AF8FEDA9A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4C62F5-312B-D7BE-5227-4834CB3661EB}"/>
              </a:ext>
            </a:extLst>
          </p:cNvPr>
          <p:cNvSpPr>
            <a:spLocks/>
          </p:cNvSpPr>
          <p:nvPr/>
        </p:nvSpPr>
        <p:spPr bwMode="auto">
          <a:xfrm>
            <a:off x="8726306" y="3455620"/>
            <a:ext cx="6931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5C74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LINE CLASSIFICATION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2E60E0-924E-52D9-237B-38C1667C8DAC}"/>
              </a:ext>
            </a:extLst>
          </p:cNvPr>
          <p:cNvSpPr>
            <a:spLocks/>
          </p:cNvSpPr>
          <p:nvPr/>
        </p:nvSpPr>
        <p:spPr bwMode="auto">
          <a:xfrm>
            <a:off x="9179718" y="5535612"/>
            <a:ext cx="6003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even weight 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CC823-D358-A3DB-BF7A-0CD0A5122579}"/>
              </a:ext>
            </a:extLst>
          </p:cNvPr>
          <p:cNvSpPr>
            <a:spLocks/>
          </p:cNvSpPr>
          <p:nvPr/>
        </p:nvSpPr>
        <p:spPr bwMode="auto">
          <a:xfrm>
            <a:off x="9292431" y="7085012"/>
            <a:ext cx="577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thick-to-thin 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375C8-35C7-C461-90FA-594257B932A5}"/>
              </a:ext>
            </a:extLst>
          </p:cNvPr>
          <p:cNvSpPr>
            <a:spLocks/>
          </p:cNvSpPr>
          <p:nvPr/>
        </p:nvSpPr>
        <p:spPr bwMode="auto">
          <a:xfrm>
            <a:off x="9255918" y="8621712"/>
            <a:ext cx="5873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light-to-dark 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4FF06-CB55-9C59-9EDA-7D6FC7C251F9}"/>
              </a:ext>
            </a:extLst>
          </p:cNvPr>
          <p:cNvSpPr>
            <a:spLocks/>
          </p:cNvSpPr>
          <p:nvPr/>
        </p:nvSpPr>
        <p:spPr bwMode="auto">
          <a:xfrm>
            <a:off x="10076656" y="10171112"/>
            <a:ext cx="4187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broken line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EC4A2785-7BDC-6E90-1E04-95BEF47287F1}"/>
              </a:ext>
            </a:extLst>
          </p:cNvPr>
          <p:cNvGrpSpPr>
            <a:grpSpLocks/>
          </p:cNvGrpSpPr>
          <p:nvPr/>
        </p:nvGrpSpPr>
        <p:grpSpPr bwMode="auto">
          <a:xfrm>
            <a:off x="1709737" y="1311275"/>
            <a:ext cx="20962938" cy="10804525"/>
            <a:chOff x="0" y="0"/>
            <a:chExt cx="13205" cy="7736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B95FFBDC-1EF3-0825-4C8D-1A36C954C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F84E7B3B-EF32-1D85-B234-D4B15B8B2D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80479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0DA17-713A-40E3-CBC8-839E8D680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121A10C-98DC-9A69-0669-E861917CBAD1}"/>
              </a:ext>
            </a:extLst>
          </p:cNvPr>
          <p:cNvSpPr>
            <a:spLocks/>
          </p:cNvSpPr>
          <p:nvPr/>
        </p:nvSpPr>
        <p:spPr bwMode="auto">
          <a:xfrm>
            <a:off x="1984247" y="2258568"/>
            <a:ext cx="9043669" cy="196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Same width throughout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Same value throughout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Consistent stroke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46B601-7432-87D4-8AD9-F3A54D902453}"/>
              </a:ext>
            </a:extLst>
          </p:cNvPr>
          <p:cNvSpPr>
            <a:spLocks/>
          </p:cNvSpPr>
          <p:nvPr/>
        </p:nvSpPr>
        <p:spPr bwMode="auto">
          <a:xfrm>
            <a:off x="13356086" y="2258568"/>
            <a:ext cx="9580114" cy="252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CONTENT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Cold / mechanical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Rigid / impersonal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Honest, straightforward, matter-of-fact</a:t>
            </a:r>
          </a:p>
          <a:p>
            <a:pPr eaLnBrk="1" hangingPunct="1"/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B1308A-B65D-C3E2-1842-30E960B2F2B6}"/>
              </a:ext>
            </a:extLst>
          </p:cNvPr>
          <p:cNvSpPr/>
          <p:nvPr/>
        </p:nvSpPr>
        <p:spPr bwMode="auto">
          <a:xfrm>
            <a:off x="-28575" y="314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6A42829-BABA-79D5-26BD-74E11F8CC876}"/>
              </a:ext>
            </a:extLst>
          </p:cNvPr>
          <p:cNvSpPr>
            <a:spLocks/>
          </p:cNvSpPr>
          <p:nvPr/>
        </p:nvSpPr>
        <p:spPr bwMode="auto">
          <a:xfrm>
            <a:off x="758952" y="182880"/>
            <a:ext cx="5523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even weight 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7831BB-E0A8-76AF-A766-9071AAD1991F}"/>
              </a:ext>
            </a:extLst>
          </p:cNvPr>
          <p:cNvGrpSpPr/>
          <p:nvPr/>
        </p:nvGrpSpPr>
        <p:grpSpPr>
          <a:xfrm>
            <a:off x="1984248" y="5120640"/>
            <a:ext cx="20401109" cy="6327648"/>
            <a:chOff x="1984248" y="5120640"/>
            <a:chExt cx="20401109" cy="6327648"/>
          </a:xfrm>
        </p:grpSpPr>
        <p:pic>
          <p:nvPicPr>
            <p:cNvPr id="7" name="Picture 6" descr="A black line with a square in the middle&#10;&#10;AI-generated content may be incorrect.">
              <a:extLst>
                <a:ext uri="{FF2B5EF4-FFF2-40B4-BE49-F238E27FC236}">
                  <a16:creationId xmlns:a16="http://schemas.microsoft.com/office/drawing/2014/main" id="{D724EDC6-1936-2B80-5F1E-4D942707C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248" y="5120640"/>
              <a:ext cx="9043669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8" name="Picture 7" descr="A drawing of a couple of people standing next to a tree&#10;&#10;AI-generated content may be incorrect.">
              <a:extLst>
                <a:ext uri="{FF2B5EF4-FFF2-40B4-BE49-F238E27FC236}">
                  <a16:creationId xmlns:a16="http://schemas.microsoft.com/office/drawing/2014/main" id="{3D38ABC0-43FB-DEDF-A8B3-4B6283B28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208333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45FC2-C449-FD5B-04B1-6B726B906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922830F-A80F-8DA0-57DC-97FE932860AF}"/>
              </a:ext>
            </a:extLst>
          </p:cNvPr>
          <p:cNvSpPr>
            <a:spLocks/>
          </p:cNvSpPr>
          <p:nvPr/>
        </p:nvSpPr>
        <p:spPr bwMode="auto">
          <a:xfrm>
            <a:off x="1984248" y="2258568"/>
            <a:ext cx="8827853" cy="196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Width varies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Value stays constant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Tapered stroke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D56708-5B99-B862-4986-3AC47E61DC0F}"/>
              </a:ext>
            </a:extLst>
          </p:cNvPr>
          <p:cNvSpPr>
            <a:spLocks/>
          </p:cNvSpPr>
          <p:nvPr/>
        </p:nvSpPr>
        <p:spPr bwMode="auto">
          <a:xfrm>
            <a:off x="13331952" y="2258568"/>
            <a:ext cx="9053405" cy="254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CONTENT 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Sophisticated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Elegant / classic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Confident</a:t>
            </a:r>
          </a:p>
          <a:p>
            <a:pPr eaLnBrk="1" hangingPunct="1"/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6CDFF8-7AB4-5081-4A4D-9EE72E08BD60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3E33B6A-44EA-C2C0-EBDD-881620102D3D}"/>
              </a:ext>
            </a:extLst>
          </p:cNvPr>
          <p:cNvSpPr>
            <a:spLocks/>
          </p:cNvSpPr>
          <p:nvPr/>
        </p:nvSpPr>
        <p:spPr bwMode="auto">
          <a:xfrm>
            <a:off x="758952" y="182880"/>
            <a:ext cx="52899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thick-to-thin 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ABED6-0BB9-8C59-E4E7-A56CE1101EA6}"/>
              </a:ext>
            </a:extLst>
          </p:cNvPr>
          <p:cNvGrpSpPr/>
          <p:nvPr/>
        </p:nvGrpSpPr>
        <p:grpSpPr>
          <a:xfrm>
            <a:off x="1984248" y="5120640"/>
            <a:ext cx="20401109" cy="6327648"/>
            <a:chOff x="1984248" y="5120640"/>
            <a:chExt cx="20401109" cy="6327648"/>
          </a:xfrm>
        </p:grpSpPr>
        <p:pic>
          <p:nvPicPr>
            <p:cNvPr id="7" name="Picture 6" descr="A black line with a white background&#10;&#10;AI-generated content may be incorrect.">
              <a:extLst>
                <a:ext uri="{FF2B5EF4-FFF2-40B4-BE49-F238E27FC236}">
                  <a16:creationId xmlns:a16="http://schemas.microsoft.com/office/drawing/2014/main" id="{9CAFC8A7-C9EA-B1DC-7BA3-236B05591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248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8" name="Picture 7" descr="A drawing of a couple of people standing in a grassy area&#10;&#10;AI-generated content may be incorrect.">
              <a:extLst>
                <a:ext uri="{FF2B5EF4-FFF2-40B4-BE49-F238E27FC236}">
                  <a16:creationId xmlns:a16="http://schemas.microsoft.com/office/drawing/2014/main" id="{CAB6E2E7-35DD-5C3D-C665-202676E3F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962911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350B0-1DB9-3B7C-60C7-4552EED6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F48FE5D-BD9F-8AE8-458C-ECCB436A46DA}"/>
              </a:ext>
            </a:extLst>
          </p:cNvPr>
          <p:cNvSpPr>
            <a:spLocks/>
          </p:cNvSpPr>
          <p:nvPr/>
        </p:nvSpPr>
        <p:spPr bwMode="auto">
          <a:xfrm>
            <a:off x="1984248" y="2258568"/>
            <a:ext cx="9053404" cy="196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Value varies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Width stays constant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Shifts from light to dark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941D02-2ED7-5C32-D9DB-55E3D030345B}"/>
              </a:ext>
            </a:extLst>
          </p:cNvPr>
          <p:cNvSpPr>
            <a:spLocks/>
          </p:cNvSpPr>
          <p:nvPr/>
        </p:nvSpPr>
        <p:spPr bwMode="auto">
          <a:xfrm>
            <a:off x="13371750" y="2258568"/>
            <a:ext cx="9053402" cy="19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CONTENT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Messy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Relaxed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Spontaneous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66011C-92A5-8DFD-EA86-EC62A72F5D9C}"/>
              </a:ext>
            </a:extLst>
          </p:cNvPr>
          <p:cNvSpPr/>
          <p:nvPr/>
        </p:nvSpPr>
        <p:spPr bwMode="auto">
          <a:xfrm>
            <a:off x="0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9D5A4BD-5339-8DA5-670F-EFBBA6ABC14D}"/>
              </a:ext>
            </a:extLst>
          </p:cNvPr>
          <p:cNvSpPr>
            <a:spLocks/>
          </p:cNvSpPr>
          <p:nvPr/>
        </p:nvSpPr>
        <p:spPr bwMode="auto">
          <a:xfrm>
            <a:off x="758952" y="182880"/>
            <a:ext cx="53876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light-to-dark 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117B7C-CB40-96E1-7274-5CFFEEA785FC}"/>
              </a:ext>
            </a:extLst>
          </p:cNvPr>
          <p:cNvGrpSpPr/>
          <p:nvPr/>
        </p:nvGrpSpPr>
        <p:grpSpPr>
          <a:xfrm>
            <a:off x="1984248" y="5120640"/>
            <a:ext cx="20401109" cy="6327648"/>
            <a:chOff x="1984248" y="5120640"/>
            <a:chExt cx="20401109" cy="6327648"/>
          </a:xfrm>
        </p:grpSpPr>
        <p:pic>
          <p:nvPicPr>
            <p:cNvPr id="7" name="Picture 6" descr="A line of a graph&#10;&#10;AI-generated content may be incorrect.">
              <a:extLst>
                <a:ext uri="{FF2B5EF4-FFF2-40B4-BE49-F238E27FC236}">
                  <a16:creationId xmlns:a16="http://schemas.microsoft.com/office/drawing/2014/main" id="{E3D54D45-0E51-083E-99A8-FAB89A6C5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248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8" name="Picture 7" descr="A drawing of a couple of people standing in a grassy area&#10;&#10;AI-generated content may be incorrect.">
              <a:extLst>
                <a:ext uri="{FF2B5EF4-FFF2-40B4-BE49-F238E27FC236}">
                  <a16:creationId xmlns:a16="http://schemas.microsoft.com/office/drawing/2014/main" id="{763C7FC6-26A7-B212-1F7D-DB4A72F3F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944144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BD2AF-CAB4-7CCA-A26E-9F44BC750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CE62719-7992-E951-D81F-4A2AA9AE37A7}"/>
              </a:ext>
            </a:extLst>
          </p:cNvPr>
          <p:cNvSpPr>
            <a:spLocks/>
          </p:cNvSpPr>
          <p:nvPr/>
        </p:nvSpPr>
        <p:spPr bwMode="auto">
          <a:xfrm>
            <a:off x="1984248" y="2258568"/>
            <a:ext cx="9067802" cy="197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 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Interrupted / fades in and out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Not continuous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Completed in the mind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F914F1A-D096-8F3C-B551-A0C4DEA7165F}"/>
              </a:ext>
            </a:extLst>
          </p:cNvPr>
          <p:cNvSpPr>
            <a:spLocks/>
          </p:cNvSpPr>
          <p:nvPr/>
        </p:nvSpPr>
        <p:spPr bwMode="auto">
          <a:xfrm>
            <a:off x="13331951" y="2267712"/>
            <a:ext cx="9053405" cy="249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CONTENT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Delicate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Shy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Quiet</a:t>
            </a:r>
          </a:p>
          <a:p>
            <a:pPr eaLnBrk="1" hangingPunct="1"/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4DFB80-1C22-D62D-668E-395492D2C298}"/>
              </a:ext>
            </a:extLst>
          </p:cNvPr>
          <p:cNvSpPr/>
          <p:nvPr/>
        </p:nvSpPr>
        <p:spPr bwMode="auto">
          <a:xfrm>
            <a:off x="0" y="636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A1E3825-F3AA-D194-BEC1-0313882EA2EC}"/>
              </a:ext>
            </a:extLst>
          </p:cNvPr>
          <p:cNvSpPr>
            <a:spLocks/>
          </p:cNvSpPr>
          <p:nvPr/>
        </p:nvSpPr>
        <p:spPr bwMode="auto">
          <a:xfrm>
            <a:off x="758952" y="182880"/>
            <a:ext cx="3694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broken 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2CC5B6-3D4A-E05C-5CBC-2C9290C033EA}"/>
              </a:ext>
            </a:extLst>
          </p:cNvPr>
          <p:cNvGrpSpPr/>
          <p:nvPr/>
        </p:nvGrpSpPr>
        <p:grpSpPr>
          <a:xfrm>
            <a:off x="1984248" y="5120640"/>
            <a:ext cx="20401109" cy="6327648"/>
            <a:chOff x="1984248" y="5120640"/>
            <a:chExt cx="20401109" cy="6327648"/>
          </a:xfrm>
        </p:grpSpPr>
        <p:pic>
          <p:nvPicPr>
            <p:cNvPr id="7" name="Picture 6" descr="A black line with a white background&#10;&#10;AI-generated content may be incorrect.">
              <a:extLst>
                <a:ext uri="{FF2B5EF4-FFF2-40B4-BE49-F238E27FC236}">
                  <a16:creationId xmlns:a16="http://schemas.microsoft.com/office/drawing/2014/main" id="{2DC79FA5-ABF4-F8B0-AD59-055C9A10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248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8" name="Picture 7" descr="A tree and a couple of stick figures&#10;&#10;AI-generated content may be incorrect.">
              <a:extLst>
                <a:ext uri="{FF2B5EF4-FFF2-40B4-BE49-F238E27FC236}">
                  <a16:creationId xmlns:a16="http://schemas.microsoft.com/office/drawing/2014/main" id="{89D9BEFD-C5C7-21E4-AB4B-D9F6B7F3E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8988537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9E3E4-2026-A029-7DE5-F1DE5449D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00EA89-F04A-F0FE-E20B-023E974498B8}"/>
              </a:ext>
            </a:extLst>
          </p:cNvPr>
          <p:cNvSpPr>
            <a:spLocks/>
          </p:cNvSpPr>
          <p:nvPr/>
        </p:nvSpPr>
        <p:spPr bwMode="auto">
          <a:xfrm>
            <a:off x="9126255" y="3505200"/>
            <a:ext cx="6131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5C74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LINE RELATIONSHIP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05E64B-7783-8373-5FCB-2D14DED4AD43}"/>
              </a:ext>
            </a:extLst>
          </p:cNvPr>
          <p:cNvSpPr>
            <a:spLocks/>
          </p:cNvSpPr>
          <p:nvPr/>
        </p:nvSpPr>
        <p:spPr bwMode="auto">
          <a:xfrm>
            <a:off x="9883774" y="5747544"/>
            <a:ext cx="4594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parallel lines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504B8-7317-34C1-B314-078769CB46DF}"/>
              </a:ext>
            </a:extLst>
          </p:cNvPr>
          <p:cNvSpPr>
            <a:spLocks/>
          </p:cNvSpPr>
          <p:nvPr/>
        </p:nvSpPr>
        <p:spPr bwMode="auto">
          <a:xfrm>
            <a:off x="9558337" y="7296944"/>
            <a:ext cx="5245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opposing 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C7095-8A2B-2523-2490-1BF3CA34640B}"/>
              </a:ext>
            </a:extLst>
          </p:cNvPr>
          <p:cNvSpPr>
            <a:spLocks/>
          </p:cNvSpPr>
          <p:nvPr/>
        </p:nvSpPr>
        <p:spPr bwMode="auto">
          <a:xfrm>
            <a:off x="9628187" y="8833644"/>
            <a:ext cx="51276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radiating lines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E60FB5FD-B7AA-9A46-B462-00D9A599610B}"/>
              </a:ext>
            </a:extLst>
          </p:cNvPr>
          <p:cNvGrpSpPr>
            <a:grpSpLocks/>
          </p:cNvGrpSpPr>
          <p:nvPr/>
        </p:nvGrpSpPr>
        <p:grpSpPr bwMode="auto">
          <a:xfrm>
            <a:off x="1709737" y="1311275"/>
            <a:ext cx="20962938" cy="10804525"/>
            <a:chOff x="0" y="0"/>
            <a:chExt cx="13205" cy="7736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B095EBC0-F17E-ABF6-2DAD-0260333A1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5CB499D-A393-EA10-78AD-97EE707907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73604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6966C-EB43-AD8D-C09D-EA4854F62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7B503A7-EC6B-48B0-C910-9AB4B2DC59AB}"/>
              </a:ext>
            </a:extLst>
          </p:cNvPr>
          <p:cNvSpPr>
            <a:spLocks/>
          </p:cNvSpPr>
          <p:nvPr/>
        </p:nvSpPr>
        <p:spPr bwMode="auto">
          <a:xfrm>
            <a:off x="1984247" y="2258568"/>
            <a:ext cx="9053405" cy="199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 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Lines moving the same direction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Even spacing (often)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Reinforces direction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9D4B3A-07A2-D591-9850-D2A00F1EBEA7}"/>
              </a:ext>
            </a:extLst>
          </p:cNvPr>
          <p:cNvSpPr>
            <a:spLocks/>
          </p:cNvSpPr>
          <p:nvPr/>
        </p:nvSpPr>
        <p:spPr bwMode="auto">
          <a:xfrm>
            <a:off x="13331952" y="2246313"/>
            <a:ext cx="9053405" cy="199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CONTENT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Strengthens the horizontal feel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Calm / grounded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Stable visual rhythm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6F0C6-BAAA-9D62-4DD1-B7CD5DC81D40}"/>
              </a:ext>
            </a:extLst>
          </p:cNvPr>
          <p:cNvSpPr/>
          <p:nvPr/>
        </p:nvSpPr>
        <p:spPr bwMode="auto">
          <a:xfrm>
            <a:off x="-28575" y="-2540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2647069-B65D-C8E9-2EB9-742549DDB162}"/>
              </a:ext>
            </a:extLst>
          </p:cNvPr>
          <p:cNvSpPr>
            <a:spLocks/>
          </p:cNvSpPr>
          <p:nvPr/>
        </p:nvSpPr>
        <p:spPr bwMode="auto">
          <a:xfrm>
            <a:off x="758952" y="182880"/>
            <a:ext cx="41004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parallel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7B54E0-2B48-3A53-7052-40E797907E78}"/>
              </a:ext>
            </a:extLst>
          </p:cNvPr>
          <p:cNvGrpSpPr/>
          <p:nvPr/>
        </p:nvGrpSpPr>
        <p:grpSpPr>
          <a:xfrm>
            <a:off x="1984248" y="5120640"/>
            <a:ext cx="20401109" cy="6327648"/>
            <a:chOff x="1984248" y="5120640"/>
            <a:chExt cx="20401109" cy="6327648"/>
          </a:xfrm>
        </p:grpSpPr>
        <p:pic>
          <p:nvPicPr>
            <p:cNvPr id="7" name="Picture 6" descr="A black line on a white background&#10;&#10;AI-generated content may be incorrect.">
              <a:extLst>
                <a:ext uri="{FF2B5EF4-FFF2-40B4-BE49-F238E27FC236}">
                  <a16:creationId xmlns:a16="http://schemas.microsoft.com/office/drawing/2014/main" id="{B4A8E7E6-916D-A0AA-2C3A-4F8C7193C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248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8" name="Picture 7" descr="A tree with leaves and branches&#10;&#10;AI-generated content may be incorrect.">
              <a:extLst>
                <a:ext uri="{FF2B5EF4-FFF2-40B4-BE49-F238E27FC236}">
                  <a16:creationId xmlns:a16="http://schemas.microsoft.com/office/drawing/2014/main" id="{B7754433-0BE1-51C4-09C4-AD6020A97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613080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36AE5-E02C-AAB3-F690-FC90B3635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1A272E-E269-36B1-B852-70FDDCEC4DD0}"/>
              </a:ext>
            </a:extLst>
          </p:cNvPr>
          <p:cNvSpPr>
            <a:spLocks/>
          </p:cNvSpPr>
          <p:nvPr/>
        </p:nvSpPr>
        <p:spPr bwMode="auto">
          <a:xfrm>
            <a:off x="1984248" y="2258568"/>
            <a:ext cx="10207752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Lines at right angles or opposite directions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Creates opposition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Strong structural relationship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E15F3D-A895-BB35-2F19-3D01CB6C0AF3}"/>
              </a:ext>
            </a:extLst>
          </p:cNvPr>
          <p:cNvSpPr>
            <a:spLocks/>
          </p:cNvSpPr>
          <p:nvPr/>
        </p:nvSpPr>
        <p:spPr bwMode="auto">
          <a:xfrm>
            <a:off x="13331952" y="2220912"/>
            <a:ext cx="965504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CONTENT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Stable / anchored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Structural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Strong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858F9D-AFEA-2089-07FD-997BCC12650B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5E1E309-7468-6C58-178F-D11562B4AFFC}"/>
              </a:ext>
            </a:extLst>
          </p:cNvPr>
          <p:cNvSpPr>
            <a:spLocks/>
          </p:cNvSpPr>
          <p:nvPr/>
        </p:nvSpPr>
        <p:spPr bwMode="auto">
          <a:xfrm>
            <a:off x="758952" y="182880"/>
            <a:ext cx="47577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opposing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1C1252-CB7D-7424-7211-C2669BD69845}"/>
              </a:ext>
            </a:extLst>
          </p:cNvPr>
          <p:cNvGrpSpPr/>
          <p:nvPr/>
        </p:nvGrpSpPr>
        <p:grpSpPr>
          <a:xfrm>
            <a:off x="1984248" y="5120640"/>
            <a:ext cx="20401109" cy="6327648"/>
            <a:chOff x="1984248" y="5120640"/>
            <a:chExt cx="20401109" cy="6327648"/>
          </a:xfrm>
        </p:grpSpPr>
        <p:pic>
          <p:nvPicPr>
            <p:cNvPr id="7" name="Picture 6" descr="A black cross on a white background&#10;&#10;AI-generated content may be incorrect.">
              <a:extLst>
                <a:ext uri="{FF2B5EF4-FFF2-40B4-BE49-F238E27FC236}">
                  <a16:creationId xmlns:a16="http://schemas.microsoft.com/office/drawing/2014/main" id="{B50130F8-603C-B5FF-A92F-3136B0668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248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8" name="Picture 7" descr="A tree with leaves and branches&#10;&#10;AI-generated content may be incorrect.">
              <a:extLst>
                <a:ext uri="{FF2B5EF4-FFF2-40B4-BE49-F238E27FC236}">
                  <a16:creationId xmlns:a16="http://schemas.microsoft.com/office/drawing/2014/main" id="{FBD520E2-BFE0-9AA4-3AD8-DA990058C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910971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1E5FF-393F-13F4-EABB-EAC1E4338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935D9C0-DDEC-0E5E-2C8C-54993F940DC0}"/>
              </a:ext>
            </a:extLst>
          </p:cNvPr>
          <p:cNvSpPr>
            <a:spLocks/>
          </p:cNvSpPr>
          <p:nvPr/>
        </p:nvSpPr>
        <p:spPr bwMode="auto">
          <a:xfrm>
            <a:off x="1984248" y="2258568"/>
            <a:ext cx="9093201" cy="205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 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Starts at a central point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Fans outward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Direction spreads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C28A93-619C-8B46-E43A-B1CF4C895ABD}"/>
              </a:ext>
            </a:extLst>
          </p:cNvPr>
          <p:cNvSpPr>
            <a:spLocks/>
          </p:cNvSpPr>
          <p:nvPr/>
        </p:nvSpPr>
        <p:spPr bwMode="auto">
          <a:xfrm>
            <a:off x="13331952" y="2233613"/>
            <a:ext cx="965504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CONTENT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Motion and movement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Energy / expansion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Dynamic and alive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37A27C-6A41-8B97-347B-96E05FF82F88}"/>
              </a:ext>
            </a:extLst>
          </p:cNvPr>
          <p:cNvSpPr/>
          <p:nvPr/>
        </p:nvSpPr>
        <p:spPr bwMode="auto">
          <a:xfrm>
            <a:off x="-28575" y="-18414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2FE3B1D-A5FE-DA7B-6FDE-7D1945C69089}"/>
              </a:ext>
            </a:extLst>
          </p:cNvPr>
          <p:cNvSpPr>
            <a:spLocks/>
          </p:cNvSpPr>
          <p:nvPr/>
        </p:nvSpPr>
        <p:spPr bwMode="auto">
          <a:xfrm>
            <a:off x="758952" y="182880"/>
            <a:ext cx="46358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radiating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CF7879-69DB-D6BB-567C-2F54E0B6019D}"/>
              </a:ext>
            </a:extLst>
          </p:cNvPr>
          <p:cNvGrpSpPr/>
          <p:nvPr/>
        </p:nvGrpSpPr>
        <p:grpSpPr>
          <a:xfrm>
            <a:off x="1984248" y="5120640"/>
            <a:ext cx="20401109" cy="6327648"/>
            <a:chOff x="1984248" y="5120640"/>
            <a:chExt cx="20401109" cy="6327648"/>
          </a:xfrm>
        </p:grpSpPr>
        <p:pic>
          <p:nvPicPr>
            <p:cNvPr id="7" name="Picture 6" descr="A black x with a white background&#10;&#10;AI-generated content may be incorrect.">
              <a:extLst>
                <a:ext uri="{FF2B5EF4-FFF2-40B4-BE49-F238E27FC236}">
                  <a16:creationId xmlns:a16="http://schemas.microsoft.com/office/drawing/2014/main" id="{E9BE6161-05DD-0A7C-C442-540AAB8B6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248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8" name="Picture 7" descr="A tree with red circles on it&#10;&#10;AI-generated content may be incorrect.">
              <a:extLst>
                <a:ext uri="{FF2B5EF4-FFF2-40B4-BE49-F238E27FC236}">
                  <a16:creationId xmlns:a16="http://schemas.microsoft.com/office/drawing/2014/main" id="{C1AE2E9E-6150-31C9-76F5-B726CCD31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456098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1F5713-D137-F923-BF0B-4F1F23D750C9}"/>
              </a:ext>
            </a:extLst>
          </p:cNvPr>
          <p:cNvSpPr>
            <a:spLocks/>
          </p:cNvSpPr>
          <p:nvPr/>
        </p:nvSpPr>
        <p:spPr bwMode="auto">
          <a:xfrm>
            <a:off x="9249567" y="3810000"/>
            <a:ext cx="5884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6400" dirty="0">
                <a:solidFill>
                  <a:srgbClr val="5C74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element</a:t>
            </a:r>
            <a:r>
              <a:rPr lang="en-US" altLang="en-US" sz="6400" dirty="0">
                <a:solidFill>
                  <a:srgbClr val="FF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| </a:t>
            </a:r>
            <a:r>
              <a:rPr lang="en-US" altLang="en-US" sz="6400" dirty="0">
                <a:solidFill>
                  <a:srgbClr val="5C74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5D8A41-D221-ABB2-3E2B-B55E008222C6}"/>
              </a:ext>
            </a:extLst>
          </p:cNvPr>
          <p:cNvSpPr>
            <a:spLocks/>
          </p:cNvSpPr>
          <p:nvPr/>
        </p:nvSpPr>
        <p:spPr bwMode="auto">
          <a:xfrm>
            <a:off x="5143498" y="5791200"/>
            <a:ext cx="140970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A </a:t>
            </a:r>
            <a:r>
              <a:rPr lang="en-US" altLang="en-US" sz="3600" b="1" dirty="0">
                <a:solidFill>
                  <a:srgbClr val="FB0106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line</a:t>
            </a:r>
            <a:r>
              <a:rPr lang="en-US" altLang="en-US" sz="3600" dirty="0">
                <a:solidFill>
                  <a:srgbClr val="FB0106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 </a:t>
            </a:r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is a stroke or mark that has length and width. </a:t>
            </a:r>
          </a:p>
          <a:p>
            <a:pPr eaLnBrk="1" hangingPunct="1">
              <a:lnSpc>
                <a:spcPct val="150000"/>
              </a:lnSpc>
            </a:pPr>
            <a:endParaRPr lang="en-US" altLang="en-US" sz="14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Lines are so simple, yet they can communicate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personality, movement, structure, meaning and emotion. 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B24BD9F-82EB-8137-64CD-831F9FD4A677}"/>
              </a:ext>
            </a:extLst>
          </p:cNvPr>
          <p:cNvGrpSpPr>
            <a:grpSpLocks/>
          </p:cNvGrpSpPr>
          <p:nvPr/>
        </p:nvGrpSpPr>
        <p:grpSpPr bwMode="auto">
          <a:xfrm>
            <a:off x="1709737" y="1311275"/>
            <a:ext cx="20962938" cy="10804525"/>
            <a:chOff x="0" y="0"/>
            <a:chExt cx="13205" cy="7736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91717F05-721C-4DA1-21CC-3770AE429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EFFACF50-36AB-616F-8589-094EBB525C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548548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ACE9A-87EF-A62B-87FB-B96CABF8B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DB52BE-FD2A-EEBA-C8F4-1B1A4C33FE9A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71600"/>
            <a:ext cx="20962938" cy="10515600"/>
            <a:chOff x="0" y="0"/>
            <a:chExt cx="13205" cy="7736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FEE6BDDA-A35E-578D-6104-1A733471CE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107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C623EDF0-8439-C541-C5FE-9855FA6EB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107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72D3214-C418-A9FD-1167-C3C1B75433A8}"/>
              </a:ext>
            </a:extLst>
          </p:cNvPr>
          <p:cNvSpPr>
            <a:spLocks/>
          </p:cNvSpPr>
          <p:nvPr/>
        </p:nvSpPr>
        <p:spPr bwMode="auto">
          <a:xfrm>
            <a:off x="4089136" y="2514600"/>
            <a:ext cx="162560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E7F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MAKING THE CONNECTION</a:t>
            </a:r>
          </a:p>
          <a:p>
            <a:pPr algn="just" eaLnBrk="1" hangingPunct="1"/>
            <a:endParaRPr lang="en-US" altLang="en-US" sz="1000" b="1" dirty="0">
              <a:solidFill>
                <a:srgbClr val="0E7F80"/>
              </a:solidFill>
              <a:latin typeface="Century Gothic" panose="020B0502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 hangingPunct="1"/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 hangingPunct="1"/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You now have an understanding of how the element </a:t>
            </a:r>
            <a:r>
              <a:rPr lang="en-US" altLang="en-US" sz="3600" i="1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line</a:t>
            </a:r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 feels and what it can communicate; now take it a step further, strengthen your comprehension by applying this knowledge to your area of design! </a:t>
            </a:r>
          </a:p>
          <a:p>
            <a:pPr algn="just" eaLnBrk="1" hangingPunct="1"/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  <a:p>
            <a:pPr algn="just" eaLnBrk="1" hangingPunct="1"/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  <a:p>
            <a:pPr algn="just" eaLnBrk="1" hangingPunct="1"/>
            <a:r>
              <a:rPr lang="en-US" altLang="en-US" sz="3800" b="1" dirty="0">
                <a:solidFill>
                  <a:srgbClr val="0E7F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COMMENTARY ON DESIGN</a:t>
            </a:r>
          </a:p>
          <a:p>
            <a:pPr algn="just" eaLnBrk="1" hangingPunct="1"/>
            <a:endParaRPr lang="en-US" altLang="en-US" sz="2000" dirty="0">
              <a:latin typeface="Century Gothic" panose="020B0502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 hangingPunct="1"/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Visit 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Arial" panose="020B0604020202020204" pitchFamily="34" charset="0"/>
                <a:sym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Commentary on Design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Arial" panose="020B0604020202020204" pitchFamily="34" charset="0"/>
                <a:sym typeface="Garamond" panose="02020404030301010803" pitchFamily="18" charset="0"/>
              </a:rPr>
              <a:t> </a:t>
            </a:r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for inspiration. </a:t>
            </a:r>
          </a:p>
          <a:p>
            <a:pPr algn="just" eaLnBrk="1" hangingPunct="1"/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You will discover how designers in the real world are employing the elements and principles of design in a variety of design fields!</a:t>
            </a:r>
          </a:p>
        </p:txBody>
      </p:sp>
    </p:spTree>
    <p:extLst>
      <p:ext uri="{BB962C8B-B14F-4D97-AF65-F5344CB8AC3E}">
        <p14:creationId xmlns:p14="http://schemas.microsoft.com/office/powerpoint/2010/main" val="14709121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605FF-2A43-85A0-B216-2B3A62813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5595CE-30D0-FFA0-4BB5-86CE6EF1F568}"/>
              </a:ext>
            </a:extLst>
          </p:cNvPr>
          <p:cNvSpPr>
            <a:spLocks/>
          </p:cNvSpPr>
          <p:nvPr/>
        </p:nvSpPr>
        <p:spPr bwMode="auto">
          <a:xfrm>
            <a:off x="9950449" y="3378219"/>
            <a:ext cx="44815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5C74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TYPES OF 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35EE5E-1C7D-0C39-517F-80376A456470}"/>
              </a:ext>
            </a:extLst>
          </p:cNvPr>
          <p:cNvSpPr>
            <a:spLocks/>
          </p:cNvSpPr>
          <p:nvPr/>
        </p:nvSpPr>
        <p:spPr bwMode="auto">
          <a:xfrm>
            <a:off x="10167900" y="5522931"/>
            <a:ext cx="4029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actual 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3CD63B-0745-B351-ED4C-C45176EEDB6D}"/>
              </a:ext>
            </a:extLst>
          </p:cNvPr>
          <p:cNvSpPr>
            <a:spLocks/>
          </p:cNvSpPr>
          <p:nvPr/>
        </p:nvSpPr>
        <p:spPr bwMode="auto">
          <a:xfrm>
            <a:off x="9980575" y="7072331"/>
            <a:ext cx="4403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psychic 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CCAA1-0469-C4ED-8F0B-D1F01B3F6D59}"/>
              </a:ext>
            </a:extLst>
          </p:cNvPr>
          <p:cNvSpPr>
            <a:spLocks/>
          </p:cNvSpPr>
          <p:nvPr/>
        </p:nvSpPr>
        <p:spPr bwMode="auto">
          <a:xfrm>
            <a:off x="10042488" y="8609031"/>
            <a:ext cx="43005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implied line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36F74DF-230F-FDBC-0493-D47EAD72B858}"/>
              </a:ext>
            </a:extLst>
          </p:cNvPr>
          <p:cNvGrpSpPr>
            <a:grpSpLocks/>
          </p:cNvGrpSpPr>
          <p:nvPr/>
        </p:nvGrpSpPr>
        <p:grpSpPr bwMode="auto">
          <a:xfrm>
            <a:off x="1709737" y="1311275"/>
            <a:ext cx="20962938" cy="10804525"/>
            <a:chOff x="0" y="0"/>
            <a:chExt cx="13205" cy="7736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BB44DC2B-6724-AC62-73A3-2769A03C4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066A6D4-31A3-0599-AAEA-9F23B423AB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76206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E7E8C-774F-17A5-C67C-B3BD1648C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E3DACF-1E13-6FA1-83E4-50F0CF3F3DEC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BA90A2-150F-1409-93DF-74E062ED0AE3}"/>
              </a:ext>
            </a:extLst>
          </p:cNvPr>
          <p:cNvGrpSpPr/>
          <p:nvPr/>
        </p:nvGrpSpPr>
        <p:grpSpPr>
          <a:xfrm>
            <a:off x="1981200" y="5120640"/>
            <a:ext cx="20422097" cy="6334804"/>
            <a:chOff x="1981200" y="5120640"/>
            <a:chExt cx="20422097" cy="6334804"/>
          </a:xfrm>
        </p:grpSpPr>
        <p:pic>
          <p:nvPicPr>
            <p:cNvPr id="4" name="Picture 3" descr="A black line with a square in the middle&#10;&#10;AI-generated content may be incorrect.">
              <a:extLst>
                <a:ext uri="{FF2B5EF4-FFF2-40B4-BE49-F238E27FC236}">
                  <a16:creationId xmlns:a16="http://schemas.microsoft.com/office/drawing/2014/main" id="{12D36512-9C97-D1EE-50C3-6BB406BB6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5125011"/>
              <a:ext cx="9047649" cy="6330433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5" name="Picture 4" descr="A bird flying in the air&#10;&#10;AI-generated content may be incorrect.">
              <a:extLst>
                <a:ext uri="{FF2B5EF4-FFF2-40B4-BE49-F238E27FC236}">
                  <a16:creationId xmlns:a16="http://schemas.microsoft.com/office/drawing/2014/main" id="{BC414DC5-0823-7915-3F96-ABED4DFDD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71345" cy="6330433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E595E7DB-1F58-2137-F70C-BD44B70A073E}"/>
              </a:ext>
            </a:extLst>
          </p:cNvPr>
          <p:cNvSpPr>
            <a:spLocks/>
          </p:cNvSpPr>
          <p:nvPr/>
        </p:nvSpPr>
        <p:spPr bwMode="auto">
          <a:xfrm>
            <a:off x="762000" y="183617"/>
            <a:ext cx="3186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9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actual line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D56100-B943-F377-AD64-65D481C7916F}"/>
              </a:ext>
            </a:extLst>
          </p:cNvPr>
          <p:cNvSpPr>
            <a:spLocks/>
          </p:cNvSpPr>
          <p:nvPr/>
        </p:nvSpPr>
        <p:spPr bwMode="auto">
          <a:xfrm>
            <a:off x="1981200" y="2260556"/>
            <a:ext cx="9047648" cy="200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FORM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A drawn mark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Has length and width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Physically visible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41ADE8F-E503-4EEE-6D36-B38E4D5D19B1}"/>
              </a:ext>
            </a:extLst>
          </p:cNvPr>
          <p:cNvSpPr>
            <a:spLocks/>
          </p:cNvSpPr>
          <p:nvPr/>
        </p:nvSpPr>
        <p:spPr bwMode="auto">
          <a:xfrm>
            <a:off x="13331454" y="2260557"/>
            <a:ext cx="9071345" cy="150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CONTENT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Defines forms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Creates clear structure</a:t>
            </a:r>
          </a:p>
        </p:txBody>
      </p:sp>
    </p:spTree>
    <p:extLst>
      <p:ext uri="{BB962C8B-B14F-4D97-AF65-F5344CB8AC3E}">
        <p14:creationId xmlns:p14="http://schemas.microsoft.com/office/powerpoint/2010/main" val="22065557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C4F7-0071-F509-A316-CC3CAD525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C655E6-FEA4-77E1-F33D-2645288C07F4}"/>
              </a:ext>
            </a:extLst>
          </p:cNvPr>
          <p:cNvSpPr>
            <a:spLocks/>
          </p:cNvSpPr>
          <p:nvPr/>
        </p:nvSpPr>
        <p:spPr bwMode="auto">
          <a:xfrm>
            <a:off x="1984248" y="2258569"/>
            <a:ext cx="7412342" cy="200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A mental connection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Created by looking/pointing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Not physically drawn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8CD7F2-C7AD-B8AB-1DE4-F09D2B9438C2}"/>
              </a:ext>
            </a:extLst>
          </p:cNvPr>
          <p:cNvSpPr>
            <a:spLocks/>
          </p:cNvSpPr>
          <p:nvPr/>
        </p:nvSpPr>
        <p:spPr bwMode="auto">
          <a:xfrm>
            <a:off x="13331952" y="2365948"/>
            <a:ext cx="11176000" cy="190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CONTENT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Connects the birds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Creates unity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Makes the relationship feel intentional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392BC-EC67-BE11-C2B4-2CA3D7DB6463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44A5BE-EB19-CF18-3363-A07D851CBA49}"/>
              </a:ext>
            </a:extLst>
          </p:cNvPr>
          <p:cNvGrpSpPr/>
          <p:nvPr/>
        </p:nvGrpSpPr>
        <p:grpSpPr>
          <a:xfrm>
            <a:off x="1984248" y="5120640"/>
            <a:ext cx="20415058" cy="6327648"/>
            <a:chOff x="1984248" y="5120640"/>
            <a:chExt cx="20415058" cy="6327648"/>
          </a:xfrm>
        </p:grpSpPr>
        <p:pic>
          <p:nvPicPr>
            <p:cNvPr id="6" name="Picture 5" descr="A black and white drawing of two people&#10;&#10;AI-generated content may be incorrect.">
              <a:extLst>
                <a:ext uri="{FF2B5EF4-FFF2-40B4-BE49-F238E27FC236}">
                  <a16:creationId xmlns:a16="http://schemas.microsoft.com/office/drawing/2014/main" id="{16961C63-9F11-0D53-D7A5-C54EF19E8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248" y="5120640"/>
              <a:ext cx="9043669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7" name="Picture 6" descr="A cartoon of a bird flying a tree&#10;&#10;AI-generated content may be incorrect.">
              <a:extLst>
                <a:ext uri="{FF2B5EF4-FFF2-40B4-BE49-F238E27FC236}">
                  <a16:creationId xmlns:a16="http://schemas.microsoft.com/office/drawing/2014/main" id="{AEF1B810-2AD8-FEE3-FF11-9DF405C3D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67354" cy="6327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</p:pic>
      </p:grpSp>
      <p:sp>
        <p:nvSpPr>
          <p:cNvPr id="8" name="Rectangle 1">
            <a:extLst>
              <a:ext uri="{FF2B5EF4-FFF2-40B4-BE49-F238E27FC236}">
                <a16:creationId xmlns:a16="http://schemas.microsoft.com/office/drawing/2014/main" id="{6096B181-9C5D-0CE4-7B46-F6073E98697F}"/>
              </a:ext>
            </a:extLst>
          </p:cNvPr>
          <p:cNvSpPr>
            <a:spLocks/>
          </p:cNvSpPr>
          <p:nvPr/>
        </p:nvSpPr>
        <p:spPr bwMode="auto">
          <a:xfrm>
            <a:off x="762000" y="182880"/>
            <a:ext cx="34753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psychic line</a:t>
            </a:r>
          </a:p>
        </p:txBody>
      </p:sp>
    </p:spTree>
    <p:extLst>
      <p:ext uri="{BB962C8B-B14F-4D97-AF65-F5344CB8AC3E}">
        <p14:creationId xmlns:p14="http://schemas.microsoft.com/office/powerpoint/2010/main" val="37767026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DBE346A-EFC5-A3BE-8653-F57BD468D69D}"/>
              </a:ext>
            </a:extLst>
          </p:cNvPr>
          <p:cNvSpPr>
            <a:spLocks/>
          </p:cNvSpPr>
          <p:nvPr/>
        </p:nvSpPr>
        <p:spPr bwMode="auto">
          <a:xfrm>
            <a:off x="1984248" y="2258568"/>
            <a:ext cx="9053404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Suggested by a series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Points/objects align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Brain completes the line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C74C98F-9B6E-C941-C257-8493D4E73B80}"/>
              </a:ext>
            </a:extLst>
          </p:cNvPr>
          <p:cNvSpPr>
            <a:spLocks/>
          </p:cNvSpPr>
          <p:nvPr/>
        </p:nvSpPr>
        <p:spPr bwMode="auto">
          <a:xfrm>
            <a:off x="13331952" y="2258568"/>
            <a:ext cx="9067800" cy="214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CONTENT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Reads as a group first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Connects elements visually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Creates belonging/unity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F18A97-80F8-E800-F1A2-19C69647CFE2}"/>
              </a:ext>
            </a:extLst>
          </p:cNvPr>
          <p:cNvSpPr/>
          <p:nvPr/>
        </p:nvSpPr>
        <p:spPr bwMode="auto">
          <a:xfrm>
            <a:off x="0" y="15176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781658E-8EE7-62E3-562A-A5A2B132E31E}"/>
              </a:ext>
            </a:extLst>
          </p:cNvPr>
          <p:cNvSpPr>
            <a:spLocks/>
          </p:cNvSpPr>
          <p:nvPr/>
        </p:nvSpPr>
        <p:spPr bwMode="auto">
          <a:xfrm>
            <a:off x="758952" y="182880"/>
            <a:ext cx="3800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implied line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601860-98A2-F199-A263-6005DA1DBCA9}"/>
              </a:ext>
            </a:extLst>
          </p:cNvPr>
          <p:cNvGrpSpPr/>
          <p:nvPr/>
        </p:nvGrpSpPr>
        <p:grpSpPr>
          <a:xfrm>
            <a:off x="1984248" y="5120640"/>
            <a:ext cx="20401109" cy="6327648"/>
            <a:chOff x="1984248" y="5120640"/>
            <a:chExt cx="20401109" cy="6327648"/>
          </a:xfrm>
        </p:grpSpPr>
        <p:pic>
          <p:nvPicPr>
            <p:cNvPr id="6" name="Picture 5" descr="A black dotted line of a graph&#10;&#10;AI-generated content may be incorrect.">
              <a:extLst>
                <a:ext uri="{FF2B5EF4-FFF2-40B4-BE49-F238E27FC236}">
                  <a16:creationId xmlns:a16="http://schemas.microsoft.com/office/drawing/2014/main" id="{275DACEA-521C-7A3B-50EA-EDEE155C3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248" y="5120640"/>
              <a:ext cx="9053405" cy="6327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8" name="Picture 7" descr="A bird flying in the wind&#10;&#10;AI-generated content may be incorrect.">
              <a:extLst>
                <a:ext uri="{FF2B5EF4-FFF2-40B4-BE49-F238E27FC236}">
                  <a16:creationId xmlns:a16="http://schemas.microsoft.com/office/drawing/2014/main" id="{C1BFCB94-744F-9597-BFB0-37DFA1868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53405" cy="6327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61EAE-0B09-5373-E71B-EC4CAF31B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F06459-5DF7-2FBC-22C8-87FCEEAEE50F}"/>
              </a:ext>
            </a:extLst>
          </p:cNvPr>
          <p:cNvSpPr>
            <a:spLocks/>
          </p:cNvSpPr>
          <p:nvPr/>
        </p:nvSpPr>
        <p:spPr bwMode="auto">
          <a:xfrm>
            <a:off x="9639299" y="3352800"/>
            <a:ext cx="510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5C74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LINE DIRECTION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26D6CB-8B81-4D2A-D168-4A381E7AD056}"/>
              </a:ext>
            </a:extLst>
          </p:cNvPr>
          <p:cNvSpPr>
            <a:spLocks/>
          </p:cNvSpPr>
          <p:nvPr/>
        </p:nvSpPr>
        <p:spPr bwMode="auto">
          <a:xfrm>
            <a:off x="9645151" y="5611334"/>
            <a:ext cx="5067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horizontal 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A0E30C-9E55-4A16-616B-1177197D2CB6}"/>
              </a:ext>
            </a:extLst>
          </p:cNvPr>
          <p:cNvSpPr>
            <a:spLocks/>
          </p:cNvSpPr>
          <p:nvPr/>
        </p:nvSpPr>
        <p:spPr bwMode="auto">
          <a:xfrm>
            <a:off x="10021388" y="7160734"/>
            <a:ext cx="4313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vertical 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D1A13-406E-8FD8-F657-501E93FF594F}"/>
              </a:ext>
            </a:extLst>
          </p:cNvPr>
          <p:cNvSpPr>
            <a:spLocks/>
          </p:cNvSpPr>
          <p:nvPr/>
        </p:nvSpPr>
        <p:spPr bwMode="auto">
          <a:xfrm>
            <a:off x="9754688" y="8697434"/>
            <a:ext cx="4870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diagonal line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33ADC619-4F0A-E898-8189-B9A4E24A9F5C}"/>
              </a:ext>
            </a:extLst>
          </p:cNvPr>
          <p:cNvGrpSpPr>
            <a:grpSpLocks/>
          </p:cNvGrpSpPr>
          <p:nvPr/>
        </p:nvGrpSpPr>
        <p:grpSpPr bwMode="auto">
          <a:xfrm>
            <a:off x="1709737" y="1311275"/>
            <a:ext cx="20962938" cy="10804525"/>
            <a:chOff x="0" y="0"/>
            <a:chExt cx="13205" cy="7736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E524E103-FD3F-915F-6903-46B75E677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2CBBA58-475A-DDE2-BB50-507FB6B199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45 h 21600"/>
                <a:gd name="T6" fmla="*/ 0 w 21600"/>
                <a:gd name="T7" fmla="*/ 45 h 21600"/>
                <a:gd name="T8" fmla="*/ 0 w 21600"/>
                <a:gd name="T9" fmla="*/ 43 h 21600"/>
                <a:gd name="T10" fmla="*/ 0 w 21600"/>
                <a:gd name="T11" fmla="*/ 43 h 21600"/>
                <a:gd name="T12" fmla="*/ 0 w 21600"/>
                <a:gd name="T13" fmla="*/ 3 h 21600"/>
                <a:gd name="T14" fmla="*/ 0 w 21600"/>
                <a:gd name="T15" fmla="*/ 3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99658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11DAC-1C98-2378-8B44-564941FA1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8B5640-EBD1-F958-90D2-A451676D03D2}"/>
              </a:ext>
            </a:extLst>
          </p:cNvPr>
          <p:cNvSpPr>
            <a:spLocks/>
          </p:cNvSpPr>
          <p:nvPr/>
        </p:nvSpPr>
        <p:spPr bwMode="auto">
          <a:xfrm>
            <a:off x="1984248" y="2258568"/>
            <a:ext cx="9053405" cy="19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Parallel to the horizon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Moves left to right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Level orientation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27EAA3-B058-6BBD-002E-C7D2D4B6FF76}"/>
              </a:ext>
            </a:extLst>
          </p:cNvPr>
          <p:cNvSpPr>
            <a:spLocks/>
          </p:cNvSpPr>
          <p:nvPr/>
        </p:nvSpPr>
        <p:spPr bwMode="auto">
          <a:xfrm>
            <a:off x="13331952" y="2255631"/>
            <a:ext cx="9655048" cy="198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CONTENT 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Calm and quiet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Low motion / restful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Grounds the composition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E59B30-BDCA-BF91-FA23-49518AAF1F73}"/>
              </a:ext>
            </a:extLst>
          </p:cNvPr>
          <p:cNvSpPr/>
          <p:nvPr/>
        </p:nvSpPr>
        <p:spPr bwMode="auto">
          <a:xfrm>
            <a:off x="-53975" y="-475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578B36F-D87A-64AA-6ED0-43A6A18DAE32}"/>
              </a:ext>
            </a:extLst>
          </p:cNvPr>
          <p:cNvSpPr>
            <a:spLocks/>
          </p:cNvSpPr>
          <p:nvPr/>
        </p:nvSpPr>
        <p:spPr bwMode="auto">
          <a:xfrm>
            <a:off x="762000" y="182880"/>
            <a:ext cx="45765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horizontal 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1BD7E5-EF3C-BC01-44CB-D2B7B000B0E2}"/>
              </a:ext>
            </a:extLst>
          </p:cNvPr>
          <p:cNvGrpSpPr/>
          <p:nvPr/>
        </p:nvGrpSpPr>
        <p:grpSpPr>
          <a:xfrm>
            <a:off x="1984248" y="5120640"/>
            <a:ext cx="20401109" cy="6327648"/>
            <a:chOff x="1984248" y="5120640"/>
            <a:chExt cx="20401109" cy="6327648"/>
          </a:xfrm>
        </p:grpSpPr>
        <p:pic>
          <p:nvPicPr>
            <p:cNvPr id="7" name="Picture 6" descr="A black line on a white background&#10;&#10;AI-generated content may be incorrect.">
              <a:extLst>
                <a:ext uri="{FF2B5EF4-FFF2-40B4-BE49-F238E27FC236}">
                  <a16:creationId xmlns:a16="http://schemas.microsoft.com/office/drawing/2014/main" id="{AE5FDAC0-E618-C8BA-493B-38991A755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248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8" name="Picture 7" descr="A green and red lines on a white background&#10;&#10;AI-generated content may be incorrect.">
              <a:extLst>
                <a:ext uri="{FF2B5EF4-FFF2-40B4-BE49-F238E27FC236}">
                  <a16:creationId xmlns:a16="http://schemas.microsoft.com/office/drawing/2014/main" id="{C34B91D5-9251-F61E-E9E0-259024524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548569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B4356-065B-5D6F-60B7-250958093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CEF1E97-5F83-9E3B-3801-9C9C4BD9131A}"/>
              </a:ext>
            </a:extLst>
          </p:cNvPr>
          <p:cNvSpPr>
            <a:spLocks/>
          </p:cNvSpPr>
          <p:nvPr/>
        </p:nvSpPr>
        <p:spPr bwMode="auto">
          <a:xfrm>
            <a:off x="1984248" y="2258568"/>
            <a:ext cx="9053405" cy="201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Upright orientation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Moves up and down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Right angle to horizontal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9C9E17-8830-B2D5-8ADE-7CA9853695F0}"/>
              </a:ext>
            </a:extLst>
          </p:cNvPr>
          <p:cNvSpPr>
            <a:spLocks/>
          </p:cNvSpPr>
          <p:nvPr/>
        </p:nvSpPr>
        <p:spPr bwMode="auto">
          <a:xfrm>
            <a:off x="13320948" y="2258568"/>
            <a:ext cx="9064409" cy="201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CONTENT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Stable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Dignified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Alert / “Standing at Attention”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B0BC83-FB96-67A9-5557-9C9C0CD017A9}"/>
              </a:ext>
            </a:extLst>
          </p:cNvPr>
          <p:cNvSpPr/>
          <p:nvPr/>
        </p:nvSpPr>
        <p:spPr bwMode="auto">
          <a:xfrm>
            <a:off x="0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CA70765-E5DA-2E0F-EF85-A1D175314E8D}"/>
              </a:ext>
            </a:extLst>
          </p:cNvPr>
          <p:cNvSpPr>
            <a:spLocks/>
          </p:cNvSpPr>
          <p:nvPr/>
        </p:nvSpPr>
        <p:spPr bwMode="auto">
          <a:xfrm>
            <a:off x="758952" y="182880"/>
            <a:ext cx="38119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vertical 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47F8A1-BB62-D3EC-FB45-2B3E8257DD7B}"/>
              </a:ext>
            </a:extLst>
          </p:cNvPr>
          <p:cNvGrpSpPr/>
          <p:nvPr/>
        </p:nvGrpSpPr>
        <p:grpSpPr>
          <a:xfrm>
            <a:off x="1984248" y="5120640"/>
            <a:ext cx="20401109" cy="6327648"/>
            <a:chOff x="1984248" y="5120640"/>
            <a:chExt cx="20401109" cy="6327648"/>
          </a:xfrm>
        </p:grpSpPr>
        <p:pic>
          <p:nvPicPr>
            <p:cNvPr id="7" name="Picture 6" descr="A black line on a white background&#10;&#10;AI-generated content may be incorrect.">
              <a:extLst>
                <a:ext uri="{FF2B5EF4-FFF2-40B4-BE49-F238E27FC236}">
                  <a16:creationId xmlns:a16="http://schemas.microsoft.com/office/drawing/2014/main" id="{D97AD7FE-FF45-6A86-8B8A-CF3749BC4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248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8" name="Picture 7" descr="A green hills with red lines&#10;&#10;AI-generated content may be incorrect.">
              <a:extLst>
                <a:ext uri="{FF2B5EF4-FFF2-40B4-BE49-F238E27FC236}">
                  <a16:creationId xmlns:a16="http://schemas.microsoft.com/office/drawing/2014/main" id="{C8D73999-46B6-E3E6-5548-E1D14B947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1952" y="5120640"/>
              <a:ext cx="9053405" cy="63276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983934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itle &amp; Bullets">
      <a:majorFont>
        <a:latin typeface="Times New Roman"/>
        <a:ea typeface="Songti SC Regular"/>
        <a:cs typeface="Songti SC Regular"/>
      </a:majorFont>
      <a:minorFont>
        <a:latin typeface="Times New Roman"/>
        <a:ea typeface="Songti SC Regular"/>
        <a:cs typeface="Songti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1_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Title &amp; 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2_Title &amp; Bullets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2_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 New Roman"/>
        <a:ea typeface="Songti SC Regular"/>
        <a:cs typeface="Songti SC Regular"/>
      </a:majorFont>
      <a:minorFont>
        <a:latin typeface="Times New Roman"/>
        <a:ea typeface="Songti SC Regular"/>
        <a:cs typeface="Songti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Pages>0</Pages>
  <Words>1230</Words>
  <Characters>0</Characters>
  <Application>Microsoft Macintosh PowerPoint</Application>
  <PresentationFormat>Custom</PresentationFormat>
  <Lines>0</Lines>
  <Paragraphs>209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Gill Sans</vt:lpstr>
      <vt:lpstr>Times New Roman</vt:lpstr>
      <vt:lpstr>Title &amp; Subtitle</vt:lpstr>
      <vt:lpstr>Custom Design</vt:lpstr>
      <vt:lpstr>Title &amp; Bullets - 2 Column</vt:lpstr>
      <vt:lpstr>Bullets</vt:lpstr>
      <vt:lpstr>Blank</vt:lpstr>
      <vt:lpstr>Title - Top</vt:lpstr>
      <vt:lpstr>Title - Center</vt:lpstr>
      <vt:lpstr>Photo - Horizontal</vt:lpstr>
      <vt:lpstr>Photo - Horizontal Reflection</vt:lpstr>
      <vt:lpstr>Photo - Vertical</vt:lpstr>
      <vt:lpstr>Photo - Vertical Reflection</vt:lpstr>
      <vt:lpstr>Title, Bullets &amp; Photo</vt:lpstr>
      <vt:lpstr>Title &amp; Bullets - Left</vt:lpstr>
      <vt:lpstr>Title &amp; Bullets - Right</vt:lpstr>
      <vt:lpstr>1_Title &amp; Bullets</vt:lpstr>
      <vt:lpstr>2_Title &amp; Bullets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e-Ink and Paper,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to Design — LINE </dc:title>
  <dc:subject/>
  <dc:creator>Tracy Goodman</dc:creator>
  <cp:keywords/>
  <dc:description>© 2026 Tracy Goodman. All rights reserved. Licensed for instructional use by the purchasing instructor/institution only. No public reposting or AI-training use. 
</dc:description>
  <cp:lastModifiedBy>Tracy Goodman</cp:lastModifiedBy>
  <cp:revision>61</cp:revision>
  <dcterms:modified xsi:type="dcterms:W3CDTF">2026-04-19T18:54:33Z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e-Ink and Paper, LLC</vt:lpwstr>
  </property>
  <property fmtid="{D5CDD505-2E9C-101B-9397-08002B2CF9AE}" pid="3" name="Copyright">
    <vt:lpwstr>© 2026 Tracy Goodman. All rights reserved. Licensed for instructional use by the purchasing instructor/institution only. No public reposting or AI-training use.</vt:lpwstr>
  </property>
</Properties>
</file>